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1" r:id="rId6"/>
    <p:sldId id="265" r:id="rId7"/>
    <p:sldId id="266" r:id="rId8"/>
    <p:sldId id="263" r:id="rId9"/>
    <p:sldId id="264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5" autoAdjust="0"/>
    <p:restoredTop sz="94708" autoAdjust="0"/>
  </p:normalViewPr>
  <p:slideViewPr>
    <p:cSldViewPr snapToGrid="0" snapToObjects="1">
      <p:cViewPr varScale="1">
        <p:scale>
          <a:sx n="99" d="100"/>
          <a:sy n="99" d="100"/>
        </p:scale>
        <p:origin x="-120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6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3/17/12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3/17/12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3/17/12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3/17/12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3/17/12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3/17/12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3/17/12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johns@mcshin.org" TargetMode="External"/><Relationship Id="rId4" Type="http://schemas.openxmlformats.org/officeDocument/2006/relationships/hyperlink" Target="mailto:cmcdaid@capitoldecisions.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cshin.or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>
                <a:solidFill>
                  <a:srgbClr val="3366FF"/>
                </a:solidFill>
              </a:rPr>
              <a:t>The McShin Foundation</a:t>
            </a:r>
          </a:p>
          <a:p>
            <a:r>
              <a:rPr lang="en-US" sz="2400" dirty="0" smtClean="0">
                <a:solidFill>
                  <a:srgbClr val="3366FF"/>
                </a:solidFill>
              </a:rPr>
              <a:t>Established 2004</a:t>
            </a:r>
          </a:p>
          <a:p>
            <a:endParaRPr lang="en-US" sz="1800" dirty="0">
              <a:solidFill>
                <a:srgbClr val="3366FF"/>
              </a:solidFill>
            </a:endParaRPr>
          </a:p>
          <a:p>
            <a:r>
              <a:rPr lang="en-US" sz="1800" i="1" dirty="0" smtClean="0">
                <a:solidFill>
                  <a:srgbClr val="3366FF"/>
                </a:solidFill>
              </a:rPr>
              <a:t>March 22</a:t>
            </a:r>
            <a:r>
              <a:rPr lang="en-US" sz="1800" i="1" baseline="30000" dirty="0" smtClean="0">
                <a:solidFill>
                  <a:srgbClr val="3366FF"/>
                </a:solidFill>
              </a:rPr>
              <a:t>nd</a:t>
            </a:r>
            <a:r>
              <a:rPr lang="en-US" sz="1800" i="1" dirty="0" smtClean="0">
                <a:solidFill>
                  <a:srgbClr val="3366FF"/>
                </a:solidFill>
              </a:rPr>
              <a:t> 2012</a:t>
            </a:r>
          </a:p>
          <a:p>
            <a:r>
              <a:rPr lang="en-US" sz="1800" i="1" dirty="0" smtClean="0">
                <a:solidFill>
                  <a:srgbClr val="3366FF"/>
                </a:solidFill>
              </a:rPr>
              <a:t>Charleston SC.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McShin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1741" y="257175"/>
            <a:ext cx="1924050" cy="18764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9294" y="4798111"/>
            <a:ext cx="8785412" cy="1363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ACMHA Summit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4223672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>
                <a:solidFill>
                  <a:srgbClr val="3366FF"/>
                </a:solidFill>
              </a:rPr>
              <a:t>What worked best </a:t>
            </a:r>
            <a:endParaRPr lang="en-US" sz="5400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Be a citizen </a:t>
            </a:r>
          </a:p>
          <a:p>
            <a:r>
              <a:rPr lang="en-US" dirty="0" smtClean="0"/>
              <a:t> Become the media best friends</a:t>
            </a:r>
          </a:p>
          <a:p>
            <a:r>
              <a:rPr lang="en-US" dirty="0" smtClean="0"/>
              <a:t>Go to political events and be faces and voices of recovery, this builds trust</a:t>
            </a:r>
          </a:p>
          <a:p>
            <a:r>
              <a:rPr lang="en-US" dirty="0" smtClean="0"/>
              <a:t>Help Sheriff’s with jail programs</a:t>
            </a:r>
          </a:p>
          <a:p>
            <a:r>
              <a:rPr lang="en-US" dirty="0" smtClean="0"/>
              <a:t>Offer court referral services</a:t>
            </a:r>
          </a:p>
          <a:p>
            <a:r>
              <a:rPr lang="en-US" dirty="0"/>
              <a:t> </a:t>
            </a:r>
            <a:r>
              <a:rPr lang="en-US" dirty="0" smtClean="0"/>
              <a:t>Go where others don’t</a:t>
            </a:r>
          </a:p>
          <a:p>
            <a:r>
              <a:rPr lang="en-US" dirty="0"/>
              <a:t> </a:t>
            </a:r>
            <a:r>
              <a:rPr lang="en-US" dirty="0" smtClean="0"/>
              <a:t>Always keep the new comer and family first, they are the most important people in the process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665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>
                <a:solidFill>
                  <a:srgbClr val="3366FF"/>
                </a:solidFill>
              </a:rPr>
              <a:t>What does not work</a:t>
            </a:r>
            <a:endParaRPr lang="en-US" sz="5400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Do not disenfranchise other stake holders,</a:t>
            </a:r>
            <a:r>
              <a:rPr lang="en-US" dirty="0"/>
              <a:t> </a:t>
            </a:r>
            <a:r>
              <a:rPr lang="en-US" dirty="0" smtClean="0"/>
              <a:t>try  always to be inclusive of other organizations</a:t>
            </a:r>
          </a:p>
          <a:p>
            <a:r>
              <a:rPr lang="en-US" dirty="0" smtClean="0"/>
              <a:t>Do not fight or argue with other path ways to recovery people</a:t>
            </a:r>
          </a:p>
          <a:p>
            <a:r>
              <a:rPr lang="en-US" dirty="0" smtClean="0"/>
              <a:t>Do not offend government programs and the people running them</a:t>
            </a:r>
          </a:p>
          <a:p>
            <a:r>
              <a:rPr lang="en-US" dirty="0" smtClean="0"/>
              <a:t>Do not speak down to consumers</a:t>
            </a:r>
          </a:p>
          <a:p>
            <a:r>
              <a:rPr lang="en-US" dirty="0" smtClean="0"/>
              <a:t>Do not try to go it alone</a:t>
            </a:r>
          </a:p>
          <a:p>
            <a:r>
              <a:rPr lang="en-US" dirty="0" smtClean="0"/>
              <a:t>Do not be discouraged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833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3366FF"/>
                </a:solidFill>
              </a:rPr>
              <a:t>If I had your power</a:t>
            </a:r>
            <a:endParaRPr lang="en-US" sz="5400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can you do really?</a:t>
            </a:r>
          </a:p>
          <a:p>
            <a:r>
              <a:rPr lang="en-US" dirty="0"/>
              <a:t> </a:t>
            </a:r>
            <a:r>
              <a:rPr lang="en-US" dirty="0" smtClean="0"/>
              <a:t>Quit settling for business as usual</a:t>
            </a:r>
          </a:p>
          <a:p>
            <a:r>
              <a:rPr lang="en-US" dirty="0" smtClean="0"/>
              <a:t>Seek out and embrace “gung ho!” recovery people</a:t>
            </a:r>
          </a:p>
          <a:p>
            <a:r>
              <a:rPr lang="en-US" dirty="0" smtClean="0"/>
              <a:t>Be very, very honest</a:t>
            </a:r>
          </a:p>
          <a:p>
            <a:r>
              <a:rPr lang="en-US" dirty="0" smtClean="0"/>
              <a:t>Make the necessary changes to implement RSS</a:t>
            </a:r>
          </a:p>
          <a:p>
            <a:r>
              <a:rPr lang="en-US" dirty="0" smtClean="0"/>
              <a:t>Look inside, is this the best you can do? </a:t>
            </a:r>
          </a:p>
          <a:p>
            <a:r>
              <a:rPr lang="en-US" dirty="0" smtClean="0"/>
              <a:t>Dare to do what other wish</a:t>
            </a:r>
          </a:p>
          <a:p>
            <a:r>
              <a:rPr lang="en-US" dirty="0" smtClean="0"/>
              <a:t>Maximize your 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86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3366FF"/>
                </a:solidFill>
              </a:rPr>
              <a:t>Contact</a:t>
            </a:r>
            <a:endParaRPr lang="en-US" sz="5400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n-US" sz="4800" dirty="0" smtClean="0">
                <a:hlinkClick r:id="rId2"/>
              </a:rPr>
              <a:t>www.mcshin.org</a:t>
            </a:r>
            <a:endParaRPr lang="en-US" sz="4800" dirty="0" smtClean="0"/>
          </a:p>
          <a:p>
            <a:pPr marL="0" indent="0" algn="ctr">
              <a:buNone/>
            </a:pPr>
            <a:endParaRPr lang="en-US" sz="3200" dirty="0" smtClean="0"/>
          </a:p>
          <a:p>
            <a:r>
              <a:rPr lang="en-US" dirty="0" smtClean="0"/>
              <a:t>John Shinholser cell 804-241-9424 work 804-249-1845 </a:t>
            </a:r>
            <a:r>
              <a:rPr lang="en-US" dirty="0" smtClean="0">
                <a:hlinkClick r:id="rId3"/>
              </a:rPr>
              <a:t>johns@mcshin.org</a:t>
            </a:r>
            <a:endParaRPr lang="en-US" dirty="0" smtClean="0"/>
          </a:p>
          <a:p>
            <a:r>
              <a:rPr lang="en-US" dirty="0" smtClean="0"/>
              <a:t>Carol McDaid cell 202-669-1991 work 202-559-1950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>
                <a:hlinkClick r:id="rId4"/>
              </a:rPr>
              <a:t>cmcdaid@capitoldecisions.com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McShin Foundation</a:t>
            </a:r>
          </a:p>
          <a:p>
            <a:pPr marL="0" indent="0">
              <a:buNone/>
            </a:pPr>
            <a:r>
              <a:rPr lang="en-US" dirty="0" smtClean="0"/>
              <a:t>23oo Dumbarton Road</a:t>
            </a:r>
          </a:p>
          <a:p>
            <a:pPr marL="0" indent="0">
              <a:buNone/>
            </a:pPr>
            <a:r>
              <a:rPr lang="en-US" dirty="0" smtClean="0"/>
              <a:t>Richmond Virginia 23228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045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 smtClean="0">
                <a:solidFill>
                  <a:srgbClr val="3366FF"/>
                </a:solidFill>
              </a:rPr>
              <a:t>Co-Founders</a:t>
            </a:r>
            <a:endParaRPr lang="en-US" sz="4400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John Shinholser </a:t>
            </a:r>
          </a:p>
          <a:p>
            <a:pPr marL="0" indent="0">
              <a:buNone/>
            </a:pPr>
            <a:r>
              <a:rPr lang="en-US" dirty="0" smtClean="0"/>
              <a:t>Person in long term recovery from substance use disorders since 8/10/82.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Very active in 12 step community, development of, including recovery housing and criminal justice volunteerism.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Carol McDaid</a:t>
            </a:r>
          </a:p>
          <a:p>
            <a:pPr marL="0" indent="0">
              <a:buNone/>
            </a:pPr>
            <a:r>
              <a:rPr lang="en-US" dirty="0" smtClean="0"/>
              <a:t>Person in long term recovery from substance use disorders since 11/20/97.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Very active in 12 step community, national recovery movement and national government relations.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071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 smtClean="0">
                <a:solidFill>
                  <a:srgbClr val="3366FF"/>
                </a:solidFill>
              </a:rPr>
              <a:t>Who Are We ?</a:t>
            </a:r>
            <a:endParaRPr lang="en-US" sz="4400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McShin is a </a:t>
            </a:r>
            <a:r>
              <a:rPr lang="en-US" dirty="0" smtClean="0"/>
              <a:t>501(c)(3) </a:t>
            </a:r>
            <a:r>
              <a:rPr lang="en-US" dirty="0" smtClean="0"/>
              <a:t>non-profit,</a:t>
            </a:r>
            <a:r>
              <a:rPr lang="en-US" dirty="0" smtClean="0"/>
              <a:t>509(a)(2) </a:t>
            </a:r>
            <a:r>
              <a:rPr lang="en-US" dirty="0" smtClean="0"/>
              <a:t>public charity</a:t>
            </a:r>
          </a:p>
          <a:p>
            <a:r>
              <a:rPr lang="en-US" dirty="0" smtClean="0"/>
              <a:t>McShin is a Authentic Recovery Community Organization (ARCO)</a:t>
            </a:r>
          </a:p>
          <a:p>
            <a:r>
              <a:rPr lang="en-US" dirty="0" smtClean="0"/>
              <a:t>Authentic means we are a board of directors consisting of (majority) “old timers” in recovery and a few private sector stake holders</a:t>
            </a:r>
          </a:p>
          <a:p>
            <a:r>
              <a:rPr lang="en-US" dirty="0" smtClean="0"/>
              <a:t>Seven full time staff</a:t>
            </a:r>
          </a:p>
          <a:p>
            <a:r>
              <a:rPr lang="en-US" dirty="0" smtClean="0"/>
              <a:t>Many volunteers</a:t>
            </a:r>
          </a:p>
          <a:p>
            <a:r>
              <a:rPr lang="en-US" dirty="0" smtClean="0"/>
              <a:t>Self funded yet poised to sell recovery support services to potential funders.</a:t>
            </a:r>
          </a:p>
        </p:txBody>
      </p:sp>
    </p:spTree>
    <p:extLst>
      <p:ext uri="{BB962C8B-B14F-4D97-AF65-F5344CB8AC3E}">
        <p14:creationId xmlns:p14="http://schemas.microsoft.com/office/powerpoint/2010/main" val="3503605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 smtClean="0">
                <a:solidFill>
                  <a:srgbClr val="3366FF"/>
                </a:solidFill>
              </a:rPr>
              <a:t>What We </a:t>
            </a:r>
            <a:r>
              <a:rPr lang="en-US" sz="4400" b="1" dirty="0">
                <a:solidFill>
                  <a:srgbClr val="3366FF"/>
                </a:solidFill>
              </a:rPr>
              <a:t>D</a:t>
            </a:r>
            <a:r>
              <a:rPr lang="en-US" sz="4400" b="1" dirty="0" smtClean="0">
                <a:solidFill>
                  <a:srgbClr val="3366FF"/>
                </a:solidFill>
              </a:rPr>
              <a:t>o</a:t>
            </a:r>
            <a:endParaRPr lang="en-US" sz="4400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b="1" u="sng" dirty="0" smtClean="0"/>
              <a:t>Provide direct </a:t>
            </a:r>
            <a:r>
              <a:rPr lang="en-US" sz="2400" b="1" i="1" u="sng" dirty="0"/>
              <a:t>P</a:t>
            </a:r>
            <a:r>
              <a:rPr lang="en-US" sz="2400" b="1" i="1" u="sng" dirty="0" smtClean="0"/>
              <a:t>eer </a:t>
            </a:r>
            <a:r>
              <a:rPr lang="en-US" sz="2400" b="1" i="1" u="sng" dirty="0"/>
              <a:t>R</a:t>
            </a:r>
            <a:r>
              <a:rPr lang="en-US" sz="2400" b="1" i="1" u="sng" dirty="0" smtClean="0"/>
              <a:t>ecovery </a:t>
            </a:r>
            <a:r>
              <a:rPr lang="en-US" sz="2400" b="1" i="1" u="sng" dirty="0"/>
              <a:t>S</a:t>
            </a:r>
            <a:r>
              <a:rPr lang="en-US" sz="2400" b="1" i="1" u="sng" dirty="0" smtClean="0"/>
              <a:t>upports Services </a:t>
            </a:r>
            <a:r>
              <a:rPr lang="en-US" dirty="0" smtClean="0"/>
              <a:t>(PRSS) to Consumers e.g. Recovery Coaching (mentor and recovery action planning)</a:t>
            </a:r>
            <a:r>
              <a:rPr lang="en-US" dirty="0"/>
              <a:t>, assist/guide in early recovery challenges </a:t>
            </a:r>
            <a:r>
              <a:rPr lang="en-US" dirty="0" smtClean="0"/>
              <a:t>such as criminal justice advocacy and reentry issues, </a:t>
            </a:r>
            <a:r>
              <a:rPr lang="en-US" dirty="0"/>
              <a:t>drivers license, identification documents, link </a:t>
            </a:r>
            <a:r>
              <a:rPr lang="en-US" dirty="0" smtClean="0"/>
              <a:t>to pathways and </a:t>
            </a:r>
            <a:r>
              <a:rPr lang="en-US" dirty="0"/>
              <a:t>other providers, </a:t>
            </a:r>
            <a:r>
              <a:rPr lang="en-US" dirty="0" smtClean="0"/>
              <a:t>walk in interventions</a:t>
            </a:r>
            <a:r>
              <a:rPr lang="en-US" dirty="0"/>
              <a:t>, public </a:t>
            </a:r>
            <a:r>
              <a:rPr lang="en-US" dirty="0" smtClean="0"/>
              <a:t>events,</a:t>
            </a:r>
            <a:endParaRPr lang="en-US" dirty="0"/>
          </a:p>
          <a:p>
            <a:r>
              <a:rPr lang="en-US" dirty="0" smtClean="0"/>
              <a:t> Safe recovery housing (manage over 50 beds), maintain 4200 </a:t>
            </a:r>
            <a:r>
              <a:rPr lang="en-US" dirty="0" err="1" smtClean="0"/>
              <a:t>sq.ft</a:t>
            </a:r>
            <a:r>
              <a:rPr lang="en-US" dirty="0" smtClean="0"/>
              <a:t>. Recovery Community Center (RCC) which provides/hosts over </a:t>
            </a:r>
            <a:r>
              <a:rPr lang="en-US" b="1" dirty="0" smtClean="0"/>
              <a:t>2000</a:t>
            </a:r>
            <a:r>
              <a:rPr lang="en-US" dirty="0" smtClean="0"/>
              <a:t> recovery/social support meetings a year, employment conduit/placement assistance and transportation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771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 smtClean="0">
                <a:solidFill>
                  <a:srgbClr val="3366FF"/>
                </a:solidFill>
              </a:rPr>
              <a:t>What We Do </a:t>
            </a:r>
            <a:r>
              <a:rPr lang="en-US" sz="3100" b="1" dirty="0" smtClean="0">
                <a:solidFill>
                  <a:srgbClr val="3366FF"/>
                </a:solidFill>
              </a:rPr>
              <a:t>(</a:t>
            </a:r>
            <a:r>
              <a:rPr lang="en-US" sz="3100" b="1" dirty="0" smtClean="0">
                <a:solidFill>
                  <a:schemeClr val="tx1"/>
                </a:solidFill>
              </a:rPr>
              <a:t>Continued</a:t>
            </a:r>
            <a:r>
              <a:rPr lang="en-US" sz="3100" b="1" dirty="0" smtClean="0">
                <a:solidFill>
                  <a:srgbClr val="3366FF"/>
                </a:solidFill>
              </a:rPr>
              <a:t>)</a:t>
            </a:r>
            <a:endParaRPr lang="en-US" sz="3100" b="1" dirty="0">
              <a:solidFill>
                <a:srgbClr val="3366FF"/>
              </a:solidFill>
            </a:endParaRPr>
          </a:p>
        </p:txBody>
      </p:sp>
      <p:sp>
        <p:nvSpPr>
          <p:cNvPr id="2" name="Subtitle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 Influence policy</a:t>
            </a:r>
          </a:p>
          <a:p>
            <a:r>
              <a:rPr lang="en-US" sz="2800" dirty="0" smtClean="0"/>
              <a:t> Reduce stigma</a:t>
            </a:r>
          </a:p>
          <a:p>
            <a:r>
              <a:rPr lang="en-US" sz="2800" dirty="0" smtClean="0"/>
              <a:t> Organize local and state RCO’s</a:t>
            </a:r>
          </a:p>
          <a:p>
            <a:r>
              <a:rPr lang="en-US" sz="2800" dirty="0" smtClean="0"/>
              <a:t>Established first recovery coach institute in Va.</a:t>
            </a:r>
          </a:p>
          <a:p>
            <a:r>
              <a:rPr lang="en-US" sz="2800" dirty="0" smtClean="0"/>
              <a:t>Train coaches at state, national and international levels</a:t>
            </a:r>
          </a:p>
          <a:p>
            <a:r>
              <a:rPr lang="en-US" sz="2800" dirty="0" smtClean="0"/>
              <a:t>Create and implement criminal justice programs </a:t>
            </a:r>
          </a:p>
          <a:p>
            <a:r>
              <a:rPr lang="en-US" sz="2800" dirty="0" smtClean="0"/>
              <a:t>See statistics attachment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5350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 smtClean="0">
                <a:solidFill>
                  <a:srgbClr val="3366FF"/>
                </a:solidFill>
              </a:rPr>
              <a:t>How </a:t>
            </a:r>
            <a:r>
              <a:rPr lang="en-US" sz="4400" b="1" dirty="0">
                <a:solidFill>
                  <a:srgbClr val="3366FF"/>
                </a:solidFill>
              </a:rPr>
              <a:t>I</a:t>
            </a:r>
            <a:r>
              <a:rPr lang="en-US" sz="4400" b="1" dirty="0" smtClean="0">
                <a:solidFill>
                  <a:srgbClr val="3366FF"/>
                </a:solidFill>
              </a:rPr>
              <a:t>t Works</a:t>
            </a:r>
            <a:endParaRPr lang="en-US" sz="4400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100% Peer operated</a:t>
            </a:r>
          </a:p>
          <a:p>
            <a:r>
              <a:rPr lang="en-US" dirty="0" smtClean="0"/>
              <a:t>Very committed and dedicated board, staff, volunteers and stakeholders</a:t>
            </a:r>
          </a:p>
          <a:p>
            <a:r>
              <a:rPr lang="en-US" dirty="0" smtClean="0"/>
              <a:t>Can do and will do attitude</a:t>
            </a:r>
          </a:p>
          <a:p>
            <a:r>
              <a:rPr lang="en-US" dirty="0"/>
              <a:t> </a:t>
            </a:r>
            <a:r>
              <a:rPr lang="en-US" dirty="0" smtClean="0"/>
              <a:t>Lots of flexibility; treatment is restricted to do</a:t>
            </a:r>
          </a:p>
          <a:p>
            <a:r>
              <a:rPr lang="en-US" dirty="0" smtClean="0"/>
              <a:t>Mainly out the box and lots of collaboration with visionaries with faith</a:t>
            </a:r>
          </a:p>
          <a:p>
            <a:r>
              <a:rPr lang="en-US" dirty="0" smtClean="0"/>
              <a:t>Many people many approaches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484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0000FF"/>
                </a:solidFill>
              </a:rPr>
              <a:t>Why Start McShin?</a:t>
            </a:r>
            <a:endParaRPr lang="en-US" sz="4400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No more room at the </a:t>
            </a:r>
            <a:r>
              <a:rPr lang="en-US" dirty="0" smtClean="0"/>
              <a:t>inn</a:t>
            </a:r>
          </a:p>
          <a:p>
            <a:endParaRPr lang="en-US" dirty="0" smtClean="0"/>
          </a:p>
          <a:p>
            <a:r>
              <a:rPr lang="en-US" dirty="0" smtClean="0"/>
              <a:t>Recovering people aware of many needing help</a:t>
            </a:r>
          </a:p>
          <a:p>
            <a:endParaRPr lang="en-US" dirty="0" smtClean="0"/>
          </a:p>
          <a:p>
            <a:r>
              <a:rPr lang="en-US" dirty="0" smtClean="0"/>
              <a:t>Emerging recovery movement</a:t>
            </a:r>
          </a:p>
          <a:p>
            <a:endParaRPr lang="en-US" dirty="0" smtClean="0"/>
          </a:p>
          <a:p>
            <a:r>
              <a:rPr lang="en-US" dirty="0" smtClean="0"/>
              <a:t>We are responsible for our own</a:t>
            </a:r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Helping others is integral to sustaining our recovery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348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 smtClean="0">
                <a:solidFill>
                  <a:srgbClr val="3366FF"/>
                </a:solidFill>
              </a:rPr>
              <a:t>Why We Do This</a:t>
            </a:r>
            <a:endParaRPr lang="en-US" sz="4400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04864"/>
          </a:xfrm>
        </p:spPr>
        <p:txBody>
          <a:bodyPr>
            <a:normAutofit/>
          </a:bodyPr>
          <a:lstStyle/>
          <a:p>
            <a:r>
              <a:rPr lang="en-US" dirty="0"/>
              <a:t>70 percent of community service boards reported no capacity or inadequate capacity for substance abuse services. In communities where CSB’s </a:t>
            </a:r>
            <a:r>
              <a:rPr lang="en-US" dirty="0" smtClean="0"/>
              <a:t>(Community Service Boards, VA’s tax funded SA delivery system)are </a:t>
            </a:r>
            <a:r>
              <a:rPr lang="en-US" dirty="0"/>
              <a:t>able to provide services, the average waiting period before services is 25.4 days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In Virginia, 582,2873 Virginians who meet criteria for either illicit drug abuse or dependence or alcohol abuse or dependence.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696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 smtClean="0">
                <a:solidFill>
                  <a:srgbClr val="3366FF"/>
                </a:solidFill>
              </a:rPr>
              <a:t>Community Collaboration</a:t>
            </a:r>
            <a:endParaRPr lang="en-US" sz="4400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reatment providers; private/public</a:t>
            </a:r>
          </a:p>
          <a:p>
            <a:r>
              <a:rPr lang="en-US" dirty="0"/>
              <a:t> </a:t>
            </a:r>
            <a:r>
              <a:rPr lang="en-US" dirty="0" smtClean="0"/>
              <a:t>Faith based</a:t>
            </a:r>
          </a:p>
          <a:p>
            <a:r>
              <a:rPr lang="en-US" dirty="0"/>
              <a:t> </a:t>
            </a:r>
            <a:r>
              <a:rPr lang="en-US" dirty="0" smtClean="0"/>
              <a:t>Recovery community</a:t>
            </a:r>
          </a:p>
          <a:p>
            <a:r>
              <a:rPr lang="en-US" dirty="0"/>
              <a:t> </a:t>
            </a:r>
            <a:r>
              <a:rPr lang="en-US" dirty="0" smtClean="0"/>
              <a:t>Criminal justice</a:t>
            </a:r>
          </a:p>
          <a:p>
            <a:r>
              <a:rPr lang="en-US" dirty="0"/>
              <a:t> </a:t>
            </a:r>
            <a:r>
              <a:rPr lang="en-US" dirty="0" smtClean="0"/>
              <a:t>Families</a:t>
            </a:r>
          </a:p>
          <a:p>
            <a:r>
              <a:rPr lang="en-US" dirty="0"/>
              <a:t> </a:t>
            </a:r>
            <a:r>
              <a:rPr lang="en-US" dirty="0" smtClean="0"/>
              <a:t>Employers</a:t>
            </a:r>
          </a:p>
          <a:p>
            <a:r>
              <a:rPr lang="en-US" dirty="0"/>
              <a:t> </a:t>
            </a:r>
            <a:r>
              <a:rPr lang="en-US" dirty="0" smtClean="0"/>
              <a:t>C-SAT, recovery month</a:t>
            </a:r>
          </a:p>
          <a:p>
            <a:r>
              <a:rPr lang="en-US" dirty="0"/>
              <a:t> </a:t>
            </a:r>
            <a:r>
              <a:rPr lang="en-US" dirty="0" smtClean="0"/>
              <a:t>Faces and Voices of Recovery</a:t>
            </a:r>
          </a:p>
          <a:p>
            <a:r>
              <a:rPr lang="en-US" dirty="0"/>
              <a:t> </a:t>
            </a:r>
            <a:r>
              <a:rPr lang="en-US" dirty="0" smtClean="0"/>
              <a:t>NCADD</a:t>
            </a:r>
          </a:p>
          <a:p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7648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4302</TotalTime>
  <Words>735</Words>
  <Application>Microsoft Macintosh PowerPoint</Application>
  <PresentationFormat>On-screen Show (4:3)</PresentationFormat>
  <Paragraphs>102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Civic</vt:lpstr>
      <vt:lpstr>PowerPoint Presentation</vt:lpstr>
      <vt:lpstr>Co-Founders</vt:lpstr>
      <vt:lpstr>Who Are We ?</vt:lpstr>
      <vt:lpstr>What We Do</vt:lpstr>
      <vt:lpstr>What We Do (Continued)</vt:lpstr>
      <vt:lpstr>How It Works</vt:lpstr>
      <vt:lpstr>Why Start McShin?</vt:lpstr>
      <vt:lpstr>Why We Do This</vt:lpstr>
      <vt:lpstr>Community Collaboration</vt:lpstr>
      <vt:lpstr>What worked best </vt:lpstr>
      <vt:lpstr>What does not work</vt:lpstr>
      <vt:lpstr>If I had your power</vt:lpstr>
      <vt:lpstr>Contact</vt:lpstr>
    </vt:vector>
  </TitlesOfParts>
  <Company>McShin Foundation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Shinholser</dc:creator>
  <cp:lastModifiedBy>John Shinholser</cp:lastModifiedBy>
  <cp:revision>28</cp:revision>
  <dcterms:created xsi:type="dcterms:W3CDTF">2012-02-21T02:52:07Z</dcterms:created>
  <dcterms:modified xsi:type="dcterms:W3CDTF">2012-03-18T02:13:46Z</dcterms:modified>
</cp:coreProperties>
</file>