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8" r:id="rId2"/>
    <p:sldId id="316" r:id="rId3"/>
    <p:sldId id="329" r:id="rId4"/>
    <p:sldId id="332" r:id="rId5"/>
    <p:sldId id="328" r:id="rId6"/>
    <p:sldId id="330" r:id="rId7"/>
    <p:sldId id="327" r:id="rId8"/>
    <p:sldId id="331" r:id="rId9"/>
    <p:sldId id="326" r:id="rId10"/>
    <p:sldId id="317" r:id="rId11"/>
    <p:sldId id="319" r:id="rId12"/>
    <p:sldId id="320" r:id="rId13"/>
    <p:sldId id="321" r:id="rId14"/>
    <p:sldId id="322" r:id="rId15"/>
    <p:sldId id="323" r:id="rId16"/>
    <p:sldId id="324" r:id="rId17"/>
    <p:sldId id="325" r:id="rId18"/>
    <p:sldId id="336" r:id="rId19"/>
    <p:sldId id="338" r:id="rId20"/>
    <p:sldId id="334" r:id="rId21"/>
    <p:sldId id="286" r:id="rId22"/>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Anne DeFrancesco" initials="L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8F7F2"/>
    <a:srgbClr val="F8F2D4"/>
    <a:srgbClr val="ACA390"/>
    <a:srgbClr val="4E5D42"/>
    <a:srgbClr val="A45929"/>
    <a:srgbClr val="4F75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61" autoAdjust="0"/>
    <p:restoredTop sz="68594" autoAdjust="0"/>
  </p:normalViewPr>
  <p:slideViewPr>
    <p:cSldViewPr>
      <p:cViewPr>
        <p:scale>
          <a:sx n="115" d="100"/>
          <a:sy n="115" d="100"/>
        </p:scale>
        <p:origin x="-85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6" d="100"/>
          <a:sy n="96" d="100"/>
        </p:scale>
        <p:origin x="-4026"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a:lvl1pPr>
          </a:lstStyle>
          <a:p>
            <a:fld id="{1292373D-7526-447E-9237-D8ED040FAA65}" type="datetimeFigureOut">
              <a:rPr lang="en-US" smtClean="0"/>
              <a:t>3/21/2012</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3573332C-C352-43EC-832F-4C3C6AE2E322}" type="slidenum">
              <a:rPr lang="en-US" smtClean="0"/>
              <a:t>‹#›</a:t>
            </a:fld>
            <a:endParaRPr lang="en-US"/>
          </a:p>
        </p:txBody>
      </p:sp>
    </p:spTree>
    <p:extLst>
      <p:ext uri="{BB962C8B-B14F-4D97-AF65-F5344CB8AC3E}">
        <p14:creationId xmlns:p14="http://schemas.microsoft.com/office/powerpoint/2010/main" val="3209401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atin typeface="Arial" charset="0"/>
                <a:cs typeface="Arial" charset="0"/>
              </a:defRPr>
            </a:lvl1pPr>
          </a:lstStyle>
          <a:p>
            <a:pPr>
              <a:defRPr/>
            </a:pPr>
            <a:fld id="{B80F7F42-F0E2-4340-A246-88545D4B7FA4}" type="datetimeFigureOut">
              <a:rPr lang="en-US"/>
              <a:pPr>
                <a:defRPr/>
              </a:pPr>
              <a:t>3/21/2012</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pPr lvl="0"/>
            <a:endParaRPr lang="en-US" noProof="0" smtClean="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atin typeface="Arial" charset="0"/>
                <a:cs typeface="Arial" charset="0"/>
              </a:defRPr>
            </a:lvl1pPr>
          </a:lstStyle>
          <a:p>
            <a:pPr>
              <a:defRPr/>
            </a:pPr>
            <a:fld id="{DD7F6CD9-77D0-49D3-BD54-6CE7810A196B}" type="slidenum">
              <a:rPr lang="en-US"/>
              <a:pPr>
                <a:defRPr/>
              </a:pPr>
              <a:t>‹#›</a:t>
            </a:fld>
            <a:endParaRPr lang="en-US"/>
          </a:p>
        </p:txBody>
      </p:sp>
    </p:spTree>
    <p:extLst>
      <p:ext uri="{BB962C8B-B14F-4D97-AF65-F5344CB8AC3E}">
        <p14:creationId xmlns:p14="http://schemas.microsoft.com/office/powerpoint/2010/main" val="35370218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samhsa.gov/wellnes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millionhearts.hhs.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1</a:t>
            </a:fld>
            <a:endParaRPr lang="en-US"/>
          </a:p>
        </p:txBody>
      </p:sp>
    </p:spTree>
    <p:extLst>
      <p:ext uri="{BB962C8B-B14F-4D97-AF65-F5344CB8AC3E}">
        <p14:creationId xmlns:p14="http://schemas.microsoft.com/office/powerpoint/2010/main" val="298274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Physical Dimension of Wellness—Recognizing </a:t>
            </a:r>
            <a:r>
              <a:rPr lang="en-US" dirty="0"/>
              <a:t>the need for physical activity, healthy </a:t>
            </a:r>
            <a:r>
              <a:rPr lang="en-US" dirty="0" smtClean="0"/>
              <a:t>foods, </a:t>
            </a:r>
            <a:r>
              <a:rPr lang="en-US" dirty="0"/>
              <a:t>and sleep </a:t>
            </a:r>
          </a:p>
          <a:p>
            <a:endParaRPr lang="en-US" dirty="0"/>
          </a:p>
          <a:p>
            <a:r>
              <a:rPr lang="en-US" dirty="0" smtClean="0"/>
              <a:t>Tips:</a:t>
            </a:r>
            <a:endParaRPr lang="en-US" dirty="0"/>
          </a:p>
          <a:p>
            <a:pPr marL="173336" indent="-173336">
              <a:buFont typeface="Arial" pitchFamily="34" charset="0"/>
              <a:buChar char="•"/>
            </a:pPr>
            <a:r>
              <a:rPr lang="en-US" dirty="0" smtClean="0"/>
              <a:t>Stay </a:t>
            </a:r>
            <a:r>
              <a:rPr lang="en-US" dirty="0"/>
              <a:t>active! Take the stairs, walk instead of drive, </a:t>
            </a:r>
            <a:r>
              <a:rPr lang="en-US" dirty="0" smtClean="0"/>
              <a:t>or join </a:t>
            </a:r>
            <a:r>
              <a:rPr lang="en-US" dirty="0"/>
              <a:t>a local sports league.</a:t>
            </a:r>
          </a:p>
          <a:p>
            <a:pPr marL="173336" indent="-173336">
              <a:buFont typeface="Arial" pitchFamily="34" charset="0"/>
              <a:buChar char="•"/>
            </a:pPr>
            <a:r>
              <a:rPr lang="en-US" dirty="0" smtClean="0"/>
              <a:t>Make </a:t>
            </a:r>
            <a:r>
              <a:rPr lang="en-US" dirty="0"/>
              <a:t>healthy food choices and see how much </a:t>
            </a:r>
            <a:r>
              <a:rPr lang="en-US" dirty="0" smtClean="0"/>
              <a:t>better you </a:t>
            </a:r>
            <a:r>
              <a:rPr lang="en-US" dirty="0"/>
              <a:t>feel.</a:t>
            </a:r>
          </a:p>
          <a:p>
            <a:pPr marL="173336" indent="-173336">
              <a:buFont typeface="Arial" pitchFamily="34" charset="0"/>
              <a:buChar char="•"/>
            </a:pPr>
            <a:r>
              <a:rPr lang="en-US" dirty="0" smtClean="0"/>
              <a:t>Sleep </a:t>
            </a:r>
            <a:r>
              <a:rPr lang="en-US" dirty="0"/>
              <a:t>is as important as diet and exercise.</a:t>
            </a:r>
          </a:p>
          <a:p>
            <a:pPr marL="173336" indent="-173336">
              <a:buFont typeface="Arial" pitchFamily="34" charset="0"/>
              <a:buChar char="•"/>
            </a:pPr>
            <a:r>
              <a:rPr lang="en-US" dirty="0" smtClean="0"/>
              <a:t>See </a:t>
            </a:r>
            <a:r>
              <a:rPr lang="en-US" dirty="0"/>
              <a:t>your primary care doctor regularly.</a:t>
            </a:r>
          </a:p>
          <a:p>
            <a:pPr marL="173336" indent="-173336">
              <a:buFont typeface="Arial" pitchFamily="34" charset="0"/>
              <a:buChar char="•"/>
            </a:pPr>
            <a:r>
              <a:rPr lang="en-US" dirty="0" smtClean="0"/>
              <a:t>Stay </a:t>
            </a:r>
            <a:r>
              <a:rPr lang="en-US" dirty="0"/>
              <a:t>informed about your medications. Ask your </a:t>
            </a:r>
            <a:r>
              <a:rPr lang="en-US" dirty="0" smtClean="0"/>
              <a:t>doctor about </a:t>
            </a:r>
            <a:r>
              <a:rPr lang="en-US" dirty="0"/>
              <a:t>side effects.</a:t>
            </a:r>
          </a:p>
          <a:p>
            <a:pPr marL="173336" indent="-173336">
              <a:buFont typeface="Arial" pitchFamily="34" charset="0"/>
              <a:buChar char="•"/>
            </a:pPr>
            <a:r>
              <a:rPr lang="en-US" dirty="0" smtClean="0"/>
              <a:t>Don’t </a:t>
            </a:r>
            <a:r>
              <a:rPr lang="en-US" dirty="0"/>
              <a:t>smoke and avoid the use and abuse </a:t>
            </a:r>
            <a:r>
              <a:rPr lang="en-US" dirty="0" smtClean="0"/>
              <a:t>of substances</a:t>
            </a:r>
            <a:r>
              <a:rPr lang="en-US" dirty="0"/>
              <a:t>, such as alcohol, drugs, and caffeine.</a:t>
            </a:r>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10</a:t>
            </a:fld>
            <a:endParaRPr lang="en-US"/>
          </a:p>
        </p:txBody>
      </p:sp>
    </p:spTree>
    <p:extLst>
      <p:ext uri="{BB962C8B-B14F-4D97-AF65-F5344CB8AC3E}">
        <p14:creationId xmlns:p14="http://schemas.microsoft.com/office/powerpoint/2010/main" val="141313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Emotional Dimension of Wellness—Coping </a:t>
            </a:r>
            <a:r>
              <a:rPr lang="en-US" dirty="0"/>
              <a:t>effectively with life and creating satisfying </a:t>
            </a:r>
            <a:r>
              <a:rPr lang="en-US" dirty="0" smtClean="0"/>
              <a:t>relationships</a:t>
            </a:r>
          </a:p>
          <a:p>
            <a:endParaRPr lang="en-US" dirty="0"/>
          </a:p>
          <a:p>
            <a:r>
              <a:rPr lang="en-US" dirty="0" smtClean="0"/>
              <a:t>Tips:</a:t>
            </a:r>
          </a:p>
          <a:p>
            <a:pPr marL="173336" indent="-173336">
              <a:buFont typeface="Arial" pitchFamily="34" charset="0"/>
              <a:buChar char="•"/>
            </a:pPr>
            <a:r>
              <a:rPr lang="en-US" dirty="0"/>
              <a:t>Be aware of your feelings.</a:t>
            </a:r>
          </a:p>
          <a:p>
            <a:pPr marL="173336" indent="-173336">
              <a:buFont typeface="Arial" pitchFamily="34" charset="0"/>
              <a:buChar char="•"/>
            </a:pPr>
            <a:r>
              <a:rPr lang="en-US" dirty="0" smtClean="0"/>
              <a:t>Express </a:t>
            </a:r>
            <a:r>
              <a:rPr lang="en-US" dirty="0"/>
              <a:t>your feelings to others.</a:t>
            </a:r>
          </a:p>
          <a:p>
            <a:pPr marL="173336" indent="-173336">
              <a:buFont typeface="Arial" pitchFamily="34" charset="0"/>
              <a:buChar char="•"/>
            </a:pPr>
            <a:r>
              <a:rPr lang="en-US" dirty="0" smtClean="0"/>
              <a:t>Learn </a:t>
            </a:r>
            <a:r>
              <a:rPr lang="en-US" dirty="0"/>
              <a:t>coping mechanisms to </a:t>
            </a:r>
            <a:r>
              <a:rPr lang="en-US" dirty="0" smtClean="0"/>
              <a:t>overcome troubling </a:t>
            </a:r>
            <a:r>
              <a:rPr lang="en-US" dirty="0"/>
              <a:t>emotions.</a:t>
            </a:r>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11</a:t>
            </a:fld>
            <a:endParaRPr lang="en-US"/>
          </a:p>
        </p:txBody>
      </p:sp>
    </p:spTree>
    <p:extLst>
      <p:ext uri="{BB962C8B-B14F-4D97-AF65-F5344CB8AC3E}">
        <p14:creationId xmlns:p14="http://schemas.microsoft.com/office/powerpoint/2010/main" val="3546798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Dimension of Wellness—Developing </a:t>
            </a:r>
            <a:r>
              <a:rPr lang="en-US" dirty="0"/>
              <a:t>a sense of connection, belonging, and a well-developed </a:t>
            </a:r>
            <a:r>
              <a:rPr lang="en-US" dirty="0" smtClean="0"/>
              <a:t>support system.</a:t>
            </a:r>
          </a:p>
          <a:p>
            <a:endParaRPr lang="en-US" dirty="0"/>
          </a:p>
          <a:p>
            <a:r>
              <a:rPr lang="en-US" dirty="0" smtClean="0"/>
              <a:t>Tips:</a:t>
            </a:r>
          </a:p>
          <a:p>
            <a:pPr marL="173336" indent="-173336">
              <a:buFont typeface="Arial" pitchFamily="34" charset="0"/>
              <a:buChar char="•"/>
            </a:pPr>
            <a:r>
              <a:rPr lang="en-US" dirty="0"/>
              <a:t>Make a short list of family, friends, and peers who </a:t>
            </a:r>
            <a:r>
              <a:rPr lang="en-US" dirty="0" smtClean="0"/>
              <a:t>are supportive </a:t>
            </a:r>
            <a:r>
              <a:rPr lang="en-US" dirty="0"/>
              <a:t>and positive.</a:t>
            </a:r>
          </a:p>
          <a:p>
            <a:pPr marL="173336" indent="-173336">
              <a:buFont typeface="Arial" pitchFamily="34" charset="0"/>
              <a:buChar char="•"/>
            </a:pPr>
            <a:r>
              <a:rPr lang="en-US" dirty="0" smtClean="0"/>
              <a:t>Make </a:t>
            </a:r>
            <a:r>
              <a:rPr lang="en-US" dirty="0"/>
              <a:t>at least one connection per day by </a:t>
            </a:r>
            <a:r>
              <a:rPr lang="en-US" dirty="0" smtClean="0"/>
              <a:t>calling, emailing</a:t>
            </a:r>
            <a:r>
              <a:rPr lang="en-US" dirty="0"/>
              <a:t>, or visiting a friend or family member.</a:t>
            </a:r>
          </a:p>
          <a:p>
            <a:pPr marL="173336" indent="-173336">
              <a:buFont typeface="Arial" pitchFamily="34" charset="0"/>
              <a:buChar char="•"/>
            </a:pPr>
            <a:r>
              <a:rPr lang="en-US" dirty="0" smtClean="0"/>
              <a:t>Join </a:t>
            </a:r>
            <a:r>
              <a:rPr lang="en-US" dirty="0"/>
              <a:t>a book club or support group. </a:t>
            </a:r>
            <a:r>
              <a:rPr lang="en-US" dirty="0" smtClean="0"/>
              <a:t>Volunteer</a:t>
            </a:r>
            <a:r>
              <a:rPr lang="en-US" dirty="0"/>
              <a:t>!</a:t>
            </a:r>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12</a:t>
            </a:fld>
            <a:endParaRPr lang="en-US"/>
          </a:p>
        </p:txBody>
      </p:sp>
    </p:spTree>
    <p:extLst>
      <p:ext uri="{BB962C8B-B14F-4D97-AF65-F5344CB8AC3E}">
        <p14:creationId xmlns:p14="http://schemas.microsoft.com/office/powerpoint/2010/main" val="2480778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Occupational Dimension of Wellness—Personal </a:t>
            </a:r>
            <a:r>
              <a:rPr lang="en-US" dirty="0"/>
              <a:t>satisfaction and enrichment from one’s </a:t>
            </a:r>
            <a:r>
              <a:rPr lang="en-US" dirty="0" smtClean="0"/>
              <a:t>work</a:t>
            </a:r>
            <a:endParaRPr lang="en-US" dirty="0"/>
          </a:p>
          <a:p>
            <a:endParaRPr lang="en-US" dirty="0" smtClean="0"/>
          </a:p>
          <a:p>
            <a:r>
              <a:rPr lang="en-US" dirty="0"/>
              <a:t>We don’t always think about our jobs or careers </a:t>
            </a:r>
            <a:r>
              <a:rPr lang="en-US" dirty="0" smtClean="0"/>
              <a:t>as part </a:t>
            </a:r>
            <a:r>
              <a:rPr lang="en-US" dirty="0"/>
              <a:t>of overall health. Personal satisfaction and </a:t>
            </a:r>
            <a:r>
              <a:rPr lang="en-US" dirty="0" smtClean="0"/>
              <a:t>a sense </a:t>
            </a:r>
            <a:r>
              <a:rPr lang="en-US" dirty="0"/>
              <a:t>of purpose often enter one’s life through work.</a:t>
            </a:r>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13</a:t>
            </a:fld>
            <a:endParaRPr lang="en-US"/>
          </a:p>
        </p:txBody>
      </p:sp>
    </p:spTree>
    <p:extLst>
      <p:ext uri="{BB962C8B-B14F-4D97-AF65-F5344CB8AC3E}">
        <p14:creationId xmlns:p14="http://schemas.microsoft.com/office/powerpoint/2010/main" val="2389009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Intellectual Dimension of Wellness—Recognizing </a:t>
            </a:r>
            <a:r>
              <a:rPr lang="en-US" dirty="0"/>
              <a:t>creative abilities and finding ways to expand knowledge and </a:t>
            </a:r>
            <a:r>
              <a:rPr lang="en-US" dirty="0" smtClean="0"/>
              <a:t>skills</a:t>
            </a:r>
          </a:p>
          <a:p>
            <a:endParaRPr lang="en-US" dirty="0"/>
          </a:p>
          <a:p>
            <a:r>
              <a:rPr lang="en-US" dirty="0"/>
              <a:t>Creative and stimulating activities add </a:t>
            </a:r>
            <a:r>
              <a:rPr lang="en-US" dirty="0" smtClean="0"/>
              <a:t>another dimension </a:t>
            </a:r>
            <a:r>
              <a:rPr lang="en-US" dirty="0"/>
              <a:t>to wellness. Learning new things </a:t>
            </a:r>
            <a:r>
              <a:rPr lang="en-US" dirty="0" smtClean="0"/>
              <a:t>and pursuing </a:t>
            </a:r>
            <a:r>
              <a:rPr lang="en-US" dirty="0"/>
              <a:t>personal interests are a part of a </a:t>
            </a:r>
            <a:r>
              <a:rPr lang="en-US" dirty="0" smtClean="0"/>
              <a:t>healthy lifestyle</a:t>
            </a: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14</a:t>
            </a:fld>
            <a:endParaRPr lang="en-US"/>
          </a:p>
        </p:txBody>
      </p:sp>
    </p:spTree>
    <p:extLst>
      <p:ext uri="{BB962C8B-B14F-4D97-AF65-F5344CB8AC3E}">
        <p14:creationId xmlns:p14="http://schemas.microsoft.com/office/powerpoint/2010/main" val="3908335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Financial Dimension of Wellness—Satisfaction with </a:t>
            </a:r>
            <a:r>
              <a:rPr lang="en-US" dirty="0"/>
              <a:t>current and future financial </a:t>
            </a:r>
            <a:r>
              <a:rPr lang="en-US" dirty="0" smtClean="0"/>
              <a:t>situations</a:t>
            </a:r>
          </a:p>
          <a:p>
            <a:endParaRPr lang="en-US" dirty="0" smtClean="0"/>
          </a:p>
          <a:p>
            <a:r>
              <a:rPr lang="en-US" dirty="0" smtClean="0"/>
              <a:t>Tips:</a:t>
            </a:r>
            <a:endParaRPr lang="en-US" dirty="0"/>
          </a:p>
          <a:p>
            <a:pPr marL="173336" indent="-173336">
              <a:buFont typeface="Arial" pitchFamily="34" charset="0"/>
              <a:buChar char="•"/>
            </a:pPr>
            <a:r>
              <a:rPr lang="en-US" dirty="0"/>
              <a:t>Make conscious decisions regarding </a:t>
            </a:r>
            <a:r>
              <a:rPr lang="en-US" dirty="0" smtClean="0"/>
              <a:t>spending and budgeting.</a:t>
            </a:r>
          </a:p>
          <a:p>
            <a:pPr marL="173336" indent="-173336">
              <a:buFont typeface="Arial" pitchFamily="34" charset="0"/>
              <a:buChar char="•"/>
            </a:pPr>
            <a:r>
              <a:rPr lang="en-US" dirty="0" smtClean="0"/>
              <a:t>Plan </a:t>
            </a:r>
            <a:r>
              <a:rPr lang="en-US" dirty="0"/>
              <a:t>and prepare for future circumstances.</a:t>
            </a:r>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15</a:t>
            </a:fld>
            <a:endParaRPr lang="en-US"/>
          </a:p>
        </p:txBody>
      </p:sp>
    </p:spTree>
    <p:extLst>
      <p:ext uri="{BB962C8B-B14F-4D97-AF65-F5344CB8AC3E}">
        <p14:creationId xmlns:p14="http://schemas.microsoft.com/office/powerpoint/2010/main" val="1193554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Environmental Dimension of Wellness—Good </a:t>
            </a:r>
            <a:r>
              <a:rPr lang="en-US" dirty="0"/>
              <a:t>health by occupying pleasant, stimulating environments that support </a:t>
            </a:r>
            <a:r>
              <a:rPr lang="en-US" dirty="0" smtClean="0"/>
              <a:t>well-being</a:t>
            </a:r>
          </a:p>
          <a:p>
            <a:endParaRPr lang="en-US" dirty="0"/>
          </a:p>
          <a:p>
            <a:r>
              <a:rPr lang="en-US" dirty="0" smtClean="0"/>
              <a:t>Tip:</a:t>
            </a:r>
          </a:p>
          <a:p>
            <a:pPr marL="173336" indent="-173336">
              <a:buFont typeface="Arial" pitchFamily="34" charset="0"/>
              <a:buChar char="•"/>
            </a:pPr>
            <a:r>
              <a:rPr lang="en-US" dirty="0" smtClean="0"/>
              <a:t>Find </a:t>
            </a:r>
            <a:r>
              <a:rPr lang="en-US" dirty="0"/>
              <a:t>pleasing surroundings that </a:t>
            </a:r>
            <a:r>
              <a:rPr lang="en-US" dirty="0" smtClean="0"/>
              <a:t>encourage good </a:t>
            </a:r>
            <a:r>
              <a:rPr lang="en-US" dirty="0"/>
              <a:t>physical and mental health.</a:t>
            </a:r>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16</a:t>
            </a:fld>
            <a:endParaRPr lang="en-US"/>
          </a:p>
        </p:txBody>
      </p:sp>
    </p:spTree>
    <p:extLst>
      <p:ext uri="{BB962C8B-B14F-4D97-AF65-F5344CB8AC3E}">
        <p14:creationId xmlns:p14="http://schemas.microsoft.com/office/powerpoint/2010/main" val="2517493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Spiritual Dimension of Wellness—Expanding </a:t>
            </a:r>
            <a:r>
              <a:rPr lang="en-US" dirty="0"/>
              <a:t>our sense of purpose and meaning in </a:t>
            </a:r>
            <a:r>
              <a:rPr lang="en-US" dirty="0" smtClean="0"/>
              <a:t>life</a:t>
            </a:r>
          </a:p>
          <a:p>
            <a:endParaRPr lang="en-US" dirty="0" smtClean="0"/>
          </a:p>
          <a:p>
            <a:r>
              <a:rPr lang="en-US" dirty="0"/>
              <a:t>Spiritual health can mean different things to </a:t>
            </a:r>
            <a:r>
              <a:rPr lang="en-US" dirty="0" smtClean="0"/>
              <a:t>different people</a:t>
            </a:r>
            <a:r>
              <a:rPr lang="en-US" dirty="0"/>
              <a:t>. For many </a:t>
            </a:r>
            <a:r>
              <a:rPr lang="en-US" dirty="0" smtClean="0"/>
              <a:t>people, spirituality </a:t>
            </a:r>
            <a:r>
              <a:rPr lang="en-US" dirty="0"/>
              <a:t>can </a:t>
            </a:r>
            <a:r>
              <a:rPr lang="en-US" dirty="0" smtClean="0"/>
              <a:t>provide meaning </a:t>
            </a:r>
            <a:r>
              <a:rPr lang="en-US" dirty="0"/>
              <a:t>and purpose to their lives.</a:t>
            </a:r>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17</a:t>
            </a:fld>
            <a:endParaRPr lang="en-US"/>
          </a:p>
        </p:txBody>
      </p:sp>
    </p:spTree>
    <p:extLst>
      <p:ext uri="{BB962C8B-B14F-4D97-AF65-F5344CB8AC3E}">
        <p14:creationId xmlns:p14="http://schemas.microsoft.com/office/powerpoint/2010/main" val="4187772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itchFamily="34" charset="0"/>
              <a:buChar char="•"/>
            </a:pPr>
            <a:r>
              <a:rPr lang="en-US" dirty="0" smtClean="0"/>
              <a:t>The eight dimensions of Wellness are emotional, environmental, financial, intellectual, occupational, physical, social, and spiritual.</a:t>
            </a:r>
          </a:p>
          <a:p>
            <a:pPr marL="635565" lvl="1" indent="-173336">
              <a:buFont typeface="Arial" pitchFamily="34" charset="0"/>
              <a:buChar char="•"/>
            </a:pPr>
            <a:r>
              <a:rPr lang="en-US" dirty="0" smtClean="0"/>
              <a:t>Each of these dimensions allows for the incorporation of the ABCs </a:t>
            </a:r>
            <a:r>
              <a:rPr lang="en-US" dirty="0"/>
              <a:t>of cardiovascular </a:t>
            </a:r>
            <a:r>
              <a:rPr lang="en-US" dirty="0" smtClean="0"/>
              <a:t>health—aspirin, </a:t>
            </a:r>
            <a:r>
              <a:rPr lang="en-US" dirty="0"/>
              <a:t>healthy blood pressure and cholesterol levels, and smoking freedom.  </a:t>
            </a:r>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18</a:t>
            </a:fld>
            <a:endParaRPr lang="en-US"/>
          </a:p>
        </p:txBody>
      </p:sp>
    </p:spTree>
    <p:extLst>
      <p:ext uri="{BB962C8B-B14F-4D97-AF65-F5344CB8AC3E}">
        <p14:creationId xmlns:p14="http://schemas.microsoft.com/office/powerpoint/2010/main" val="3329875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itchFamily="34" charset="0"/>
              <a:buChar char="•"/>
            </a:pPr>
            <a:r>
              <a:rPr lang="en-US" dirty="0" smtClean="0"/>
              <a:t>Sign SAMHSA’s Pledge </a:t>
            </a:r>
            <a:r>
              <a:rPr lang="en-US" dirty="0"/>
              <a:t>for </a:t>
            </a:r>
            <a:r>
              <a:rPr lang="en-US" dirty="0" smtClean="0"/>
              <a:t>Wellness and take action to improve </a:t>
            </a:r>
            <a:r>
              <a:rPr lang="en-US" dirty="0"/>
              <a:t>the quality of life and reduce early mortality</a:t>
            </a:r>
            <a:r>
              <a:rPr lang="en-US" dirty="0" smtClean="0"/>
              <a:t> for people with mental </a:t>
            </a:r>
            <a:r>
              <a:rPr lang="en-US" dirty="0"/>
              <a:t>and substance use disorders </a:t>
            </a:r>
            <a:r>
              <a:rPr lang="en-US" dirty="0" smtClean="0"/>
              <a:t>by promoting wellness.</a:t>
            </a:r>
            <a:endParaRPr lang="en-US" dirty="0"/>
          </a:p>
          <a:p>
            <a:pPr marL="173336" indent="-173336">
              <a:buFont typeface="Arial" pitchFamily="34" charset="0"/>
              <a:buChar char="•"/>
            </a:pPr>
            <a:endParaRPr lang="en-US" dirty="0" smtClean="0"/>
          </a:p>
          <a:p>
            <a:pPr marL="173336" indent="-173336">
              <a:buFont typeface="Arial" pitchFamily="34" charset="0"/>
              <a:buChar char="•"/>
            </a:pPr>
            <a:r>
              <a:rPr lang="en-US" dirty="0" smtClean="0"/>
              <a:t>Take the pledge and join </a:t>
            </a:r>
            <a:r>
              <a:rPr lang="en-US" dirty="0"/>
              <a:t>the thousands of </a:t>
            </a:r>
            <a:r>
              <a:rPr lang="en-US" dirty="0" smtClean="0"/>
              <a:t>individuals and </a:t>
            </a:r>
            <a:r>
              <a:rPr lang="en-US" dirty="0"/>
              <a:t>organizations already </a:t>
            </a:r>
            <a:r>
              <a:rPr lang="en-US" dirty="0" smtClean="0"/>
              <a:t>committed to </a:t>
            </a:r>
            <a:r>
              <a:rPr lang="en-US" dirty="0"/>
              <a:t>promoting wellness and </a:t>
            </a:r>
            <a:r>
              <a:rPr lang="en-US" dirty="0" smtClean="0"/>
              <a:t>working to </a:t>
            </a:r>
            <a:r>
              <a:rPr lang="en-US" dirty="0"/>
              <a:t>reduce early mortality </a:t>
            </a:r>
            <a:r>
              <a:rPr lang="en-US" dirty="0" smtClean="0"/>
              <a:t>and improve </a:t>
            </a:r>
            <a:r>
              <a:rPr lang="en-US" dirty="0"/>
              <a:t>quality of life for </a:t>
            </a:r>
            <a:r>
              <a:rPr lang="en-US" dirty="0" smtClean="0"/>
              <a:t>people with </a:t>
            </a:r>
            <a:r>
              <a:rPr lang="en-US" dirty="0"/>
              <a:t>mental and substance </a:t>
            </a:r>
            <a:r>
              <a:rPr lang="en-US" dirty="0" smtClean="0"/>
              <a:t>use disorders</a:t>
            </a:r>
            <a:r>
              <a:rPr lang="en-US" dirty="0"/>
              <a:t>, and people in recovery</a:t>
            </a:r>
            <a:r>
              <a:rPr lang="en-US" dirty="0" smtClean="0"/>
              <a:t>.</a:t>
            </a:r>
          </a:p>
          <a:p>
            <a:pPr marL="173336" indent="-173336">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20</a:t>
            </a:fld>
            <a:endParaRPr lang="en-US"/>
          </a:p>
        </p:txBody>
      </p:sp>
    </p:spTree>
    <p:extLst>
      <p:ext uri="{BB962C8B-B14F-4D97-AF65-F5344CB8AC3E}">
        <p14:creationId xmlns:p14="http://schemas.microsoft.com/office/powerpoint/2010/main" val="633463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3336" indent="-173336">
              <a:buFont typeface="Arial" pitchFamily="34" charset="0"/>
              <a:buChar char="•"/>
            </a:pPr>
            <a:r>
              <a:rPr lang="en-US" dirty="0" smtClean="0"/>
              <a:t>Good afternoon everyone. My name is Wilma Townsend and I’m the Acting Director of the Office of Consumer Affairs, which is based within the Center for Mental Health Services at SAMHSA. </a:t>
            </a:r>
          </a:p>
          <a:p>
            <a:pPr marL="173336" indent="-173336">
              <a:buFont typeface="Arial" pitchFamily="34" charset="0"/>
              <a:buChar char="•"/>
            </a:pPr>
            <a:endParaRPr lang="en-US" dirty="0" smtClean="0"/>
          </a:p>
          <a:p>
            <a:pPr marL="173336" indent="-173336">
              <a:buFont typeface="Arial" pitchFamily="34" charset="0"/>
              <a:buChar char="•"/>
            </a:pPr>
            <a:r>
              <a:rPr lang="en-US" dirty="0" smtClean="0"/>
              <a:t>During today’s presentation, I’ll discuss how social supports—emotional, informational, instrumental, and tangible—can change the health of a community and share with you the Eight Dimensions of Wellness, which guide SAMHSA’s Wellness Initiative.</a:t>
            </a:r>
          </a:p>
          <a:p>
            <a:pPr marL="173336" indent="-173336">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2</a:t>
            </a:fld>
            <a:endParaRPr lang="en-US"/>
          </a:p>
        </p:txBody>
      </p:sp>
    </p:spTree>
    <p:extLst>
      <p:ext uri="{BB962C8B-B14F-4D97-AF65-F5344CB8AC3E}">
        <p14:creationId xmlns:p14="http://schemas.microsoft.com/office/powerpoint/2010/main" val="1348093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itchFamily="34" charset="0"/>
              <a:buChar char="•"/>
            </a:pPr>
            <a:r>
              <a:rPr lang="en-US" dirty="0" smtClean="0"/>
              <a:t>That concludes the presentation. Please pass your cards up to the front and thanks again for taking the time to fill them out. </a:t>
            </a:r>
          </a:p>
          <a:p>
            <a:endParaRPr lang="en-US" dirty="0" smtClean="0"/>
          </a:p>
          <a:p>
            <a:pPr marL="173336" indent="-173336">
              <a:buFont typeface="Arial" pitchFamily="34" charset="0"/>
              <a:buChar char="•"/>
            </a:pPr>
            <a:r>
              <a:rPr lang="en-US" dirty="0" smtClean="0"/>
              <a:t>Learn more about taking action to support </a:t>
            </a:r>
            <a:r>
              <a:rPr lang="en-US" dirty="0"/>
              <a:t>SAMHSA’s </a:t>
            </a:r>
            <a:r>
              <a:rPr lang="en-US" dirty="0" smtClean="0"/>
              <a:t>efforts, improving </a:t>
            </a:r>
            <a:r>
              <a:rPr lang="en-US" dirty="0"/>
              <a:t>the quality of </a:t>
            </a:r>
            <a:r>
              <a:rPr lang="en-US" dirty="0" smtClean="0"/>
              <a:t>life, </a:t>
            </a:r>
            <a:r>
              <a:rPr lang="en-US" dirty="0"/>
              <a:t>and </a:t>
            </a:r>
            <a:r>
              <a:rPr lang="en-US" dirty="0" smtClean="0"/>
              <a:t>reducing </a:t>
            </a:r>
            <a:r>
              <a:rPr lang="en-US" dirty="0"/>
              <a:t>early mortality</a:t>
            </a:r>
            <a:r>
              <a:rPr lang="en-US" dirty="0" smtClean="0"/>
              <a:t> </a:t>
            </a:r>
            <a:r>
              <a:rPr lang="en-US" dirty="0"/>
              <a:t>by signing the Pledge for </a:t>
            </a:r>
            <a:r>
              <a:rPr lang="en-US" dirty="0" smtClean="0"/>
              <a:t>Wellness on our website at </a:t>
            </a:r>
            <a:r>
              <a:rPr lang="en-US" dirty="0" smtClean="0">
                <a:hlinkClick r:id="rId3"/>
              </a:rPr>
              <a:t>http</a:t>
            </a:r>
            <a:r>
              <a:rPr lang="en-US" dirty="0">
                <a:hlinkClick r:id="rId3"/>
              </a:rPr>
              <a:t>://www.samhsa.gov/wellness</a:t>
            </a:r>
            <a:r>
              <a:rPr lang="en-US" dirty="0" smtClean="0"/>
              <a:t>. Thanks again!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21</a:t>
            </a:fld>
            <a:endParaRPr lang="en-US"/>
          </a:p>
        </p:txBody>
      </p:sp>
    </p:spTree>
    <p:extLst>
      <p:ext uri="{BB962C8B-B14F-4D97-AF65-F5344CB8AC3E}">
        <p14:creationId xmlns:p14="http://schemas.microsoft.com/office/powerpoint/2010/main" val="63346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itchFamily="34" charset="0"/>
              <a:buChar char="•"/>
            </a:pPr>
            <a:r>
              <a:rPr lang="en-US" dirty="0" smtClean="0"/>
              <a:t>Did you know that </a:t>
            </a:r>
            <a:r>
              <a:rPr lang="en-US" dirty="0"/>
              <a:t>nearly </a:t>
            </a:r>
            <a:r>
              <a:rPr lang="en-US" b="1" dirty="0"/>
              <a:t>half of the U.S. adult </a:t>
            </a:r>
            <a:r>
              <a:rPr lang="en-US" b="1" dirty="0" smtClean="0"/>
              <a:t>population </a:t>
            </a:r>
            <a:r>
              <a:rPr lang="en-US" dirty="0" smtClean="0"/>
              <a:t>will </a:t>
            </a:r>
            <a:r>
              <a:rPr lang="en-US" dirty="0"/>
              <a:t>experience some mental disorder in their </a:t>
            </a:r>
            <a:r>
              <a:rPr lang="en-US" dirty="0" smtClean="0"/>
              <a:t>lifetime?</a:t>
            </a:r>
            <a:endParaRPr lang="en-US" dirty="0"/>
          </a:p>
          <a:p>
            <a:pPr lvl="0"/>
            <a:endParaRPr lang="en-US" dirty="0" smtClean="0"/>
          </a:p>
          <a:p>
            <a:pPr marL="173336" indent="-173336">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3</a:t>
            </a:fld>
            <a:endParaRPr lang="en-US"/>
          </a:p>
        </p:txBody>
      </p:sp>
    </p:spTree>
    <p:extLst>
      <p:ext uri="{BB962C8B-B14F-4D97-AF65-F5344CB8AC3E}">
        <p14:creationId xmlns:p14="http://schemas.microsoft.com/office/powerpoint/2010/main" val="202056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3336" indent="-173336">
              <a:buFont typeface="Arial" pitchFamily="34" charset="0"/>
              <a:buChar char="•"/>
            </a:pPr>
            <a:r>
              <a:rPr lang="en-US" dirty="0" smtClean="0"/>
              <a:t>And </a:t>
            </a:r>
            <a:r>
              <a:rPr lang="en-US" b="1" dirty="0" smtClean="0"/>
              <a:t>more than 25 percent of American adults were diagnosed</a:t>
            </a:r>
            <a:r>
              <a:rPr lang="en-US" dirty="0" smtClean="0"/>
              <a:t> with a mental or substance use disorder in a given year.</a:t>
            </a:r>
          </a:p>
          <a:p>
            <a:pPr lvl="0"/>
            <a:endParaRPr lang="en-US" dirty="0" smtClean="0"/>
          </a:p>
          <a:p>
            <a:pPr marL="173336" indent="-173336">
              <a:buFont typeface="Arial" pitchFamily="34" charset="0"/>
              <a:buChar char="•"/>
            </a:pPr>
            <a:r>
              <a:rPr lang="en-US" dirty="0" smtClean="0"/>
              <a:t>Living </a:t>
            </a:r>
            <a:r>
              <a:rPr lang="en-US" dirty="0"/>
              <a:t>with mental illness can be both frustrating and highly hazardous to one’s health. </a:t>
            </a:r>
            <a:r>
              <a:rPr lang="en-US" dirty="0" smtClean="0"/>
              <a:t>People </a:t>
            </a:r>
            <a:r>
              <a:rPr lang="en-US" dirty="0"/>
              <a:t>with behavioral health disorders </a:t>
            </a:r>
            <a:r>
              <a:rPr lang="en-US" b="1" dirty="0"/>
              <a:t>die decades earlier </a:t>
            </a:r>
            <a:r>
              <a:rPr lang="en-US" dirty="0"/>
              <a:t>than the general population, with cardiovascular disease being the main cause</a:t>
            </a:r>
            <a:r>
              <a:rPr lang="en-US" dirty="0" smtClean="0"/>
              <a:t>.</a:t>
            </a:r>
          </a:p>
          <a:p>
            <a:pPr marL="173336" indent="-173336">
              <a:buFont typeface="Arial" pitchFamily="34" charset="0"/>
              <a:buChar char="•"/>
            </a:pPr>
            <a:endParaRPr lang="en-US" dirty="0" smtClean="0"/>
          </a:p>
          <a:p>
            <a:pPr marL="173336" indent="-173336">
              <a:buFont typeface="Arial" pitchFamily="34" charset="0"/>
              <a:buChar char="•"/>
            </a:pPr>
            <a:r>
              <a:rPr lang="en-US" dirty="0" smtClean="0"/>
              <a:t>It </a:t>
            </a:r>
            <a:r>
              <a:rPr lang="en-US" dirty="0"/>
              <a:t>has been proven that there is </a:t>
            </a:r>
            <a:r>
              <a:rPr lang="en-US" b="1" dirty="0"/>
              <a:t>a correlation between mental illness and physical </a:t>
            </a:r>
            <a:r>
              <a:rPr lang="en-US" b="1" dirty="0" smtClean="0"/>
              <a:t>health</a:t>
            </a:r>
            <a:r>
              <a:rPr lang="en-US" dirty="0" smtClean="0"/>
              <a:t>:</a:t>
            </a:r>
            <a:endParaRPr lang="en-US" dirty="0"/>
          </a:p>
          <a:p>
            <a:pPr marL="635565" lvl="1" indent="-173336">
              <a:buFont typeface="Courier New" pitchFamily="49" charset="0"/>
              <a:buChar char="o"/>
            </a:pPr>
            <a:r>
              <a:rPr lang="en-US" dirty="0"/>
              <a:t>Individuals with severe mental illness experience diabetes, hypertension, </a:t>
            </a:r>
            <a:r>
              <a:rPr lang="en-US" dirty="0" smtClean="0"/>
              <a:t>dyslipidemia, </a:t>
            </a:r>
            <a:r>
              <a:rPr lang="en-US" dirty="0"/>
              <a:t>and obesity at a rate of 1.5 to 2 times the general population.</a:t>
            </a:r>
          </a:p>
          <a:p>
            <a:pPr marL="635565" lvl="1" indent="-173336">
              <a:buFont typeface="Courier New" pitchFamily="49" charset="0"/>
              <a:buChar char="o"/>
            </a:pPr>
            <a:r>
              <a:rPr lang="en-US" dirty="0"/>
              <a:t>Depression has been shown to increase the risk of stroke in women.</a:t>
            </a:r>
          </a:p>
          <a:p>
            <a:pPr marL="635565" lvl="1" indent="-173336">
              <a:buFont typeface="Courier New" pitchFamily="49" charset="0"/>
              <a:buChar char="o"/>
            </a:pPr>
            <a:r>
              <a:rPr lang="en-US" dirty="0"/>
              <a:t>Individuals with behavioral health problems represent a large </a:t>
            </a:r>
            <a:r>
              <a:rPr lang="en-US" dirty="0" smtClean="0"/>
              <a:t>proportion—up to one-third—of all </a:t>
            </a:r>
            <a:r>
              <a:rPr lang="en-US" dirty="0"/>
              <a:t>Americans who die from coronary heart disease and stroke.</a:t>
            </a:r>
          </a:p>
          <a:p>
            <a:pPr marL="635565" lvl="1" indent="-173336">
              <a:buFont typeface="Courier New" pitchFamily="49" charset="0"/>
              <a:buChar char="o"/>
            </a:pPr>
            <a:r>
              <a:rPr lang="en-US" dirty="0"/>
              <a:t>The economic costs of co-morbid behavioral health problems and </a:t>
            </a:r>
            <a:r>
              <a:rPr lang="en-US" dirty="0" smtClean="0"/>
              <a:t>cardiovascular diseases are </a:t>
            </a:r>
            <a:r>
              <a:rPr lang="en-US" dirty="0"/>
              <a:t>significant.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4</a:t>
            </a:fld>
            <a:endParaRPr lang="en-US"/>
          </a:p>
        </p:txBody>
      </p:sp>
    </p:spTree>
    <p:extLst>
      <p:ext uri="{BB962C8B-B14F-4D97-AF65-F5344CB8AC3E}">
        <p14:creationId xmlns:p14="http://schemas.microsoft.com/office/powerpoint/2010/main" val="1022562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3336" indent="-173336">
              <a:buFont typeface="Arial" pitchFamily="34" charset="0"/>
              <a:buChar char="•"/>
            </a:pPr>
            <a:r>
              <a:rPr lang="en-US" dirty="0"/>
              <a:t>Cardiovascular disease is an issue affecting all communities and all families. </a:t>
            </a:r>
          </a:p>
          <a:p>
            <a:pPr marL="635565" lvl="1" indent="-173336">
              <a:buFont typeface="Arial" pitchFamily="34" charset="0"/>
              <a:buChar char="•"/>
            </a:pPr>
            <a:endParaRPr lang="en-US" b="1" dirty="0" smtClean="0"/>
          </a:p>
          <a:p>
            <a:pPr marL="635565" lvl="1" indent="-173336">
              <a:buFont typeface="Courier New" pitchFamily="49" charset="0"/>
              <a:buChar char="o"/>
            </a:pPr>
            <a:r>
              <a:rPr lang="en-US" b="1" dirty="0" smtClean="0"/>
              <a:t>Tobacco</a:t>
            </a:r>
            <a:r>
              <a:rPr lang="en-US" b="1" dirty="0"/>
              <a:t>: </a:t>
            </a:r>
            <a:r>
              <a:rPr lang="en-US" dirty="0"/>
              <a:t>75 percent of individuals with behavioral health problems smoke cigarettes, as compared to 23 percent of the general population. Half of all deaths from smoking occur among individuals with mental and substance use disorders</a:t>
            </a:r>
            <a:r>
              <a:rPr lang="en-US" dirty="0" smtClean="0"/>
              <a:t>.</a:t>
            </a:r>
          </a:p>
          <a:p>
            <a:pPr marL="635565" lvl="1" indent="-173336">
              <a:buFont typeface="Courier New" pitchFamily="49" charset="0"/>
              <a:buChar char="o"/>
            </a:pPr>
            <a:endParaRPr lang="en-US" dirty="0"/>
          </a:p>
          <a:p>
            <a:pPr marL="635565" lvl="1" indent="-173336">
              <a:buFont typeface="Courier New" pitchFamily="49" charset="0"/>
              <a:buChar char="o"/>
            </a:pPr>
            <a:r>
              <a:rPr lang="en-US" b="1" dirty="0"/>
              <a:t>Obesity: </a:t>
            </a:r>
            <a:r>
              <a:rPr lang="en-US" dirty="0"/>
              <a:t>A study of obese people with </a:t>
            </a:r>
            <a:r>
              <a:rPr lang="en-US" dirty="0" smtClean="0"/>
              <a:t>binge-eating </a:t>
            </a:r>
            <a:r>
              <a:rPr lang="en-US" dirty="0"/>
              <a:t>problems found that 51 percent also had a history of major depression</a:t>
            </a:r>
            <a:r>
              <a:rPr lang="en-US" dirty="0" smtClean="0"/>
              <a:t>.</a:t>
            </a:r>
          </a:p>
          <a:p>
            <a:pPr marL="635565" lvl="1" indent="-173336">
              <a:buFont typeface="Courier New" pitchFamily="49" charset="0"/>
              <a:buChar char="o"/>
            </a:pPr>
            <a:endParaRPr lang="en-US" dirty="0"/>
          </a:p>
          <a:p>
            <a:pPr marL="635565" lvl="1" indent="-173336">
              <a:buFont typeface="Courier New" pitchFamily="49" charset="0"/>
              <a:buChar char="o"/>
            </a:pPr>
            <a:r>
              <a:rPr lang="en-US" b="1" dirty="0" smtClean="0"/>
              <a:t>Other </a:t>
            </a:r>
            <a:r>
              <a:rPr lang="en-US" b="1" dirty="0"/>
              <a:t>Substance </a:t>
            </a:r>
            <a:r>
              <a:rPr lang="en-US" b="1" dirty="0" smtClean="0"/>
              <a:t>Use—Alcohol and </a:t>
            </a:r>
            <a:r>
              <a:rPr lang="en-US" b="1" dirty="0"/>
              <a:t>Drugs: </a:t>
            </a:r>
            <a:r>
              <a:rPr lang="en-US" dirty="0"/>
              <a:t>Heavy and binge drinking is associated with numerous health problems, including damage to liver cells, inflammation of </a:t>
            </a:r>
            <a:r>
              <a:rPr lang="en-US" dirty="0" smtClean="0"/>
              <a:t>the pancreas</a:t>
            </a:r>
            <a:r>
              <a:rPr lang="en-US" dirty="0"/>
              <a:t>, various cancers, high blood pressure, and psychological disorders.</a:t>
            </a:r>
          </a:p>
          <a:p>
            <a:pPr marL="173336" indent="-173336">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5</a:t>
            </a:fld>
            <a:endParaRPr lang="en-US"/>
          </a:p>
        </p:txBody>
      </p:sp>
    </p:spTree>
    <p:extLst>
      <p:ext uri="{BB962C8B-B14F-4D97-AF65-F5344CB8AC3E}">
        <p14:creationId xmlns:p14="http://schemas.microsoft.com/office/powerpoint/2010/main" val="66504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Through </a:t>
            </a:r>
            <a:r>
              <a:rPr lang="en-US" dirty="0"/>
              <a:t>its Wellness Initiative, SAMHSA pledges to promote wellness for people with mental and substance use disorders by motivating individuals, organizations, and communities to take action and work toward improved quality of life, cardiovascular health, and decreased early mortality rates.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6</a:t>
            </a:fld>
            <a:endParaRPr lang="en-US"/>
          </a:p>
        </p:txBody>
      </p:sp>
    </p:spTree>
    <p:extLst>
      <p:ext uri="{BB962C8B-B14F-4D97-AF65-F5344CB8AC3E}">
        <p14:creationId xmlns:p14="http://schemas.microsoft.com/office/powerpoint/2010/main" val="131798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7</a:t>
            </a:fld>
            <a:endParaRPr lang="en-US"/>
          </a:p>
        </p:txBody>
      </p:sp>
      <p:sp>
        <p:nvSpPr>
          <p:cNvPr id="5" name="Notes Placeholder 2"/>
          <p:cNvSpPr txBox="1">
            <a:spLocks/>
          </p:cNvSpPr>
          <p:nvPr/>
        </p:nvSpPr>
        <p:spPr>
          <a:xfrm>
            <a:off x="841111" y="4570730"/>
            <a:ext cx="5505450" cy="4183380"/>
          </a:xfrm>
          <a:prstGeom prst="rect">
            <a:avLst/>
          </a:prstGeom>
        </p:spPr>
        <p:txBody>
          <a:bodyPr vert="horz" lIns="92446" tIns="46223" rIns="92446" bIns="46223" rtlCol="0">
            <a:normAutofit/>
          </a:bodyPr>
          <a:lst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smtClean="0"/>
              <a:t>Through its Wellness Initiative, </a:t>
            </a:r>
            <a:r>
              <a:rPr lang="en-US" dirty="0"/>
              <a:t>SAMHSA has partnered with </a:t>
            </a:r>
            <a:r>
              <a:rPr lang="en-US" u="sng" dirty="0">
                <a:hlinkClick r:id="rId3"/>
              </a:rPr>
              <a:t>Million Hearts™</a:t>
            </a:r>
            <a:r>
              <a:rPr lang="en-US" dirty="0"/>
              <a:t>, a national initiative through the Centers for Disease </a:t>
            </a:r>
            <a:r>
              <a:rPr lang="en-US" dirty="0" smtClean="0"/>
              <a:t>Control and Prevention </a:t>
            </a:r>
            <a:r>
              <a:rPr lang="en-US" dirty="0"/>
              <a:t>to prevent one million heart attacks and strokes over </a:t>
            </a:r>
            <a:r>
              <a:rPr lang="en-US" dirty="0" smtClean="0"/>
              <a:t>5 </a:t>
            </a:r>
            <a:r>
              <a:rPr lang="en-US" dirty="0"/>
              <a:t>years. </a:t>
            </a:r>
          </a:p>
          <a:p>
            <a:pPr marL="635565" lvl="1" indent="-173336">
              <a:buFont typeface="Arial" pitchFamily="34" charset="0"/>
              <a:buChar char="•"/>
            </a:pPr>
            <a:r>
              <a:rPr lang="en-US" dirty="0"/>
              <a:t>This partnership enables SAMHSA to further its work with the trained peer workforce as well as other community-based organizations and services to become a catalyzing force for a whole-person approach to wellness among individuals with mental and substance use disorders and their families.</a:t>
            </a:r>
          </a:p>
          <a:p>
            <a:endParaRPr lang="en-US" dirty="0"/>
          </a:p>
          <a:p>
            <a:pPr marL="635565" lvl="1" indent="-173336">
              <a:buFont typeface="Arial" pitchFamily="34" charset="0"/>
              <a:buChar char="•"/>
            </a:pPr>
            <a:r>
              <a:rPr lang="en-US" dirty="0"/>
              <a:t>With this partnership, SAMHSA’s Wellness Initiative will continue to address early mortality among people with behavioral health problems with a specific focus on preventing the leading causes of </a:t>
            </a:r>
            <a:r>
              <a:rPr lang="en-US" dirty="0" smtClean="0"/>
              <a:t>death—heart disease </a:t>
            </a:r>
            <a:r>
              <a:rPr lang="en-US" dirty="0"/>
              <a:t>and stroke. </a:t>
            </a:r>
            <a:endParaRPr lang="en-US" b="1" dirty="0" smtClean="0"/>
          </a:p>
          <a:p>
            <a:endParaRPr lang="en-US" b="1" dirty="0"/>
          </a:p>
          <a:p>
            <a:r>
              <a:rPr lang="en-US" dirty="0" smtClean="0"/>
              <a:t>As part of this campaign, we ask people to keep </a:t>
            </a:r>
            <a:r>
              <a:rPr lang="en-US" dirty="0"/>
              <a:t>the </a:t>
            </a:r>
            <a:r>
              <a:rPr lang="en-US" dirty="0" smtClean="0"/>
              <a:t>Million Hearts’ ABCs </a:t>
            </a:r>
            <a:r>
              <a:rPr lang="en-US" dirty="0"/>
              <a:t>in mind every day and especially when </a:t>
            </a:r>
            <a:r>
              <a:rPr lang="en-US" dirty="0" smtClean="0"/>
              <a:t>they </a:t>
            </a:r>
            <a:r>
              <a:rPr lang="en-US" dirty="0"/>
              <a:t>talk to </a:t>
            </a:r>
            <a:r>
              <a:rPr lang="en-US" dirty="0" smtClean="0"/>
              <a:t>their </a:t>
            </a:r>
            <a:r>
              <a:rPr lang="en-US" dirty="0"/>
              <a:t>doctor:</a:t>
            </a:r>
          </a:p>
          <a:p>
            <a:pPr marL="173336" indent="-173336">
              <a:buFont typeface="Arial" pitchFamily="34" charset="0"/>
              <a:buChar char="•"/>
            </a:pPr>
            <a:r>
              <a:rPr lang="en-US" dirty="0"/>
              <a:t>Appropriate Aspirin Therapy for those who need it</a:t>
            </a:r>
          </a:p>
          <a:p>
            <a:pPr marL="173336" indent="-173336">
              <a:buFont typeface="Arial" pitchFamily="34" charset="0"/>
              <a:buChar char="•"/>
            </a:pPr>
            <a:r>
              <a:rPr lang="en-US" dirty="0"/>
              <a:t>Blood Pressure Control</a:t>
            </a:r>
          </a:p>
          <a:p>
            <a:pPr marL="173336" indent="-173336">
              <a:buFont typeface="Arial" pitchFamily="34" charset="0"/>
              <a:buChar char="•"/>
            </a:pPr>
            <a:r>
              <a:rPr lang="en-US" dirty="0"/>
              <a:t>Cholesterol Management</a:t>
            </a:r>
          </a:p>
          <a:p>
            <a:pPr marL="173336" indent="-173336">
              <a:buFont typeface="Arial" pitchFamily="34" charset="0"/>
              <a:buChar char="•"/>
            </a:pPr>
            <a:r>
              <a:rPr lang="en-US" dirty="0"/>
              <a:t>Smoking Cessation</a:t>
            </a:r>
          </a:p>
          <a:p>
            <a:endParaRPr lang="en-US" dirty="0" smtClean="0"/>
          </a:p>
          <a:p>
            <a:endParaRPr lang="en-US" dirty="0" smtClean="0"/>
          </a:p>
          <a:p>
            <a:endParaRPr lang="en-US" dirty="0"/>
          </a:p>
        </p:txBody>
      </p:sp>
    </p:spTree>
    <p:extLst>
      <p:ext uri="{BB962C8B-B14F-4D97-AF65-F5344CB8AC3E}">
        <p14:creationId xmlns:p14="http://schemas.microsoft.com/office/powerpoint/2010/main" val="164343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What Is Wellness?</a:t>
            </a:r>
          </a:p>
          <a:p>
            <a:r>
              <a:rPr lang="en-US" dirty="0" smtClean="0"/>
              <a:t>We must think of wellness like a growing plant. There are several elements, such as sunlight, nourishment, protection and support, needed to ensure that a small plant can blossom into a healthy tree. Like plants, people need a combination of specific elements to spring into a life of wellness, too.</a:t>
            </a:r>
            <a:endParaRPr lang="en-US" dirty="0"/>
          </a:p>
          <a:p>
            <a:endParaRPr lang="en-US" dirty="0" smtClean="0"/>
          </a:p>
          <a:p>
            <a:r>
              <a:rPr lang="en-US" dirty="0" smtClean="0"/>
              <a:t>Wellness is not the absence of disease, illness, and stress, but the presence of:</a:t>
            </a:r>
          </a:p>
          <a:p>
            <a:pPr marL="173336" indent="-173336">
              <a:buFont typeface="Arial" pitchFamily="34" charset="0"/>
              <a:buChar char="•"/>
            </a:pPr>
            <a:r>
              <a:rPr lang="en-US" dirty="0" smtClean="0"/>
              <a:t>Purpose in life</a:t>
            </a:r>
          </a:p>
          <a:p>
            <a:pPr marL="173336" indent="-173336">
              <a:buFont typeface="Arial" pitchFamily="34" charset="0"/>
              <a:buChar char="•"/>
            </a:pPr>
            <a:r>
              <a:rPr lang="en-US" dirty="0" smtClean="0"/>
              <a:t>Active involvement in satisfying work and play</a:t>
            </a:r>
          </a:p>
          <a:p>
            <a:pPr marL="173336" indent="-173336">
              <a:buFont typeface="Arial" pitchFamily="34" charset="0"/>
              <a:buChar char="•"/>
            </a:pPr>
            <a:r>
              <a:rPr lang="en-US" dirty="0" smtClean="0"/>
              <a:t>Joyful relationships</a:t>
            </a:r>
          </a:p>
          <a:p>
            <a:pPr marL="173336" indent="-173336">
              <a:buFont typeface="Arial" pitchFamily="34" charset="0"/>
              <a:buChar char="•"/>
            </a:pPr>
            <a:r>
              <a:rPr lang="en-US" dirty="0" smtClean="0"/>
              <a:t>A healthy body and living environment</a:t>
            </a:r>
          </a:p>
          <a:p>
            <a:pPr marL="173336" indent="-173336">
              <a:buFont typeface="Arial" pitchFamily="34" charset="0"/>
              <a:buChar char="•"/>
            </a:pPr>
            <a:r>
              <a:rPr lang="en-US" dirty="0" smtClean="0"/>
              <a:t>Happiness</a:t>
            </a:r>
          </a:p>
          <a:p>
            <a:pPr marL="173336" indent="-173336">
              <a:buFont typeface="Arial" pitchFamily="34" charset="0"/>
              <a:buChar char="•"/>
            </a:pPr>
            <a:endParaRPr lang="en-US" dirty="0"/>
          </a:p>
          <a:p>
            <a:r>
              <a:rPr lang="en-US" dirty="0" smtClean="0"/>
              <a:t>Each aspect </a:t>
            </a:r>
            <a:r>
              <a:rPr lang="en-US" dirty="0"/>
              <a:t>of wellness can affect </a:t>
            </a:r>
            <a:r>
              <a:rPr lang="en-US" dirty="0" smtClean="0"/>
              <a:t>overall quality </a:t>
            </a:r>
            <a:r>
              <a:rPr lang="en-US" dirty="0"/>
              <a:t>of life, so it is important to </a:t>
            </a:r>
            <a:r>
              <a:rPr lang="en-US" dirty="0" smtClean="0"/>
              <a:t>consider all aspects of </a:t>
            </a:r>
            <a:r>
              <a:rPr lang="en-US" dirty="0"/>
              <a:t>health. This is especially important for people </a:t>
            </a:r>
            <a:r>
              <a:rPr lang="en-US" dirty="0" smtClean="0"/>
              <a:t>with mental </a:t>
            </a:r>
            <a:r>
              <a:rPr lang="en-US" dirty="0"/>
              <a:t>health problems, because wellness </a:t>
            </a:r>
            <a:r>
              <a:rPr lang="en-US" dirty="0" smtClean="0"/>
              <a:t>directly relates </a:t>
            </a:r>
            <a:r>
              <a:rPr lang="en-US" dirty="0"/>
              <a:t>to the quality and longevity of </a:t>
            </a:r>
            <a:r>
              <a:rPr lang="en-US" dirty="0" smtClean="0"/>
              <a:t>one’s </a:t>
            </a:r>
            <a:r>
              <a:rPr lang="en-US" dirty="0"/>
              <a:t>life</a:t>
            </a:r>
            <a:r>
              <a:rPr lang="en-US" dirty="0" smtClean="0"/>
              <a:t>.</a:t>
            </a:r>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8</a:t>
            </a:fld>
            <a:endParaRPr lang="en-US"/>
          </a:p>
        </p:txBody>
      </p:sp>
    </p:spTree>
    <p:extLst>
      <p:ext uri="{BB962C8B-B14F-4D97-AF65-F5344CB8AC3E}">
        <p14:creationId xmlns:p14="http://schemas.microsoft.com/office/powerpoint/2010/main" val="2587961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itchFamily="34" charset="0"/>
              <a:buChar char="•"/>
            </a:pPr>
            <a:r>
              <a:rPr lang="en-US" dirty="0" smtClean="0"/>
              <a:t>The eight dimensions of Wellness are emotional, environmental, financial, intellectual, occupational, physical, social, and spiritual.</a:t>
            </a:r>
          </a:p>
          <a:p>
            <a:pPr marL="635565" lvl="1" indent="-173336">
              <a:buFont typeface="Arial" pitchFamily="34" charset="0"/>
              <a:buChar char="•"/>
            </a:pPr>
            <a:r>
              <a:rPr lang="en-US" dirty="0" smtClean="0"/>
              <a:t>Each of these dimensions allows for the incorporation of the ABCs </a:t>
            </a:r>
            <a:r>
              <a:rPr lang="en-US" dirty="0"/>
              <a:t>of cardiovascular </a:t>
            </a:r>
            <a:r>
              <a:rPr lang="en-US" dirty="0" smtClean="0"/>
              <a:t>health—aspirin, </a:t>
            </a:r>
            <a:r>
              <a:rPr lang="en-US" dirty="0"/>
              <a:t>healthy blood pressure and cholesterol levels, and smoking freedom.  </a:t>
            </a:r>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DD7F6CD9-77D0-49D3-BD54-6CE7810A196B}" type="slidenum">
              <a:rPr lang="en-US" smtClean="0"/>
              <a:pPr>
                <a:defRPr/>
              </a:pPr>
              <a:t>9</a:t>
            </a:fld>
            <a:endParaRPr lang="en-US"/>
          </a:p>
        </p:txBody>
      </p:sp>
    </p:spTree>
    <p:extLst>
      <p:ext uri="{BB962C8B-B14F-4D97-AF65-F5344CB8AC3E}">
        <p14:creationId xmlns:p14="http://schemas.microsoft.com/office/powerpoint/2010/main" val="3329875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PPT Template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8" descr="FDA_OWH_LOGO.gif"/>
          <p:cNvPicPr>
            <a:picLocks noChangeAspect="1"/>
          </p:cNvPicPr>
          <p:nvPr userDrawn="1"/>
        </p:nvPicPr>
        <p:blipFill>
          <a:blip r:embed="rId3" cstate="print"/>
          <a:srcRect/>
          <a:stretch>
            <a:fillRect/>
          </a:stretch>
        </p:blipFill>
        <p:spPr bwMode="auto">
          <a:xfrm>
            <a:off x="304800" y="1143000"/>
            <a:ext cx="914400" cy="250825"/>
          </a:xfrm>
          <a:prstGeom prst="rect">
            <a:avLst/>
          </a:prstGeom>
          <a:noFill/>
          <a:ln w="9525">
            <a:noFill/>
            <a:miter lim="800000"/>
            <a:headEnd/>
            <a:tailEnd/>
          </a:ln>
        </p:spPr>
      </p:pic>
      <p:sp>
        <p:nvSpPr>
          <p:cNvPr id="2" name="Title 1"/>
          <p:cNvSpPr>
            <a:spLocks noGrp="1"/>
          </p:cNvSpPr>
          <p:nvPr>
            <p:ph type="ctrTitle"/>
          </p:nvPr>
        </p:nvSpPr>
        <p:spPr>
          <a:xfrm>
            <a:off x="1905000" y="2435225"/>
            <a:ext cx="67818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590800" y="4191000"/>
            <a:ext cx="6096000" cy="1371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a:xfrm>
            <a:off x="1801813" y="6356350"/>
            <a:ext cx="914400" cy="365125"/>
          </a:xfrm>
        </p:spPr>
        <p:txBody>
          <a:bodyPr/>
          <a:lstStyle>
            <a:lvl1pPr>
              <a:defRPr/>
            </a:lvl1pPr>
          </a:lstStyle>
          <a:p>
            <a:pPr>
              <a:defRPr/>
            </a:pPr>
            <a:fld id="{B952DFFE-B825-4678-B392-C1761FA8BDBC}" type="datetime1">
              <a:rPr lang="en-US"/>
              <a:pPr>
                <a:defRPr/>
              </a:pPr>
              <a:t>3/21/2012</a:t>
            </a:fld>
            <a:endParaRPr lang="en-US"/>
          </a:p>
        </p:txBody>
      </p:sp>
      <p:sp>
        <p:nvSpPr>
          <p:cNvPr id="7" name="Footer Placeholder 4"/>
          <p:cNvSpPr>
            <a:spLocks noGrp="1"/>
          </p:cNvSpPr>
          <p:nvPr>
            <p:ph type="ftr" sz="quarter" idx="11"/>
          </p:nvPr>
        </p:nvSpPr>
        <p:spPr>
          <a:xfrm>
            <a:off x="2944813" y="6356350"/>
            <a:ext cx="2133600" cy="365125"/>
          </a:xfrm>
          <a:prstGeom prst="rect">
            <a:avLst/>
          </a:prstGeom>
        </p:spPr>
        <p:txBody>
          <a:bodyPr/>
          <a:lstStyle>
            <a:lvl1pPr fontAlgn="auto">
              <a:spcBef>
                <a:spcPts val="0"/>
              </a:spcBef>
              <a:spcAft>
                <a:spcPts val="0"/>
              </a:spcAft>
              <a:defRPr lang="en-US">
                <a:latin typeface="+mn-lt"/>
                <a:cs typeface="+mn-cs"/>
              </a:defRPr>
            </a:lvl1pPr>
          </a:lstStyle>
          <a:p>
            <a:pPr>
              <a:defRPr/>
            </a:pPr>
            <a:endParaRPr/>
          </a:p>
        </p:txBody>
      </p:sp>
      <p:sp>
        <p:nvSpPr>
          <p:cNvPr id="8" name="Slide Number Placeholder 5"/>
          <p:cNvSpPr>
            <a:spLocks noGrp="1"/>
          </p:cNvSpPr>
          <p:nvPr>
            <p:ph type="sldNum" sz="quarter" idx="12"/>
          </p:nvPr>
        </p:nvSpPr>
        <p:spPr>
          <a:xfrm>
            <a:off x="5307013" y="6356350"/>
            <a:ext cx="685800" cy="365125"/>
          </a:xfrm>
        </p:spPr>
        <p:txBody>
          <a:bodyPr/>
          <a:lstStyle>
            <a:lvl1pPr>
              <a:defRPr/>
            </a:lvl1pPr>
          </a:lstStyle>
          <a:p>
            <a:pPr>
              <a:defRPr/>
            </a:pPr>
            <a:fld id="{2342F237-976A-43AE-9BDF-67CD67E5CA7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82173CD-5968-452B-A18F-E69E5B74010D}" type="datetime1">
              <a:rPr lang="en-US"/>
              <a:pPr>
                <a:defRPr/>
              </a:pPr>
              <a:t>3/21/2012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14F64B-2BC8-466F-9F38-555970C6C33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4A74C6-4AEA-4306-97C4-911155C43DA1}" type="datetime1">
              <a:rPr lang="en-US"/>
              <a:pPr>
                <a:defRPr/>
              </a:pPr>
              <a:t>3/21/2012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CA0373-0F79-455F-975E-858F037020A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669F0-8252-40D0-B007-149E378A432F}" type="datetime1">
              <a:rPr lang="en-US"/>
              <a:pPr>
                <a:defRPr/>
              </a:pPr>
              <a:t>3/21/2012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2F19B3-55AC-46F4-AB29-202185DFDFE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008625B-E20D-4E5B-9B08-66AB80BCAC3A}" type="datetime1">
              <a:rPr lang="en-US"/>
              <a:pPr>
                <a:defRPr/>
              </a:pPr>
              <a:t>3/21/2012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42FC72-1952-4129-A39F-826307D1CE6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EE3EA485-73EF-42B2-9C02-18EAAE43525A}" type="datetime1">
              <a:rPr lang="en-US"/>
              <a:pPr>
                <a:defRPr/>
              </a:pPr>
              <a:t>3/21/2012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4ED2143-D7B4-4611-B7C4-FD8360A662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BA97A928-CF71-43A3-A0E0-E447B67BBDF3}" type="datetime1">
              <a:rPr lang="en-US"/>
              <a:pPr>
                <a:defRPr/>
              </a:pPr>
              <a:t>3/21/2012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288B99A-F9F4-45C9-88B6-B882216563D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6" descr="PPT Template.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descr="FDA_OWH_LOGO.gif"/>
          <p:cNvPicPr>
            <a:picLocks noChangeAspect="1"/>
          </p:cNvPicPr>
          <p:nvPr userDrawn="1"/>
        </p:nvPicPr>
        <p:blipFill>
          <a:blip r:embed="rId3" cstate="print"/>
          <a:srcRect/>
          <a:stretch>
            <a:fillRect/>
          </a:stretch>
        </p:blipFill>
        <p:spPr bwMode="auto">
          <a:xfrm>
            <a:off x="533400" y="1524000"/>
            <a:ext cx="914400" cy="250825"/>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6" descr="PPT Template4.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Title 1"/>
          <p:cNvSpPr>
            <a:spLocks noGrp="1"/>
          </p:cNvSpPr>
          <p:nvPr>
            <p:ph type="title"/>
          </p:nvPr>
        </p:nvSpPr>
        <p:spPr>
          <a:xfrm>
            <a:off x="457200" y="274320"/>
            <a:ext cx="8229600" cy="1020762"/>
          </a:xfrm>
        </p:spPr>
        <p:txBody>
          <a:bodyPr/>
          <a:lstStyle>
            <a:lvl1pPr algn="l">
              <a:defRPr/>
            </a:lvl1pPr>
          </a:lstStyle>
          <a:p>
            <a:r>
              <a:rPr lang="en-US" smtClean="0"/>
              <a:t>Click to edit Master title style</a:t>
            </a:r>
            <a:endParaRPr lang="en-US"/>
          </a:p>
        </p:txBody>
      </p:sp>
      <p:sp>
        <p:nvSpPr>
          <p:cNvPr id="9" name="Content Placeholder 2"/>
          <p:cNvSpPr>
            <a:spLocks noGrp="1"/>
          </p:cNvSpPr>
          <p:nvPr>
            <p:ph idx="1"/>
          </p:nvPr>
        </p:nvSpPr>
        <p:spPr>
          <a:xfrm>
            <a:off x="457200" y="1828800"/>
            <a:ext cx="8229600" cy="42973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
          <p:cNvSpPr>
            <a:spLocks noGrp="1"/>
          </p:cNvSpPr>
          <p:nvPr>
            <p:ph type="dt" sz="half" idx="10"/>
          </p:nvPr>
        </p:nvSpPr>
        <p:spPr/>
        <p:txBody>
          <a:bodyPr/>
          <a:lstStyle>
            <a:lvl1pPr>
              <a:defRPr/>
            </a:lvl1pPr>
          </a:lstStyle>
          <a:p>
            <a:pPr>
              <a:defRPr/>
            </a:pPr>
            <a:fld id="{682080E1-B0D6-4C74-818C-FB21FE443735}" type="datetime1">
              <a:rPr lang="en-US"/>
              <a:pPr>
                <a:defRPr/>
              </a:pPr>
              <a:t>3/21/2012</a:t>
            </a:fld>
            <a:endParaRPr lang="en-US"/>
          </a:p>
        </p:txBody>
      </p:sp>
      <p:sp>
        <p:nvSpPr>
          <p:cNvPr id="6"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3"/>
          <p:cNvSpPr>
            <a:spLocks noGrp="1"/>
          </p:cNvSpPr>
          <p:nvPr>
            <p:ph type="sldNum" sz="quarter" idx="12"/>
          </p:nvPr>
        </p:nvSpPr>
        <p:spPr/>
        <p:txBody>
          <a:bodyPr/>
          <a:lstStyle>
            <a:lvl1pPr>
              <a:defRPr/>
            </a:lvl1pPr>
          </a:lstStyle>
          <a:p>
            <a:pPr>
              <a:defRPr/>
            </a:pPr>
            <a:fld id="{8A0B0977-D634-478E-ACDE-A2D1DAB99AC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9A55BD2C-B86C-4362-9BCB-6BF36ABADB38}" type="datetime1">
              <a:rPr lang="en-US"/>
              <a:pPr>
                <a:defRPr/>
              </a:pPr>
              <a:t>3/21/2012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3C2E9E3-5241-441C-AF5A-0A2A71F9E39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714E301E-FFBA-44E0-BDB7-9B7F57A8863E}" type="datetime1">
              <a:rPr lang="en-US"/>
              <a:pPr>
                <a:defRPr/>
              </a:pPr>
              <a:t>3/21/2012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E7CDE93-001C-4D91-9FCD-C27DF516D19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8" descr="PPT Template3.jpg"/>
          <p:cNvPicPr>
            <a:picLocks noChangeAspect="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828800"/>
            <a:ext cx="8229600" cy="429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8194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C3E1BB3-0A8B-4C57-AEAE-F3CAF12950FB}" type="datetime1">
              <a:rPr lang="en-US"/>
              <a:pPr>
                <a:defRPr/>
              </a:pPr>
              <a:t>3/21/2012</a:t>
            </a:fld>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45ED632-329C-4075-8D81-904E66977E80}" type="slidenum">
              <a:rPr lang="en-US"/>
              <a:pPr>
                <a:defRPr/>
              </a:pPr>
              <a:t>‹#›</a:t>
            </a:fld>
            <a:endParaRPr lang="en-US" dirty="0"/>
          </a:p>
        </p:txBody>
      </p:sp>
      <p:pic>
        <p:nvPicPr>
          <p:cNvPr id="1031" name="Picture 6" descr="FDA_OWH_LOGO.gif"/>
          <p:cNvPicPr>
            <a:picLocks noChangeAspect="1"/>
          </p:cNvPicPr>
          <p:nvPr userDrawn="1"/>
        </p:nvPicPr>
        <p:blipFill>
          <a:blip r:embed="rId14" cstate="print"/>
          <a:srcRect/>
          <a:stretch>
            <a:fillRect/>
          </a:stretch>
        </p:blipFill>
        <p:spPr bwMode="auto">
          <a:xfrm>
            <a:off x="6248400" y="6302375"/>
            <a:ext cx="914400" cy="2508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samhsa.gov/wellnes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wilma.townsend@samhsa.hhs.go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mailto:laurenspiro1@gmail.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D2F19B3-55AC-46F4-AB29-202185DFDFEE}" type="slidenum">
              <a:rPr lang="en-US" smtClean="0"/>
              <a:pPr>
                <a:defRPr/>
              </a:pPr>
              <a:t>10</a:t>
            </a:fld>
            <a:endParaRPr lang="en-US"/>
          </a:p>
        </p:txBody>
      </p:sp>
      <p:pic>
        <p:nvPicPr>
          <p:cNvPr id="5" name="Picture 4" descr="physical1.jpg"/>
          <p:cNvPicPr>
            <a:picLocks noChangeAspect="1"/>
          </p:cNvPicPr>
          <p:nvPr/>
        </p:nvPicPr>
        <p:blipFill rotWithShape="1">
          <a:blip r:embed="rId3" cstate="print">
            <a:extLst>
              <a:ext uri="{28A0092B-C50C-407E-A947-70E740481C1C}">
                <a14:useLocalDpi xmlns:a14="http://schemas.microsoft.com/office/drawing/2010/main" val="0"/>
              </a:ext>
            </a:extLst>
          </a:blip>
          <a:srcRect t="1708" b="10482"/>
          <a:stretch/>
        </p:blipFill>
        <p:spPr>
          <a:xfrm>
            <a:off x="0" y="1524000"/>
            <a:ext cx="9144000" cy="5352815"/>
          </a:xfrm>
          <a:prstGeom prst="rect">
            <a:avLst/>
          </a:prstGeom>
        </p:spPr>
      </p:pic>
      <p:sp>
        <p:nvSpPr>
          <p:cNvPr id="7" name="TextBox 6"/>
          <p:cNvSpPr txBox="1"/>
          <p:nvPr/>
        </p:nvSpPr>
        <p:spPr>
          <a:xfrm>
            <a:off x="76200" y="235803"/>
            <a:ext cx="8991600" cy="784830"/>
          </a:xfrm>
          <a:prstGeom prst="rect">
            <a:avLst/>
          </a:prstGeom>
          <a:noFill/>
        </p:spPr>
        <p:txBody>
          <a:bodyPr wrap="square" rtlCol="0">
            <a:spAutoFit/>
          </a:bodyPr>
          <a:lstStyle/>
          <a:p>
            <a:r>
              <a:rPr lang="en-US" sz="4500" b="1" spc="-100" dirty="0" smtClean="0">
                <a:ln w="18415" cmpd="sng">
                  <a:noFill/>
                  <a:prstDash val="solid"/>
                </a:ln>
                <a:solidFill>
                  <a:srgbClr val="FFFFFF">
                    <a:alpha val="23000"/>
                  </a:srgbClr>
                </a:solidFill>
              </a:rPr>
              <a:t>Eight Dimensions of Wellness</a:t>
            </a:r>
            <a:endParaRPr lang="en-US" sz="4500" b="1" spc="-100" dirty="0">
              <a:ln w="18415" cmpd="sng">
                <a:noFill/>
                <a:prstDash val="solid"/>
              </a:ln>
              <a:solidFill>
                <a:srgbClr val="FFFFFF">
                  <a:alpha val="23000"/>
                </a:srgbClr>
              </a:solidFill>
            </a:endParaRPr>
          </a:p>
        </p:txBody>
      </p:sp>
      <p:pic>
        <p:nvPicPr>
          <p:cNvPr id="8" name="Picture 7" descr="physical2.jpg"/>
          <p:cNvPicPr>
            <a:picLocks noChangeAspect="1"/>
          </p:cNvPicPr>
          <p:nvPr/>
        </p:nvPicPr>
        <p:blipFill rotWithShape="1">
          <a:blip r:embed="rId4" cstate="print">
            <a:extLst>
              <a:ext uri="{28A0092B-C50C-407E-A947-70E740481C1C}">
                <a14:useLocalDpi xmlns:a14="http://schemas.microsoft.com/office/drawing/2010/main" val="0"/>
              </a:ext>
            </a:extLst>
          </a:blip>
          <a:srcRect l="5109" t="60" b="407"/>
          <a:stretch/>
        </p:blipFill>
        <p:spPr>
          <a:xfrm flipH="1">
            <a:off x="0" y="1527229"/>
            <a:ext cx="9144000" cy="5395098"/>
          </a:xfrm>
          <a:prstGeom prst="rect">
            <a:avLst/>
          </a:prstGeom>
        </p:spPr>
      </p:pic>
      <p:pic>
        <p:nvPicPr>
          <p:cNvPr id="13" name="Picture 12" descr="trees.png"/>
          <p:cNvPicPr>
            <a:picLocks noChangeAspect="1"/>
          </p:cNvPicPr>
          <p:nvPr/>
        </p:nvPicPr>
        <p:blipFill rotWithShape="1">
          <a:blip r:embed="rId5" cstate="print">
            <a:extLst>
              <a:ext uri="{28A0092B-C50C-407E-A947-70E740481C1C}">
                <a14:useLocalDpi xmlns:a14="http://schemas.microsoft.com/office/drawing/2010/main" val="0"/>
              </a:ext>
            </a:extLst>
          </a:blip>
          <a:srcRect l="49156" t="-5996" r="-853" b="-821"/>
          <a:stretch/>
        </p:blipFill>
        <p:spPr>
          <a:xfrm flipH="1">
            <a:off x="5334000" y="-304800"/>
            <a:ext cx="7349424" cy="7239000"/>
          </a:xfrm>
          <a:prstGeom prst="rect">
            <a:avLst/>
          </a:prstGeom>
        </p:spPr>
      </p:pic>
      <p:sp>
        <p:nvSpPr>
          <p:cNvPr id="6" name="TextBox 5"/>
          <p:cNvSpPr txBox="1"/>
          <p:nvPr/>
        </p:nvSpPr>
        <p:spPr>
          <a:xfrm>
            <a:off x="4572000" y="762000"/>
            <a:ext cx="3429000" cy="646331"/>
          </a:xfrm>
          <a:prstGeom prst="rect">
            <a:avLst/>
          </a:prstGeom>
          <a:noFill/>
        </p:spPr>
        <p:txBody>
          <a:bodyPr wrap="square" rtlCol="0">
            <a:spAutoFit/>
          </a:bodyPr>
          <a:lstStyle/>
          <a:p>
            <a:pPr algn="r"/>
            <a:r>
              <a:rPr lang="en-US" sz="3600" b="1" dirty="0" smtClean="0">
                <a:ln w="18415" cmpd="sng">
                  <a:noFill/>
                  <a:prstDash val="solid"/>
                </a:ln>
                <a:solidFill>
                  <a:schemeClr val="bg1"/>
                </a:solidFill>
              </a:rPr>
              <a:t>Physical</a:t>
            </a:r>
            <a:endParaRPr lang="en-US" sz="3600" b="1" dirty="0">
              <a:ln w="18415" cmpd="sng">
                <a:noFill/>
                <a:prstDash val="solid"/>
              </a:ln>
              <a:solidFill>
                <a:schemeClr val="bg1"/>
              </a:solidFill>
            </a:endParaRPr>
          </a:p>
        </p:txBody>
      </p:sp>
    </p:spTree>
    <p:extLst>
      <p:ext uri="{BB962C8B-B14F-4D97-AF65-F5344CB8AC3E}">
        <p14:creationId xmlns:p14="http://schemas.microsoft.com/office/powerpoint/2010/main" val="376908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p:tgtEl>
                                          <p:spTgt spid="6"/>
                                        </p:tgtEl>
                                        <p:attrNameLst>
                                          <p:attrName>ppt_x</p:attrName>
                                        </p:attrNameLst>
                                      </p:cBhvr>
                                      <p:tavLst>
                                        <p:tav tm="0">
                                          <p:val>
                                            <p:strVal val="#ppt_x+#ppt_w*1.125000"/>
                                          </p:val>
                                        </p:tav>
                                        <p:tav tm="100000">
                                          <p:val>
                                            <p:strVal val="#ppt_x"/>
                                          </p:val>
                                        </p:tav>
                                      </p:tavLst>
                                    </p:anim>
                                    <p:animEffect transition="in" filter="wipe(left)">
                                      <p:cBhvr>
                                        <p:cTn id="8" dur="2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D2F19B3-55AC-46F4-AB29-202185DFDFEE}" type="slidenum">
              <a:rPr lang="en-US" smtClean="0"/>
              <a:pPr>
                <a:defRPr/>
              </a:pPr>
              <a:t>11</a:t>
            </a:fld>
            <a:endParaRPr lang="en-US"/>
          </a:p>
        </p:txBody>
      </p:sp>
      <p:sp>
        <p:nvSpPr>
          <p:cNvPr id="6" name="TextBox 5"/>
          <p:cNvSpPr txBox="1"/>
          <p:nvPr/>
        </p:nvSpPr>
        <p:spPr>
          <a:xfrm>
            <a:off x="4114800" y="762000"/>
            <a:ext cx="3886200" cy="646331"/>
          </a:xfrm>
          <a:prstGeom prst="rect">
            <a:avLst/>
          </a:prstGeom>
          <a:noFill/>
        </p:spPr>
        <p:txBody>
          <a:bodyPr wrap="square" rtlCol="0">
            <a:spAutoFit/>
          </a:bodyPr>
          <a:lstStyle/>
          <a:p>
            <a:pPr algn="r"/>
            <a:r>
              <a:rPr lang="en-US" sz="3600" b="1" dirty="0" smtClean="0">
                <a:ln w="18415" cmpd="sng">
                  <a:noFill/>
                  <a:prstDash val="solid"/>
                </a:ln>
                <a:solidFill>
                  <a:schemeClr val="bg1"/>
                </a:solidFill>
              </a:rPr>
              <a:t>Emotional</a:t>
            </a:r>
            <a:endParaRPr lang="en-US" sz="3600" b="1" dirty="0">
              <a:ln w="18415" cmpd="sng">
                <a:noFill/>
                <a:prstDash val="solid"/>
              </a:ln>
              <a:solidFill>
                <a:schemeClr val="bg1"/>
              </a:solidFill>
            </a:endParaRPr>
          </a:p>
        </p:txBody>
      </p:sp>
      <p:sp>
        <p:nvSpPr>
          <p:cNvPr id="7" name="TextBox 6"/>
          <p:cNvSpPr txBox="1"/>
          <p:nvPr/>
        </p:nvSpPr>
        <p:spPr>
          <a:xfrm>
            <a:off x="76200" y="235803"/>
            <a:ext cx="8991600" cy="784830"/>
          </a:xfrm>
          <a:prstGeom prst="rect">
            <a:avLst/>
          </a:prstGeom>
          <a:noFill/>
        </p:spPr>
        <p:txBody>
          <a:bodyPr wrap="square" rtlCol="0">
            <a:spAutoFit/>
          </a:bodyPr>
          <a:lstStyle/>
          <a:p>
            <a:r>
              <a:rPr lang="en-US" sz="4500" b="1" spc="-100" dirty="0" smtClean="0">
                <a:ln w="18415" cmpd="sng">
                  <a:noFill/>
                  <a:prstDash val="solid"/>
                </a:ln>
                <a:solidFill>
                  <a:srgbClr val="FFFFFF">
                    <a:alpha val="23000"/>
                  </a:srgbClr>
                </a:solidFill>
              </a:rPr>
              <a:t>Eight Dimensions of Wellness</a:t>
            </a:r>
            <a:endParaRPr lang="en-US" sz="4500" b="1" spc="-100" dirty="0">
              <a:ln w="18415" cmpd="sng">
                <a:noFill/>
                <a:prstDash val="solid"/>
              </a:ln>
              <a:solidFill>
                <a:srgbClr val="FFFFFF">
                  <a:alpha val="23000"/>
                </a:srgbClr>
              </a:solidFill>
            </a:endParaRPr>
          </a:p>
        </p:txBody>
      </p:sp>
      <p:pic>
        <p:nvPicPr>
          <p:cNvPr id="3" name="Picture 2" descr="emotional1.jpg"/>
          <p:cNvPicPr>
            <a:picLocks noChangeAspect="1"/>
          </p:cNvPicPr>
          <p:nvPr/>
        </p:nvPicPr>
        <p:blipFill rotWithShape="1">
          <a:blip r:embed="rId3" cstate="print">
            <a:extLst>
              <a:ext uri="{28A0092B-C50C-407E-A947-70E740481C1C}">
                <a14:useLocalDpi xmlns:a14="http://schemas.microsoft.com/office/drawing/2010/main" val="0"/>
              </a:ext>
            </a:extLst>
          </a:blip>
          <a:srcRect b="12499"/>
          <a:stretch/>
        </p:blipFill>
        <p:spPr>
          <a:xfrm>
            <a:off x="0" y="1524001"/>
            <a:ext cx="9144000" cy="5334000"/>
          </a:xfrm>
          <a:prstGeom prst="rect">
            <a:avLst/>
          </a:prstGeom>
        </p:spPr>
      </p:pic>
      <p:pic>
        <p:nvPicPr>
          <p:cNvPr id="2" name="Picture 1" descr="emotional3.jpg"/>
          <p:cNvPicPr>
            <a:picLocks noChangeAspect="1"/>
          </p:cNvPicPr>
          <p:nvPr/>
        </p:nvPicPr>
        <p:blipFill rotWithShape="1">
          <a:blip r:embed="rId4" cstate="print">
            <a:extLst>
              <a:ext uri="{28A0092B-C50C-407E-A947-70E740481C1C}">
                <a14:useLocalDpi xmlns:a14="http://schemas.microsoft.com/office/drawing/2010/main" val="0"/>
              </a:ext>
            </a:extLst>
          </a:blip>
          <a:srcRect t="8195" b="21787"/>
          <a:stretch/>
        </p:blipFill>
        <p:spPr>
          <a:xfrm>
            <a:off x="0" y="1517316"/>
            <a:ext cx="9144000" cy="5340683"/>
          </a:xfrm>
          <a:prstGeom prst="rect">
            <a:avLst/>
          </a:prstGeom>
        </p:spPr>
      </p:pic>
      <p:pic>
        <p:nvPicPr>
          <p:cNvPr id="11" name="Picture 10" descr="trees.png"/>
          <p:cNvPicPr>
            <a:picLocks noChangeAspect="1"/>
          </p:cNvPicPr>
          <p:nvPr/>
        </p:nvPicPr>
        <p:blipFill rotWithShape="1">
          <a:blip r:embed="rId5" cstate="print">
            <a:extLst>
              <a:ext uri="{28A0092B-C50C-407E-A947-70E740481C1C}">
                <a14:useLocalDpi xmlns:a14="http://schemas.microsoft.com/office/drawing/2010/main" val="0"/>
              </a:ext>
            </a:extLst>
          </a:blip>
          <a:srcRect l="49156" t="-5996" r="-853" b="-821"/>
          <a:stretch/>
        </p:blipFill>
        <p:spPr>
          <a:xfrm flipH="1">
            <a:off x="5334000" y="-304800"/>
            <a:ext cx="7349424" cy="7239000"/>
          </a:xfrm>
          <a:prstGeom prst="rect">
            <a:avLst/>
          </a:prstGeom>
        </p:spPr>
      </p:pic>
    </p:spTree>
    <p:extLst>
      <p:ext uri="{BB962C8B-B14F-4D97-AF65-F5344CB8AC3E}">
        <p14:creationId xmlns:p14="http://schemas.microsoft.com/office/powerpoint/2010/main" val="60605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p:tgtEl>
                                          <p:spTgt spid="6"/>
                                        </p:tgtEl>
                                        <p:attrNameLst>
                                          <p:attrName>ppt_x</p:attrName>
                                        </p:attrNameLst>
                                      </p:cBhvr>
                                      <p:tavLst>
                                        <p:tav tm="0">
                                          <p:val>
                                            <p:strVal val="#ppt_x+#ppt_w*1.125000"/>
                                          </p:val>
                                        </p:tav>
                                        <p:tav tm="100000">
                                          <p:val>
                                            <p:strVal val="#ppt_x"/>
                                          </p:val>
                                        </p:tav>
                                      </p:tavLst>
                                    </p:anim>
                                    <p:animEffect transition="in" filter="wipe(left)">
                                      <p:cBhvr>
                                        <p:cTn id="8" dur="2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D2F19B3-55AC-46F4-AB29-202185DFDFEE}" type="slidenum">
              <a:rPr lang="en-US" smtClean="0"/>
              <a:pPr>
                <a:defRPr/>
              </a:pPr>
              <a:t>12</a:t>
            </a:fld>
            <a:endParaRPr lang="en-US"/>
          </a:p>
        </p:txBody>
      </p:sp>
      <p:sp>
        <p:nvSpPr>
          <p:cNvPr id="6" name="TextBox 5"/>
          <p:cNvSpPr txBox="1"/>
          <p:nvPr/>
        </p:nvSpPr>
        <p:spPr>
          <a:xfrm>
            <a:off x="3886200" y="762001"/>
            <a:ext cx="4038600" cy="646331"/>
          </a:xfrm>
          <a:prstGeom prst="rect">
            <a:avLst/>
          </a:prstGeom>
          <a:noFill/>
        </p:spPr>
        <p:txBody>
          <a:bodyPr wrap="square" rtlCol="0">
            <a:spAutoFit/>
          </a:bodyPr>
          <a:lstStyle/>
          <a:p>
            <a:pPr algn="r"/>
            <a:r>
              <a:rPr lang="en-US" sz="3600" b="1" dirty="0" smtClean="0">
                <a:ln w="18415" cmpd="sng">
                  <a:noFill/>
                  <a:prstDash val="solid"/>
                </a:ln>
                <a:solidFill>
                  <a:schemeClr val="bg1"/>
                </a:solidFill>
              </a:rPr>
              <a:t>Social</a:t>
            </a:r>
            <a:endParaRPr lang="en-US" sz="3600" b="1" dirty="0">
              <a:ln w="18415" cmpd="sng">
                <a:noFill/>
                <a:prstDash val="solid"/>
              </a:ln>
              <a:solidFill>
                <a:schemeClr val="bg1"/>
              </a:solidFill>
            </a:endParaRPr>
          </a:p>
        </p:txBody>
      </p:sp>
      <p:sp>
        <p:nvSpPr>
          <p:cNvPr id="7" name="TextBox 6"/>
          <p:cNvSpPr txBox="1"/>
          <p:nvPr/>
        </p:nvSpPr>
        <p:spPr>
          <a:xfrm>
            <a:off x="76200" y="235803"/>
            <a:ext cx="8991600" cy="784830"/>
          </a:xfrm>
          <a:prstGeom prst="rect">
            <a:avLst/>
          </a:prstGeom>
          <a:noFill/>
        </p:spPr>
        <p:txBody>
          <a:bodyPr wrap="square" rtlCol="0">
            <a:spAutoFit/>
          </a:bodyPr>
          <a:lstStyle/>
          <a:p>
            <a:r>
              <a:rPr lang="en-US" sz="4500" b="1" spc="-100" dirty="0" smtClean="0">
                <a:ln w="18415" cmpd="sng">
                  <a:noFill/>
                  <a:prstDash val="solid"/>
                </a:ln>
                <a:solidFill>
                  <a:srgbClr val="FFFFFF">
                    <a:alpha val="23000"/>
                  </a:srgbClr>
                </a:solidFill>
              </a:rPr>
              <a:t>Eight Dimensions of Wellness</a:t>
            </a:r>
            <a:endParaRPr lang="en-US" sz="4500" b="1" spc="-100" dirty="0">
              <a:ln w="18415" cmpd="sng">
                <a:noFill/>
                <a:prstDash val="solid"/>
              </a:ln>
              <a:solidFill>
                <a:srgbClr val="FFFFFF">
                  <a:alpha val="23000"/>
                </a:srgbClr>
              </a:solidFill>
            </a:endParaRPr>
          </a:p>
        </p:txBody>
      </p:sp>
      <p:pic>
        <p:nvPicPr>
          <p:cNvPr id="5" name="Picture 4" descr="social2.jpg"/>
          <p:cNvPicPr>
            <a:picLocks noChangeAspect="1"/>
          </p:cNvPicPr>
          <p:nvPr/>
        </p:nvPicPr>
        <p:blipFill rotWithShape="1">
          <a:blip r:embed="rId3" cstate="print">
            <a:extLst>
              <a:ext uri="{28A0092B-C50C-407E-A947-70E740481C1C}">
                <a14:useLocalDpi xmlns:a14="http://schemas.microsoft.com/office/drawing/2010/main" val="0"/>
              </a:ext>
            </a:extLst>
          </a:blip>
          <a:srcRect t="3282" b="8890"/>
          <a:stretch/>
        </p:blipFill>
        <p:spPr>
          <a:xfrm>
            <a:off x="0" y="1524000"/>
            <a:ext cx="9144000" cy="5410200"/>
          </a:xfrm>
          <a:prstGeom prst="rect">
            <a:avLst/>
          </a:prstGeom>
        </p:spPr>
      </p:pic>
      <p:pic>
        <p:nvPicPr>
          <p:cNvPr id="8" name="Picture 7" descr="social1.jpg"/>
          <p:cNvPicPr>
            <a:picLocks noChangeAspect="1"/>
          </p:cNvPicPr>
          <p:nvPr/>
        </p:nvPicPr>
        <p:blipFill rotWithShape="1">
          <a:blip r:embed="rId4" cstate="print">
            <a:extLst>
              <a:ext uri="{28A0092B-C50C-407E-A947-70E740481C1C}">
                <a14:useLocalDpi xmlns:a14="http://schemas.microsoft.com/office/drawing/2010/main" val="0"/>
              </a:ext>
            </a:extLst>
          </a:blip>
          <a:srcRect t="11433" b="-6"/>
          <a:stretch/>
        </p:blipFill>
        <p:spPr>
          <a:xfrm>
            <a:off x="0" y="1524000"/>
            <a:ext cx="9144000" cy="5398326"/>
          </a:xfrm>
          <a:prstGeom prst="rect">
            <a:avLst/>
          </a:prstGeom>
        </p:spPr>
      </p:pic>
      <p:pic>
        <p:nvPicPr>
          <p:cNvPr id="11" name="Picture 10" descr="trees.png"/>
          <p:cNvPicPr>
            <a:picLocks noChangeAspect="1"/>
          </p:cNvPicPr>
          <p:nvPr/>
        </p:nvPicPr>
        <p:blipFill rotWithShape="1">
          <a:blip r:embed="rId5" cstate="print">
            <a:extLst>
              <a:ext uri="{28A0092B-C50C-407E-A947-70E740481C1C}">
                <a14:useLocalDpi xmlns:a14="http://schemas.microsoft.com/office/drawing/2010/main" val="0"/>
              </a:ext>
            </a:extLst>
          </a:blip>
          <a:srcRect l="49156" t="-5996" r="-853" b="-821"/>
          <a:stretch/>
        </p:blipFill>
        <p:spPr>
          <a:xfrm flipH="1">
            <a:off x="5334000" y="-304800"/>
            <a:ext cx="7349424" cy="7239000"/>
          </a:xfrm>
          <a:prstGeom prst="rect">
            <a:avLst/>
          </a:prstGeom>
        </p:spPr>
      </p:pic>
    </p:spTree>
    <p:extLst>
      <p:ext uri="{BB962C8B-B14F-4D97-AF65-F5344CB8AC3E}">
        <p14:creationId xmlns:p14="http://schemas.microsoft.com/office/powerpoint/2010/main" val="21781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p:tgtEl>
                                          <p:spTgt spid="6"/>
                                        </p:tgtEl>
                                        <p:attrNameLst>
                                          <p:attrName>ppt_x</p:attrName>
                                        </p:attrNameLst>
                                      </p:cBhvr>
                                      <p:tavLst>
                                        <p:tav tm="0">
                                          <p:val>
                                            <p:strVal val="#ppt_x+#ppt_w*1.125000"/>
                                          </p:val>
                                        </p:tav>
                                        <p:tav tm="100000">
                                          <p:val>
                                            <p:strVal val="#ppt_x"/>
                                          </p:val>
                                        </p:tav>
                                      </p:tavLst>
                                    </p:anim>
                                    <p:animEffect transition="in" filter="wipe(left)">
                                      <p:cBhvr>
                                        <p:cTn id="8" dur="2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D2F19B3-55AC-46F4-AB29-202185DFDFEE}" type="slidenum">
              <a:rPr lang="en-US" smtClean="0"/>
              <a:pPr>
                <a:defRPr/>
              </a:pPr>
              <a:t>13</a:t>
            </a:fld>
            <a:endParaRPr lang="en-US"/>
          </a:p>
        </p:txBody>
      </p:sp>
      <p:sp>
        <p:nvSpPr>
          <p:cNvPr id="6" name="TextBox 5"/>
          <p:cNvSpPr txBox="1"/>
          <p:nvPr/>
        </p:nvSpPr>
        <p:spPr>
          <a:xfrm>
            <a:off x="3810000" y="762000"/>
            <a:ext cx="4114800" cy="646331"/>
          </a:xfrm>
          <a:prstGeom prst="rect">
            <a:avLst/>
          </a:prstGeom>
          <a:noFill/>
        </p:spPr>
        <p:txBody>
          <a:bodyPr wrap="square" rtlCol="0">
            <a:spAutoFit/>
          </a:bodyPr>
          <a:lstStyle/>
          <a:p>
            <a:pPr algn="r"/>
            <a:r>
              <a:rPr lang="en-US" sz="3600" b="1" dirty="0" smtClean="0">
                <a:ln w="18415" cmpd="sng">
                  <a:noFill/>
                  <a:prstDash val="solid"/>
                </a:ln>
                <a:solidFill>
                  <a:schemeClr val="bg1"/>
                </a:solidFill>
              </a:rPr>
              <a:t>Occupational</a:t>
            </a:r>
            <a:endParaRPr lang="en-US" sz="3600" b="1" dirty="0">
              <a:ln w="18415" cmpd="sng">
                <a:noFill/>
                <a:prstDash val="solid"/>
              </a:ln>
              <a:solidFill>
                <a:schemeClr val="bg1"/>
              </a:solidFill>
            </a:endParaRPr>
          </a:p>
        </p:txBody>
      </p:sp>
      <p:sp>
        <p:nvSpPr>
          <p:cNvPr id="7" name="TextBox 6"/>
          <p:cNvSpPr txBox="1"/>
          <p:nvPr/>
        </p:nvSpPr>
        <p:spPr>
          <a:xfrm>
            <a:off x="76200" y="235803"/>
            <a:ext cx="8991600" cy="784830"/>
          </a:xfrm>
          <a:prstGeom prst="rect">
            <a:avLst/>
          </a:prstGeom>
          <a:noFill/>
        </p:spPr>
        <p:txBody>
          <a:bodyPr wrap="square" rtlCol="0">
            <a:spAutoFit/>
          </a:bodyPr>
          <a:lstStyle/>
          <a:p>
            <a:r>
              <a:rPr lang="en-US" sz="4500" b="1" spc="-100" dirty="0" smtClean="0">
                <a:ln w="18415" cmpd="sng">
                  <a:noFill/>
                  <a:prstDash val="solid"/>
                </a:ln>
                <a:solidFill>
                  <a:srgbClr val="FFFFFF">
                    <a:alpha val="23000"/>
                  </a:srgbClr>
                </a:solidFill>
              </a:rPr>
              <a:t>Eight Dimensions of Wellness</a:t>
            </a:r>
            <a:endParaRPr lang="en-US" sz="4500" b="1" spc="-100" dirty="0">
              <a:ln w="18415" cmpd="sng">
                <a:noFill/>
                <a:prstDash val="solid"/>
              </a:ln>
              <a:solidFill>
                <a:srgbClr val="FFFFFF">
                  <a:alpha val="23000"/>
                </a:srgbClr>
              </a:solidFill>
            </a:endParaRPr>
          </a:p>
        </p:txBody>
      </p:sp>
      <p:pic>
        <p:nvPicPr>
          <p:cNvPr id="2" name="Picture 1" descr="occupational1.jpg"/>
          <p:cNvPicPr>
            <a:picLocks noChangeAspect="1"/>
          </p:cNvPicPr>
          <p:nvPr/>
        </p:nvPicPr>
        <p:blipFill rotWithShape="1">
          <a:blip r:embed="rId3" cstate="print">
            <a:extLst>
              <a:ext uri="{28A0092B-C50C-407E-A947-70E740481C1C}">
                <a14:useLocalDpi xmlns:a14="http://schemas.microsoft.com/office/drawing/2010/main" val="0"/>
              </a:ext>
            </a:extLst>
          </a:blip>
          <a:srcRect t="11360" b="1193"/>
          <a:stretch/>
        </p:blipFill>
        <p:spPr>
          <a:xfrm>
            <a:off x="0" y="1527228"/>
            <a:ext cx="9144000" cy="5330772"/>
          </a:xfrm>
          <a:prstGeom prst="rect">
            <a:avLst/>
          </a:prstGeom>
        </p:spPr>
      </p:pic>
      <p:pic>
        <p:nvPicPr>
          <p:cNvPr id="5" name="Picture 4" descr="occupational2.jpg"/>
          <p:cNvPicPr>
            <a:picLocks noChangeAspect="1"/>
          </p:cNvPicPr>
          <p:nvPr/>
        </p:nvPicPr>
        <p:blipFill rotWithShape="1">
          <a:blip r:embed="rId4" cstate="print">
            <a:extLst>
              <a:ext uri="{28A0092B-C50C-407E-A947-70E740481C1C}">
                <a14:useLocalDpi xmlns:a14="http://schemas.microsoft.com/office/drawing/2010/main" val="0"/>
              </a:ext>
            </a:extLst>
          </a:blip>
          <a:srcRect t="14662"/>
          <a:stretch/>
        </p:blipFill>
        <p:spPr>
          <a:xfrm>
            <a:off x="0" y="1527228"/>
            <a:ext cx="9144000" cy="5330772"/>
          </a:xfrm>
          <a:prstGeom prst="rect">
            <a:avLst/>
          </a:prstGeom>
        </p:spPr>
      </p:pic>
      <p:pic>
        <p:nvPicPr>
          <p:cNvPr id="11" name="Picture 10" descr="trees.png"/>
          <p:cNvPicPr>
            <a:picLocks noChangeAspect="1"/>
          </p:cNvPicPr>
          <p:nvPr/>
        </p:nvPicPr>
        <p:blipFill rotWithShape="1">
          <a:blip r:embed="rId5" cstate="print">
            <a:extLst>
              <a:ext uri="{28A0092B-C50C-407E-A947-70E740481C1C}">
                <a14:useLocalDpi xmlns:a14="http://schemas.microsoft.com/office/drawing/2010/main" val="0"/>
              </a:ext>
            </a:extLst>
          </a:blip>
          <a:srcRect l="49156" t="-5996" r="-853" b="-821"/>
          <a:stretch/>
        </p:blipFill>
        <p:spPr>
          <a:xfrm flipH="1">
            <a:off x="5334000" y="-304800"/>
            <a:ext cx="7349424" cy="7239000"/>
          </a:xfrm>
          <a:prstGeom prst="rect">
            <a:avLst/>
          </a:prstGeom>
        </p:spPr>
      </p:pic>
    </p:spTree>
    <p:extLst>
      <p:ext uri="{BB962C8B-B14F-4D97-AF65-F5344CB8AC3E}">
        <p14:creationId xmlns:p14="http://schemas.microsoft.com/office/powerpoint/2010/main" val="217737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p:tgtEl>
                                          <p:spTgt spid="6"/>
                                        </p:tgtEl>
                                        <p:attrNameLst>
                                          <p:attrName>ppt_x</p:attrName>
                                        </p:attrNameLst>
                                      </p:cBhvr>
                                      <p:tavLst>
                                        <p:tav tm="0">
                                          <p:val>
                                            <p:strVal val="#ppt_x+#ppt_w*1.125000"/>
                                          </p:val>
                                        </p:tav>
                                        <p:tav tm="100000">
                                          <p:val>
                                            <p:strVal val="#ppt_x"/>
                                          </p:val>
                                        </p:tav>
                                      </p:tavLst>
                                    </p:anim>
                                    <p:animEffect transition="in" filter="wipe(left)">
                                      <p:cBhvr>
                                        <p:cTn id="8" dur="2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D2F19B3-55AC-46F4-AB29-202185DFDFEE}" type="slidenum">
              <a:rPr lang="en-US" smtClean="0"/>
              <a:pPr>
                <a:defRPr/>
              </a:pPr>
              <a:t>14</a:t>
            </a:fld>
            <a:endParaRPr lang="en-US"/>
          </a:p>
        </p:txBody>
      </p:sp>
      <p:sp>
        <p:nvSpPr>
          <p:cNvPr id="6" name="TextBox 5"/>
          <p:cNvSpPr txBox="1"/>
          <p:nvPr/>
        </p:nvSpPr>
        <p:spPr>
          <a:xfrm>
            <a:off x="3810000" y="762001"/>
            <a:ext cx="4114800" cy="646331"/>
          </a:xfrm>
          <a:prstGeom prst="rect">
            <a:avLst/>
          </a:prstGeom>
          <a:noFill/>
        </p:spPr>
        <p:txBody>
          <a:bodyPr wrap="square" rtlCol="0">
            <a:spAutoFit/>
          </a:bodyPr>
          <a:lstStyle/>
          <a:p>
            <a:pPr algn="r"/>
            <a:r>
              <a:rPr lang="en-US" sz="3600" b="1" dirty="0" smtClean="0">
                <a:ln w="18415" cmpd="sng">
                  <a:noFill/>
                  <a:prstDash val="solid"/>
                </a:ln>
                <a:solidFill>
                  <a:schemeClr val="bg1"/>
                </a:solidFill>
              </a:rPr>
              <a:t>Intellectual</a:t>
            </a:r>
            <a:endParaRPr lang="en-US" sz="3600" b="1" dirty="0">
              <a:ln w="18415" cmpd="sng">
                <a:noFill/>
                <a:prstDash val="solid"/>
              </a:ln>
              <a:solidFill>
                <a:schemeClr val="bg1"/>
              </a:solidFill>
            </a:endParaRPr>
          </a:p>
        </p:txBody>
      </p:sp>
      <p:sp>
        <p:nvSpPr>
          <p:cNvPr id="7" name="TextBox 6"/>
          <p:cNvSpPr txBox="1"/>
          <p:nvPr/>
        </p:nvSpPr>
        <p:spPr>
          <a:xfrm>
            <a:off x="76200" y="235803"/>
            <a:ext cx="8991600" cy="784830"/>
          </a:xfrm>
          <a:prstGeom prst="rect">
            <a:avLst/>
          </a:prstGeom>
          <a:noFill/>
        </p:spPr>
        <p:txBody>
          <a:bodyPr wrap="square" rtlCol="0">
            <a:spAutoFit/>
          </a:bodyPr>
          <a:lstStyle/>
          <a:p>
            <a:r>
              <a:rPr lang="en-US" sz="4500" b="1" spc="-100" dirty="0" smtClean="0">
                <a:ln w="18415" cmpd="sng">
                  <a:noFill/>
                  <a:prstDash val="solid"/>
                </a:ln>
                <a:solidFill>
                  <a:srgbClr val="FFFFFF">
                    <a:alpha val="23000"/>
                  </a:srgbClr>
                </a:solidFill>
              </a:rPr>
              <a:t>Eight Dimensions of Wellness</a:t>
            </a:r>
            <a:endParaRPr lang="en-US" sz="4500" b="1" spc="-100" dirty="0">
              <a:ln w="18415" cmpd="sng">
                <a:noFill/>
                <a:prstDash val="solid"/>
              </a:ln>
              <a:solidFill>
                <a:srgbClr val="FFFFFF">
                  <a:alpha val="23000"/>
                </a:srgbClr>
              </a:solidFill>
            </a:endParaRPr>
          </a:p>
        </p:txBody>
      </p:sp>
      <p:pic>
        <p:nvPicPr>
          <p:cNvPr id="2" name="Picture 1" descr="intellectual2.jpg"/>
          <p:cNvPicPr>
            <a:picLocks noChangeAspect="1"/>
          </p:cNvPicPr>
          <p:nvPr/>
        </p:nvPicPr>
        <p:blipFill rotWithShape="1">
          <a:blip r:embed="rId3" cstate="print">
            <a:extLst>
              <a:ext uri="{28A0092B-C50C-407E-A947-70E740481C1C}">
                <a14:useLocalDpi xmlns:a14="http://schemas.microsoft.com/office/drawing/2010/main" val="0"/>
              </a:ext>
            </a:extLst>
          </a:blip>
          <a:srcRect t="3337" b="9647"/>
          <a:stretch/>
        </p:blipFill>
        <p:spPr>
          <a:xfrm>
            <a:off x="0" y="1524001"/>
            <a:ext cx="9151125" cy="5334000"/>
          </a:xfrm>
          <a:prstGeom prst="rect">
            <a:avLst/>
          </a:prstGeom>
        </p:spPr>
      </p:pic>
      <p:pic>
        <p:nvPicPr>
          <p:cNvPr id="5" name="Picture 4" descr="intellectual1.jpg"/>
          <p:cNvPicPr>
            <a:picLocks noChangeAspect="1"/>
          </p:cNvPicPr>
          <p:nvPr/>
        </p:nvPicPr>
        <p:blipFill rotWithShape="1">
          <a:blip r:embed="rId4" cstate="print">
            <a:extLst>
              <a:ext uri="{28A0092B-C50C-407E-A947-70E740481C1C}">
                <a14:useLocalDpi xmlns:a14="http://schemas.microsoft.com/office/drawing/2010/main" val="0"/>
              </a:ext>
            </a:extLst>
          </a:blip>
          <a:srcRect t="11192" b="987"/>
          <a:stretch/>
        </p:blipFill>
        <p:spPr>
          <a:xfrm>
            <a:off x="0" y="1524000"/>
            <a:ext cx="9144000" cy="5334000"/>
          </a:xfrm>
          <a:prstGeom prst="rect">
            <a:avLst/>
          </a:prstGeom>
        </p:spPr>
      </p:pic>
      <p:pic>
        <p:nvPicPr>
          <p:cNvPr id="10" name="Picture 9" descr="trees.png"/>
          <p:cNvPicPr>
            <a:picLocks noChangeAspect="1"/>
          </p:cNvPicPr>
          <p:nvPr/>
        </p:nvPicPr>
        <p:blipFill rotWithShape="1">
          <a:blip r:embed="rId5" cstate="print">
            <a:extLst>
              <a:ext uri="{28A0092B-C50C-407E-A947-70E740481C1C}">
                <a14:useLocalDpi xmlns:a14="http://schemas.microsoft.com/office/drawing/2010/main" val="0"/>
              </a:ext>
            </a:extLst>
          </a:blip>
          <a:srcRect l="49156" t="-5996" r="-853" b="-821"/>
          <a:stretch/>
        </p:blipFill>
        <p:spPr>
          <a:xfrm flipH="1">
            <a:off x="5334000" y="-304800"/>
            <a:ext cx="7349424" cy="7239000"/>
          </a:xfrm>
          <a:prstGeom prst="rect">
            <a:avLst/>
          </a:prstGeom>
        </p:spPr>
      </p:pic>
    </p:spTree>
    <p:extLst>
      <p:ext uri="{BB962C8B-B14F-4D97-AF65-F5344CB8AC3E}">
        <p14:creationId xmlns:p14="http://schemas.microsoft.com/office/powerpoint/2010/main" val="229538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p:tgtEl>
                                          <p:spTgt spid="6"/>
                                        </p:tgtEl>
                                        <p:attrNameLst>
                                          <p:attrName>ppt_x</p:attrName>
                                        </p:attrNameLst>
                                      </p:cBhvr>
                                      <p:tavLst>
                                        <p:tav tm="0">
                                          <p:val>
                                            <p:strVal val="#ppt_x+#ppt_w*1.125000"/>
                                          </p:val>
                                        </p:tav>
                                        <p:tav tm="100000">
                                          <p:val>
                                            <p:strVal val="#ppt_x"/>
                                          </p:val>
                                        </p:tav>
                                      </p:tavLst>
                                    </p:anim>
                                    <p:animEffect transition="in" filter="wipe(left)">
                                      <p:cBhvr>
                                        <p:cTn id="8" dur="2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D2F19B3-55AC-46F4-AB29-202185DFDFEE}" type="slidenum">
              <a:rPr lang="en-US" smtClean="0"/>
              <a:pPr>
                <a:defRPr/>
              </a:pPr>
              <a:t>15</a:t>
            </a:fld>
            <a:endParaRPr lang="en-US"/>
          </a:p>
        </p:txBody>
      </p:sp>
      <p:sp>
        <p:nvSpPr>
          <p:cNvPr id="6" name="TextBox 5"/>
          <p:cNvSpPr txBox="1"/>
          <p:nvPr/>
        </p:nvSpPr>
        <p:spPr>
          <a:xfrm>
            <a:off x="4191000" y="762000"/>
            <a:ext cx="3733800" cy="646331"/>
          </a:xfrm>
          <a:prstGeom prst="rect">
            <a:avLst/>
          </a:prstGeom>
          <a:noFill/>
        </p:spPr>
        <p:txBody>
          <a:bodyPr wrap="square" rtlCol="0">
            <a:spAutoFit/>
          </a:bodyPr>
          <a:lstStyle/>
          <a:p>
            <a:pPr algn="r"/>
            <a:r>
              <a:rPr lang="en-US" sz="3600" b="1" dirty="0" smtClean="0">
                <a:ln w="18415" cmpd="sng">
                  <a:noFill/>
                  <a:prstDash val="solid"/>
                </a:ln>
                <a:solidFill>
                  <a:schemeClr val="bg1"/>
                </a:solidFill>
              </a:rPr>
              <a:t>Financial</a:t>
            </a:r>
            <a:endParaRPr lang="en-US" sz="3600" b="1" dirty="0">
              <a:ln w="18415" cmpd="sng">
                <a:noFill/>
                <a:prstDash val="solid"/>
              </a:ln>
              <a:solidFill>
                <a:schemeClr val="bg1"/>
              </a:solidFill>
            </a:endParaRPr>
          </a:p>
        </p:txBody>
      </p:sp>
      <p:sp>
        <p:nvSpPr>
          <p:cNvPr id="7" name="TextBox 6"/>
          <p:cNvSpPr txBox="1"/>
          <p:nvPr/>
        </p:nvSpPr>
        <p:spPr>
          <a:xfrm>
            <a:off x="76200" y="235803"/>
            <a:ext cx="8991600" cy="784830"/>
          </a:xfrm>
          <a:prstGeom prst="rect">
            <a:avLst/>
          </a:prstGeom>
          <a:noFill/>
        </p:spPr>
        <p:txBody>
          <a:bodyPr wrap="square" rtlCol="0">
            <a:spAutoFit/>
          </a:bodyPr>
          <a:lstStyle/>
          <a:p>
            <a:r>
              <a:rPr lang="en-US" sz="4500" b="1" spc="-100" dirty="0" smtClean="0">
                <a:ln w="18415" cmpd="sng">
                  <a:noFill/>
                  <a:prstDash val="solid"/>
                </a:ln>
                <a:solidFill>
                  <a:srgbClr val="FFFFFF">
                    <a:alpha val="23000"/>
                  </a:srgbClr>
                </a:solidFill>
              </a:rPr>
              <a:t>Eight Dimensions of Wellness</a:t>
            </a:r>
            <a:endParaRPr lang="en-US" sz="4500" b="1" spc="-100" dirty="0">
              <a:ln w="18415" cmpd="sng">
                <a:noFill/>
                <a:prstDash val="solid"/>
              </a:ln>
              <a:solidFill>
                <a:srgbClr val="FFFFFF">
                  <a:alpha val="23000"/>
                </a:srgbClr>
              </a:solidFill>
            </a:endParaRPr>
          </a:p>
        </p:txBody>
      </p:sp>
      <p:pic>
        <p:nvPicPr>
          <p:cNvPr id="2" name="Picture 1" descr="financial1.jpg"/>
          <p:cNvPicPr>
            <a:picLocks noChangeAspect="1"/>
          </p:cNvPicPr>
          <p:nvPr/>
        </p:nvPicPr>
        <p:blipFill rotWithShape="1">
          <a:blip r:embed="rId3" cstate="print">
            <a:extLst>
              <a:ext uri="{28A0092B-C50C-407E-A947-70E740481C1C}">
                <a14:useLocalDpi xmlns:a14="http://schemas.microsoft.com/office/drawing/2010/main" val="0"/>
              </a:ext>
            </a:extLst>
          </a:blip>
          <a:srcRect t="8609" b="16433"/>
          <a:stretch/>
        </p:blipFill>
        <p:spPr>
          <a:xfrm>
            <a:off x="-36697" y="1543828"/>
            <a:ext cx="9217504" cy="5314172"/>
          </a:xfrm>
          <a:prstGeom prst="rect">
            <a:avLst/>
          </a:prstGeom>
        </p:spPr>
      </p:pic>
      <p:pic>
        <p:nvPicPr>
          <p:cNvPr id="5" name="Picture 4" descr="financial2.jpg"/>
          <p:cNvPicPr>
            <a:picLocks noChangeAspect="1"/>
          </p:cNvPicPr>
          <p:nvPr/>
        </p:nvPicPr>
        <p:blipFill rotWithShape="1">
          <a:blip r:embed="rId4" cstate="print">
            <a:extLst>
              <a:ext uri="{28A0092B-C50C-407E-A947-70E740481C1C}">
                <a14:useLocalDpi xmlns:a14="http://schemas.microsoft.com/office/drawing/2010/main" val="0"/>
              </a:ext>
            </a:extLst>
          </a:blip>
          <a:srcRect l="3150" t="10662" b="2842"/>
          <a:stretch/>
        </p:blipFill>
        <p:spPr>
          <a:xfrm>
            <a:off x="0" y="1524000"/>
            <a:ext cx="9144000" cy="5444460"/>
          </a:xfrm>
          <a:prstGeom prst="rect">
            <a:avLst/>
          </a:prstGeom>
        </p:spPr>
      </p:pic>
      <p:pic>
        <p:nvPicPr>
          <p:cNvPr id="10" name="Picture 9" descr="trees.png"/>
          <p:cNvPicPr>
            <a:picLocks noChangeAspect="1"/>
          </p:cNvPicPr>
          <p:nvPr/>
        </p:nvPicPr>
        <p:blipFill rotWithShape="1">
          <a:blip r:embed="rId5" cstate="print">
            <a:extLst>
              <a:ext uri="{28A0092B-C50C-407E-A947-70E740481C1C}">
                <a14:useLocalDpi xmlns:a14="http://schemas.microsoft.com/office/drawing/2010/main" val="0"/>
              </a:ext>
            </a:extLst>
          </a:blip>
          <a:srcRect l="49156" t="-5996" r="-853" b="-821"/>
          <a:stretch/>
        </p:blipFill>
        <p:spPr>
          <a:xfrm flipH="1">
            <a:off x="5334000" y="-304800"/>
            <a:ext cx="7349424" cy="7239000"/>
          </a:xfrm>
          <a:prstGeom prst="rect">
            <a:avLst/>
          </a:prstGeom>
        </p:spPr>
      </p:pic>
    </p:spTree>
    <p:extLst>
      <p:ext uri="{BB962C8B-B14F-4D97-AF65-F5344CB8AC3E}">
        <p14:creationId xmlns:p14="http://schemas.microsoft.com/office/powerpoint/2010/main" val="197229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p:tgtEl>
                                          <p:spTgt spid="6"/>
                                        </p:tgtEl>
                                        <p:attrNameLst>
                                          <p:attrName>ppt_x</p:attrName>
                                        </p:attrNameLst>
                                      </p:cBhvr>
                                      <p:tavLst>
                                        <p:tav tm="0">
                                          <p:val>
                                            <p:strVal val="#ppt_x+#ppt_w*1.125000"/>
                                          </p:val>
                                        </p:tav>
                                        <p:tav tm="100000">
                                          <p:val>
                                            <p:strVal val="#ppt_x"/>
                                          </p:val>
                                        </p:tav>
                                      </p:tavLst>
                                    </p:anim>
                                    <p:animEffect transition="in" filter="wipe(left)">
                                      <p:cBhvr>
                                        <p:cTn id="8" dur="2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D2F19B3-55AC-46F4-AB29-202185DFDFEE}" type="slidenum">
              <a:rPr lang="en-US" smtClean="0"/>
              <a:pPr>
                <a:defRPr/>
              </a:pPr>
              <a:t>16</a:t>
            </a:fld>
            <a:endParaRPr lang="en-US"/>
          </a:p>
        </p:txBody>
      </p:sp>
      <p:sp>
        <p:nvSpPr>
          <p:cNvPr id="6" name="TextBox 5"/>
          <p:cNvSpPr txBox="1"/>
          <p:nvPr/>
        </p:nvSpPr>
        <p:spPr>
          <a:xfrm>
            <a:off x="3810000" y="762000"/>
            <a:ext cx="4191000" cy="646331"/>
          </a:xfrm>
          <a:prstGeom prst="rect">
            <a:avLst/>
          </a:prstGeom>
          <a:noFill/>
        </p:spPr>
        <p:txBody>
          <a:bodyPr wrap="square" rtlCol="0">
            <a:spAutoFit/>
          </a:bodyPr>
          <a:lstStyle/>
          <a:p>
            <a:pPr algn="r"/>
            <a:r>
              <a:rPr lang="en-US" sz="3600" b="1" dirty="0" smtClean="0">
                <a:ln w="18415" cmpd="sng">
                  <a:noFill/>
                  <a:prstDash val="solid"/>
                </a:ln>
                <a:solidFill>
                  <a:schemeClr val="bg1"/>
                </a:solidFill>
              </a:rPr>
              <a:t>Environmental</a:t>
            </a:r>
            <a:endParaRPr lang="en-US" sz="3600" b="1" dirty="0">
              <a:ln w="18415" cmpd="sng">
                <a:noFill/>
                <a:prstDash val="solid"/>
              </a:ln>
              <a:solidFill>
                <a:schemeClr val="bg1"/>
              </a:solidFill>
            </a:endParaRPr>
          </a:p>
        </p:txBody>
      </p:sp>
      <p:sp>
        <p:nvSpPr>
          <p:cNvPr id="7" name="TextBox 6"/>
          <p:cNvSpPr txBox="1"/>
          <p:nvPr/>
        </p:nvSpPr>
        <p:spPr>
          <a:xfrm>
            <a:off x="76200" y="235803"/>
            <a:ext cx="8991600" cy="784830"/>
          </a:xfrm>
          <a:prstGeom prst="rect">
            <a:avLst/>
          </a:prstGeom>
          <a:noFill/>
        </p:spPr>
        <p:txBody>
          <a:bodyPr wrap="square" rtlCol="0">
            <a:spAutoFit/>
          </a:bodyPr>
          <a:lstStyle/>
          <a:p>
            <a:r>
              <a:rPr lang="en-US" sz="4500" b="1" spc="-100" dirty="0" smtClean="0">
                <a:ln w="18415" cmpd="sng">
                  <a:noFill/>
                  <a:prstDash val="solid"/>
                </a:ln>
                <a:solidFill>
                  <a:srgbClr val="FFFFFF">
                    <a:alpha val="23000"/>
                  </a:srgbClr>
                </a:solidFill>
              </a:rPr>
              <a:t>Eight Dimensions of Wellness</a:t>
            </a:r>
            <a:endParaRPr lang="en-US" sz="4500" b="1" spc="-100" dirty="0">
              <a:ln w="18415" cmpd="sng">
                <a:noFill/>
                <a:prstDash val="solid"/>
              </a:ln>
              <a:solidFill>
                <a:srgbClr val="FFFFFF">
                  <a:alpha val="23000"/>
                </a:srgbClr>
              </a:solidFill>
            </a:endParaRPr>
          </a:p>
        </p:txBody>
      </p:sp>
      <p:pic>
        <p:nvPicPr>
          <p:cNvPr id="2" name="Picture 1" descr="environmental1.jpg"/>
          <p:cNvPicPr>
            <a:picLocks noChangeAspect="1"/>
          </p:cNvPicPr>
          <p:nvPr/>
        </p:nvPicPr>
        <p:blipFill rotWithShape="1">
          <a:blip r:embed="rId3" cstate="print">
            <a:extLst>
              <a:ext uri="{28A0092B-C50C-407E-A947-70E740481C1C}">
                <a14:useLocalDpi xmlns:a14="http://schemas.microsoft.com/office/drawing/2010/main" val="0"/>
              </a:ext>
            </a:extLst>
          </a:blip>
          <a:srcRect t="9236" b="3488"/>
          <a:stretch/>
        </p:blipFill>
        <p:spPr>
          <a:xfrm>
            <a:off x="0" y="1524001"/>
            <a:ext cx="9144000" cy="5334000"/>
          </a:xfrm>
          <a:prstGeom prst="rect">
            <a:avLst/>
          </a:prstGeom>
        </p:spPr>
      </p:pic>
      <p:pic>
        <p:nvPicPr>
          <p:cNvPr id="5" name="Picture 4" descr="environmental2.jpg"/>
          <p:cNvPicPr>
            <a:picLocks noChangeAspect="1"/>
          </p:cNvPicPr>
          <p:nvPr/>
        </p:nvPicPr>
        <p:blipFill rotWithShape="1">
          <a:blip r:embed="rId4" cstate="print">
            <a:extLst>
              <a:ext uri="{28A0092B-C50C-407E-A947-70E740481C1C}">
                <a14:useLocalDpi xmlns:a14="http://schemas.microsoft.com/office/drawing/2010/main" val="0"/>
              </a:ext>
            </a:extLst>
          </a:blip>
          <a:srcRect l="822" t="41178" r="1294" b="61"/>
          <a:stretch/>
        </p:blipFill>
        <p:spPr>
          <a:xfrm>
            <a:off x="-78424" y="1524000"/>
            <a:ext cx="9222424" cy="5334000"/>
          </a:xfrm>
          <a:prstGeom prst="rect">
            <a:avLst/>
          </a:prstGeom>
        </p:spPr>
      </p:pic>
      <p:pic>
        <p:nvPicPr>
          <p:cNvPr id="10" name="Picture 9" descr="trees.png"/>
          <p:cNvPicPr>
            <a:picLocks noChangeAspect="1"/>
          </p:cNvPicPr>
          <p:nvPr/>
        </p:nvPicPr>
        <p:blipFill rotWithShape="1">
          <a:blip r:embed="rId5" cstate="print">
            <a:extLst>
              <a:ext uri="{28A0092B-C50C-407E-A947-70E740481C1C}">
                <a14:useLocalDpi xmlns:a14="http://schemas.microsoft.com/office/drawing/2010/main" val="0"/>
              </a:ext>
            </a:extLst>
          </a:blip>
          <a:srcRect l="49156" t="-5996" r="-853" b="-821"/>
          <a:stretch/>
        </p:blipFill>
        <p:spPr>
          <a:xfrm flipH="1">
            <a:off x="5334000" y="-304800"/>
            <a:ext cx="7349424" cy="7239000"/>
          </a:xfrm>
          <a:prstGeom prst="rect">
            <a:avLst/>
          </a:prstGeom>
        </p:spPr>
      </p:pic>
    </p:spTree>
    <p:extLst>
      <p:ext uri="{BB962C8B-B14F-4D97-AF65-F5344CB8AC3E}">
        <p14:creationId xmlns:p14="http://schemas.microsoft.com/office/powerpoint/2010/main" val="225140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p:tgtEl>
                                          <p:spTgt spid="6"/>
                                        </p:tgtEl>
                                        <p:attrNameLst>
                                          <p:attrName>ppt_x</p:attrName>
                                        </p:attrNameLst>
                                      </p:cBhvr>
                                      <p:tavLst>
                                        <p:tav tm="0">
                                          <p:val>
                                            <p:strVal val="#ppt_x+#ppt_w*1.125000"/>
                                          </p:val>
                                        </p:tav>
                                        <p:tav tm="100000">
                                          <p:val>
                                            <p:strVal val="#ppt_x"/>
                                          </p:val>
                                        </p:tav>
                                      </p:tavLst>
                                    </p:anim>
                                    <p:animEffect transition="in" filter="wipe(left)">
                                      <p:cBhvr>
                                        <p:cTn id="8" dur="2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D2F19B3-55AC-46F4-AB29-202185DFDFEE}" type="slidenum">
              <a:rPr lang="en-US" smtClean="0"/>
              <a:pPr>
                <a:defRPr/>
              </a:pPr>
              <a:t>17</a:t>
            </a:fld>
            <a:endParaRPr lang="en-US"/>
          </a:p>
        </p:txBody>
      </p:sp>
      <p:sp>
        <p:nvSpPr>
          <p:cNvPr id="6" name="TextBox 5"/>
          <p:cNvSpPr txBox="1"/>
          <p:nvPr/>
        </p:nvSpPr>
        <p:spPr>
          <a:xfrm>
            <a:off x="4572000" y="762000"/>
            <a:ext cx="3352800" cy="646331"/>
          </a:xfrm>
          <a:prstGeom prst="rect">
            <a:avLst/>
          </a:prstGeom>
          <a:noFill/>
        </p:spPr>
        <p:txBody>
          <a:bodyPr wrap="square" rtlCol="0">
            <a:spAutoFit/>
          </a:bodyPr>
          <a:lstStyle/>
          <a:p>
            <a:pPr algn="r"/>
            <a:r>
              <a:rPr lang="en-US" sz="3600" b="1" dirty="0" smtClean="0">
                <a:ln w="18415" cmpd="sng">
                  <a:noFill/>
                  <a:prstDash val="solid"/>
                </a:ln>
                <a:solidFill>
                  <a:schemeClr val="bg1"/>
                </a:solidFill>
              </a:rPr>
              <a:t>Spiritual</a:t>
            </a:r>
            <a:endParaRPr lang="en-US" sz="3600" b="1" dirty="0">
              <a:ln w="18415" cmpd="sng">
                <a:noFill/>
                <a:prstDash val="solid"/>
              </a:ln>
              <a:solidFill>
                <a:schemeClr val="bg1"/>
              </a:solidFill>
            </a:endParaRPr>
          </a:p>
        </p:txBody>
      </p:sp>
      <p:sp>
        <p:nvSpPr>
          <p:cNvPr id="7" name="TextBox 6"/>
          <p:cNvSpPr txBox="1"/>
          <p:nvPr/>
        </p:nvSpPr>
        <p:spPr>
          <a:xfrm>
            <a:off x="76200" y="235803"/>
            <a:ext cx="8991600" cy="784830"/>
          </a:xfrm>
          <a:prstGeom prst="rect">
            <a:avLst/>
          </a:prstGeom>
          <a:noFill/>
        </p:spPr>
        <p:txBody>
          <a:bodyPr wrap="square" rtlCol="0">
            <a:spAutoFit/>
          </a:bodyPr>
          <a:lstStyle/>
          <a:p>
            <a:r>
              <a:rPr lang="en-US" sz="4500" b="1" spc="-100" dirty="0" smtClean="0">
                <a:ln w="18415" cmpd="sng">
                  <a:noFill/>
                  <a:prstDash val="solid"/>
                </a:ln>
                <a:solidFill>
                  <a:srgbClr val="FFFFFF">
                    <a:alpha val="23000"/>
                  </a:srgbClr>
                </a:solidFill>
              </a:rPr>
              <a:t>Eight Dimensions of Wellness</a:t>
            </a:r>
            <a:endParaRPr lang="en-US" sz="4500" b="1" spc="-100" dirty="0">
              <a:ln w="18415" cmpd="sng">
                <a:noFill/>
                <a:prstDash val="solid"/>
              </a:ln>
              <a:solidFill>
                <a:srgbClr val="FFFFFF">
                  <a:alpha val="23000"/>
                </a:srgbClr>
              </a:solidFill>
            </a:endParaRPr>
          </a:p>
        </p:txBody>
      </p:sp>
      <p:pic>
        <p:nvPicPr>
          <p:cNvPr id="2" name="Picture 1" descr="spiritual2.jpg"/>
          <p:cNvPicPr>
            <a:picLocks noChangeAspect="1"/>
          </p:cNvPicPr>
          <p:nvPr/>
        </p:nvPicPr>
        <p:blipFill rotWithShape="1">
          <a:blip r:embed="rId3" cstate="print">
            <a:extLst>
              <a:ext uri="{28A0092B-C50C-407E-A947-70E740481C1C}">
                <a14:useLocalDpi xmlns:a14="http://schemas.microsoft.com/office/drawing/2010/main" val="0"/>
              </a:ext>
            </a:extLst>
          </a:blip>
          <a:srcRect t="3434" b="8143"/>
          <a:stretch/>
        </p:blipFill>
        <p:spPr>
          <a:xfrm>
            <a:off x="0" y="1560428"/>
            <a:ext cx="9144000" cy="5370198"/>
          </a:xfrm>
          <a:prstGeom prst="rect">
            <a:avLst/>
          </a:prstGeom>
        </p:spPr>
      </p:pic>
      <p:pic>
        <p:nvPicPr>
          <p:cNvPr id="5" name="Picture 4" descr="spiritual1.jpg"/>
          <p:cNvPicPr>
            <a:picLocks noChangeAspect="1"/>
          </p:cNvPicPr>
          <p:nvPr/>
        </p:nvPicPr>
        <p:blipFill rotWithShape="1">
          <a:blip r:embed="rId4" cstate="print">
            <a:extLst>
              <a:ext uri="{28A0092B-C50C-407E-A947-70E740481C1C}">
                <a14:useLocalDpi xmlns:a14="http://schemas.microsoft.com/office/drawing/2010/main" val="0"/>
              </a:ext>
            </a:extLst>
          </a:blip>
          <a:srcRect l="253" t="15076" r="6038" b="1227"/>
          <a:stretch/>
        </p:blipFill>
        <p:spPr>
          <a:xfrm>
            <a:off x="-22933" y="1547876"/>
            <a:ext cx="9166933" cy="5383732"/>
          </a:xfrm>
          <a:prstGeom prst="rect">
            <a:avLst/>
          </a:prstGeom>
        </p:spPr>
      </p:pic>
      <p:pic>
        <p:nvPicPr>
          <p:cNvPr id="10" name="Picture 9" descr="trees.png"/>
          <p:cNvPicPr>
            <a:picLocks noChangeAspect="1"/>
          </p:cNvPicPr>
          <p:nvPr/>
        </p:nvPicPr>
        <p:blipFill rotWithShape="1">
          <a:blip r:embed="rId5" cstate="print">
            <a:extLst>
              <a:ext uri="{28A0092B-C50C-407E-A947-70E740481C1C}">
                <a14:useLocalDpi xmlns:a14="http://schemas.microsoft.com/office/drawing/2010/main" val="0"/>
              </a:ext>
            </a:extLst>
          </a:blip>
          <a:srcRect l="49156" t="-5996" r="-853" b="-821"/>
          <a:stretch/>
        </p:blipFill>
        <p:spPr>
          <a:xfrm flipH="1">
            <a:off x="5334000" y="-304800"/>
            <a:ext cx="7349424" cy="7239000"/>
          </a:xfrm>
          <a:prstGeom prst="rect">
            <a:avLst/>
          </a:prstGeom>
        </p:spPr>
      </p:pic>
    </p:spTree>
    <p:extLst>
      <p:ext uri="{BB962C8B-B14F-4D97-AF65-F5344CB8AC3E}">
        <p14:creationId xmlns:p14="http://schemas.microsoft.com/office/powerpoint/2010/main" val="399776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p:tgtEl>
                                          <p:spTgt spid="6"/>
                                        </p:tgtEl>
                                        <p:attrNameLst>
                                          <p:attrName>ppt_x</p:attrName>
                                        </p:attrNameLst>
                                      </p:cBhvr>
                                      <p:tavLst>
                                        <p:tav tm="0">
                                          <p:val>
                                            <p:strVal val="#ppt_x+#ppt_w*1.125000"/>
                                          </p:val>
                                        </p:tav>
                                        <p:tav tm="100000">
                                          <p:val>
                                            <p:strVal val="#ppt_x"/>
                                          </p:val>
                                        </p:tav>
                                      </p:tavLst>
                                    </p:anim>
                                    <p:animEffect transition="in" filter="wipe(left)">
                                      <p:cBhvr>
                                        <p:cTn id="8" dur="2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D56CDD2-6C88-4FDF-BB29-D185946A4A2C}" type="slidenum">
              <a:rPr lang="en-US" smtClean="0"/>
              <a:pPr>
                <a:defRPr/>
              </a:pPr>
              <a:t>18</a:t>
            </a:fld>
            <a:endParaRPr lang="en-US" dirty="0"/>
          </a:p>
        </p:txBody>
      </p:sp>
      <p:pic>
        <p:nvPicPr>
          <p:cNvPr id="6" name="Picture 5" descr="2011_8dimensions.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752600"/>
            <a:ext cx="7583512" cy="4898948"/>
          </a:xfrm>
          <a:prstGeom prst="rect">
            <a:avLst/>
          </a:prstGeom>
        </p:spPr>
      </p:pic>
      <p:sp>
        <p:nvSpPr>
          <p:cNvPr id="5" name="TextBox 4"/>
          <p:cNvSpPr txBox="1"/>
          <p:nvPr/>
        </p:nvSpPr>
        <p:spPr>
          <a:xfrm>
            <a:off x="23553" y="235802"/>
            <a:ext cx="8991600" cy="830997"/>
          </a:xfrm>
          <a:prstGeom prst="rect">
            <a:avLst/>
          </a:prstGeom>
          <a:noFill/>
        </p:spPr>
        <p:txBody>
          <a:bodyPr wrap="square" rtlCol="0">
            <a:spAutoFit/>
          </a:bodyPr>
          <a:lstStyle/>
          <a:p>
            <a:r>
              <a:rPr lang="en-US" sz="4800" b="1" spc="-100" dirty="0" smtClean="0">
                <a:ln w="18415" cmpd="sng">
                  <a:noFill/>
                  <a:prstDash val="solid"/>
                </a:ln>
                <a:solidFill>
                  <a:srgbClr val="FFFFFF">
                    <a:alpha val="23000"/>
                  </a:srgbClr>
                </a:solidFill>
              </a:rPr>
              <a:t>Eight Dimensions of Wellness</a:t>
            </a:r>
            <a:endParaRPr lang="en-US" sz="4800" b="1" spc="-100" dirty="0">
              <a:ln w="18415" cmpd="sng">
                <a:noFill/>
                <a:prstDash val="solid"/>
              </a:ln>
              <a:solidFill>
                <a:srgbClr val="FFFFFF">
                  <a:alpha val="23000"/>
                </a:srgbClr>
              </a:solidFill>
            </a:endParaRPr>
          </a:p>
        </p:txBody>
      </p:sp>
    </p:spTree>
    <p:extLst>
      <p:ext uri="{BB962C8B-B14F-4D97-AF65-F5344CB8AC3E}">
        <p14:creationId xmlns:p14="http://schemas.microsoft.com/office/powerpoint/2010/main" val="287115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solidFill>
                  <a:schemeClr val="bg1"/>
                </a:solidFill>
                <a:latin typeface="Arial" pitchFamily="34" charset="0"/>
                <a:cs typeface="Arial" pitchFamily="34" charset="0"/>
              </a:rPr>
              <a:t>Please Tell Us…</a:t>
            </a:r>
            <a:endParaRPr lang="en-US" sz="4800" b="1"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lstStyle/>
          <a:p>
            <a:r>
              <a:rPr lang="en-US" sz="2400" dirty="0" smtClean="0"/>
              <a:t>Of the Eight Dimensions of Wellness, which dimension seems to be the most difficult for communities to promote and leverage in assisting individuals with mental health and substance use disorders with their self-empowerment process? </a:t>
            </a:r>
          </a:p>
          <a:p>
            <a:endParaRPr lang="en-US" sz="2400" dirty="0"/>
          </a:p>
          <a:p>
            <a:r>
              <a:rPr lang="en-US" sz="2400" dirty="0" smtClean="0"/>
              <a:t>What do you think communities can do differently to overcome the challenge you just identified?</a:t>
            </a:r>
            <a:endParaRPr lang="en-US" sz="2400" dirty="0"/>
          </a:p>
        </p:txBody>
      </p:sp>
      <p:sp>
        <p:nvSpPr>
          <p:cNvPr id="4" name="Slide Number Placeholder 3"/>
          <p:cNvSpPr>
            <a:spLocks noGrp="1"/>
          </p:cNvSpPr>
          <p:nvPr>
            <p:ph type="sldNum" sz="quarter" idx="12"/>
          </p:nvPr>
        </p:nvSpPr>
        <p:spPr/>
        <p:txBody>
          <a:bodyPr/>
          <a:lstStyle/>
          <a:p>
            <a:pPr>
              <a:defRPr/>
            </a:pPr>
            <a:fld id="{6D2F19B3-55AC-46F4-AB29-202185DFDFEE}" type="slidenum">
              <a:rPr lang="en-US" smtClean="0"/>
              <a:pPr>
                <a:defRPr/>
              </a:pPr>
              <a:t>19</a:t>
            </a:fld>
            <a:endParaRPr lang="en-US"/>
          </a:p>
        </p:txBody>
      </p:sp>
    </p:spTree>
    <p:extLst>
      <p:ext uri="{BB962C8B-B14F-4D97-AF65-F5344CB8AC3E}">
        <p14:creationId xmlns:p14="http://schemas.microsoft.com/office/powerpoint/2010/main" val="1473594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p:cNvSpPr>
            <a:spLocks noGrp="1"/>
          </p:cNvSpPr>
          <p:nvPr>
            <p:ph type="ctrTitle"/>
          </p:nvPr>
        </p:nvSpPr>
        <p:spPr>
          <a:xfrm>
            <a:off x="1676400" y="3276600"/>
            <a:ext cx="7467600" cy="685800"/>
          </a:xfrm>
        </p:spPr>
        <p:txBody>
          <a:bodyPr/>
          <a:lstStyle/>
          <a:p>
            <a:r>
              <a:rPr lang="en-US" sz="2600" b="1" baseline="30000" dirty="0"/>
              <a:t>ACMHA (American College of Mental Health Administration) Summit</a:t>
            </a:r>
          </a:p>
        </p:txBody>
      </p:sp>
      <p:sp>
        <p:nvSpPr>
          <p:cNvPr id="16386" name="Subtitle 4"/>
          <p:cNvSpPr>
            <a:spLocks noGrp="1"/>
          </p:cNvSpPr>
          <p:nvPr>
            <p:ph type="subTitle" idx="1"/>
          </p:nvPr>
        </p:nvSpPr>
        <p:spPr>
          <a:xfrm>
            <a:off x="1600200" y="4495800"/>
            <a:ext cx="7543800" cy="1524000"/>
          </a:xfrm>
        </p:spPr>
        <p:txBody>
          <a:bodyPr/>
          <a:lstStyle/>
          <a:p>
            <a:pPr marL="0" lvl="2"/>
            <a:r>
              <a:rPr lang="en-US" sz="1800" b="1" dirty="0" smtClean="0">
                <a:solidFill>
                  <a:schemeClr val="tx1"/>
                </a:solidFill>
              </a:rPr>
              <a:t>Wilma Townsend, </a:t>
            </a:r>
            <a:r>
              <a:rPr lang="en-US" sz="1800" b="1" dirty="0" err="1" smtClean="0">
                <a:solidFill>
                  <a:schemeClr val="tx1"/>
                </a:solidFill>
              </a:rPr>
              <a:t>M.S.W</a:t>
            </a:r>
            <a:r>
              <a:rPr lang="en-US" sz="1800" b="1" dirty="0" smtClean="0">
                <a:solidFill>
                  <a:schemeClr val="tx1"/>
                </a:solidFill>
              </a:rPr>
              <a:t>.</a:t>
            </a:r>
            <a:br>
              <a:rPr lang="en-US" sz="1800" b="1" dirty="0" smtClean="0">
                <a:solidFill>
                  <a:schemeClr val="tx1"/>
                </a:solidFill>
              </a:rPr>
            </a:br>
            <a:r>
              <a:rPr lang="en-US" sz="1400" dirty="0" smtClean="0">
                <a:solidFill>
                  <a:schemeClr val="tx1"/>
                </a:solidFill>
              </a:rPr>
              <a:t>Acting Associate Director, Office of Consumer Affairs, Center for Mental Health Services, </a:t>
            </a:r>
            <a:br>
              <a:rPr lang="en-US" sz="1400" dirty="0" smtClean="0">
                <a:solidFill>
                  <a:schemeClr val="tx1"/>
                </a:solidFill>
              </a:rPr>
            </a:br>
            <a:r>
              <a:rPr lang="en-US" sz="1400" dirty="0" smtClean="0">
                <a:solidFill>
                  <a:schemeClr val="tx1"/>
                </a:solidFill>
              </a:rPr>
              <a:t>Substance Abuse and Mental Health Services Administration </a:t>
            </a:r>
          </a:p>
        </p:txBody>
      </p:sp>
      <p:sp>
        <p:nvSpPr>
          <p:cNvPr id="2" name="TextBox 1"/>
          <p:cNvSpPr txBox="1"/>
          <p:nvPr/>
        </p:nvSpPr>
        <p:spPr>
          <a:xfrm>
            <a:off x="1752600" y="2286000"/>
            <a:ext cx="7239000" cy="1077218"/>
          </a:xfrm>
          <a:prstGeom prst="rect">
            <a:avLst/>
          </a:prstGeom>
          <a:noFill/>
        </p:spPr>
        <p:txBody>
          <a:bodyPr wrap="square" rtlCol="0">
            <a:spAutoFit/>
          </a:bodyPr>
          <a:lstStyle/>
          <a:p>
            <a:pPr algn="ctr"/>
            <a:r>
              <a:rPr lang="en-US" sz="3200" b="1" dirty="0"/>
              <a:t>How Social Supports Can Change the Health of a </a:t>
            </a:r>
            <a:r>
              <a:rPr lang="en-US" sz="3200" b="1" dirty="0" smtClean="0"/>
              <a:t>Community</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lvl="0" eaLnBrk="1" hangingPunct="1"/>
            <a:r>
              <a:rPr lang="en-US" sz="4800" b="1" spc="-100" dirty="0" smtClean="0">
                <a:ln w="18415" cmpd="sng">
                  <a:noFill/>
                  <a:prstDash val="solid"/>
                </a:ln>
                <a:solidFill>
                  <a:srgbClr val="FFFFFF">
                    <a:alpha val="23000"/>
                  </a:srgbClr>
                </a:solidFill>
                <a:latin typeface="Arial" charset="0"/>
                <a:ea typeface="+mn-ea"/>
                <a:cs typeface="Arial" charset="0"/>
              </a:rPr>
              <a:t>Take the Pledge for Wellness</a:t>
            </a:r>
            <a:endParaRPr lang="en-US" sz="4000" b="1" dirty="0" smtClean="0"/>
          </a:p>
        </p:txBody>
      </p:sp>
      <p:sp>
        <p:nvSpPr>
          <p:cNvPr id="3" name="Content Placeholder 2"/>
          <p:cNvSpPr>
            <a:spLocks noGrp="1"/>
          </p:cNvSpPr>
          <p:nvPr>
            <p:ph idx="1"/>
          </p:nvPr>
        </p:nvSpPr>
        <p:spPr>
          <a:xfrm>
            <a:off x="463550" y="1835150"/>
            <a:ext cx="8229600" cy="4297363"/>
          </a:xfrm>
        </p:spPr>
        <p:txBody>
          <a:bodyPr numCol="1">
            <a:noAutofit/>
          </a:bodyPr>
          <a:lstStyle/>
          <a:p>
            <a:pPr lvl="1">
              <a:lnSpc>
                <a:spcPct val="110000"/>
              </a:lnSpc>
              <a:buFont typeface="Arial" pitchFamily="34" charset="0"/>
              <a:buNone/>
              <a:defRPr/>
            </a:pPr>
            <a:endParaRPr lang="en-US" sz="1800" b="1" dirty="0" smtClean="0"/>
          </a:p>
          <a:p>
            <a:pPr lvl="1">
              <a:lnSpc>
                <a:spcPct val="110000"/>
              </a:lnSpc>
              <a:buFont typeface="Arial" pitchFamily="34" charset="0"/>
              <a:buNone/>
              <a:defRPr/>
            </a:pPr>
            <a:r>
              <a:rPr lang="en-US" sz="1800" b="1" dirty="0" smtClean="0"/>
              <a:t>We envision ...</a:t>
            </a:r>
            <a:endParaRPr lang="en-US" sz="1800" b="1" dirty="0"/>
          </a:p>
          <a:p>
            <a:pPr lvl="1">
              <a:lnSpc>
                <a:spcPct val="110000"/>
              </a:lnSpc>
              <a:buFont typeface="Arial" pitchFamily="34" charset="0"/>
              <a:buNone/>
              <a:defRPr/>
            </a:pPr>
            <a:r>
              <a:rPr lang="en-US" sz="1800" dirty="0"/>
              <a:t>A future in which people with mental and substance use </a:t>
            </a:r>
            <a:r>
              <a:rPr lang="en-US" sz="1800" dirty="0" smtClean="0"/>
              <a:t>disorders pursue </a:t>
            </a:r>
            <a:r>
              <a:rPr lang="en-US" sz="1800" dirty="0"/>
              <a:t>optimal health, happiness, recovery, and a full and satisfying </a:t>
            </a:r>
            <a:r>
              <a:rPr lang="en-US" sz="1800" dirty="0" smtClean="0"/>
              <a:t>life in </a:t>
            </a:r>
            <a:r>
              <a:rPr lang="en-US" sz="1800" dirty="0"/>
              <a:t>the community via access to a range of effective services, </a:t>
            </a:r>
            <a:r>
              <a:rPr lang="en-US" sz="1800" dirty="0" smtClean="0"/>
              <a:t>supports, and </a:t>
            </a:r>
            <a:r>
              <a:rPr lang="en-US" sz="1800" dirty="0"/>
              <a:t>resources.</a:t>
            </a:r>
          </a:p>
          <a:p>
            <a:pPr lvl="1">
              <a:lnSpc>
                <a:spcPct val="110000"/>
              </a:lnSpc>
              <a:buFont typeface="Arial" pitchFamily="34" charset="0"/>
              <a:buNone/>
              <a:defRPr/>
            </a:pPr>
            <a:endParaRPr lang="en-US" sz="1800" dirty="0" smtClean="0"/>
          </a:p>
          <a:p>
            <a:pPr lvl="1">
              <a:lnSpc>
                <a:spcPct val="110000"/>
              </a:lnSpc>
              <a:buFont typeface="Arial" pitchFamily="34" charset="0"/>
              <a:buNone/>
              <a:defRPr/>
            </a:pPr>
            <a:r>
              <a:rPr lang="en-US" sz="1800" b="1" dirty="0" smtClean="0"/>
              <a:t>We pledge ...</a:t>
            </a:r>
            <a:endParaRPr lang="en-US" sz="1800" b="1" dirty="0"/>
          </a:p>
          <a:p>
            <a:pPr lvl="1">
              <a:lnSpc>
                <a:spcPct val="110000"/>
              </a:lnSpc>
              <a:buFont typeface="Arial" pitchFamily="34" charset="0"/>
              <a:buNone/>
              <a:defRPr/>
            </a:pPr>
            <a:r>
              <a:rPr lang="en-US" sz="1800" dirty="0"/>
              <a:t>To promote wellness for people with mental and substance use </a:t>
            </a:r>
            <a:r>
              <a:rPr lang="en-US" sz="1800" dirty="0" smtClean="0"/>
              <a:t>disorders by </a:t>
            </a:r>
            <a:r>
              <a:rPr lang="en-US" sz="1800" dirty="0"/>
              <a:t>taking action to improve the quality of life and reduce early mortality</a:t>
            </a:r>
            <a:r>
              <a:rPr lang="en-US" sz="1800" dirty="0" smtClean="0"/>
              <a:t>.</a:t>
            </a:r>
          </a:p>
          <a:p>
            <a:pPr lvl="1">
              <a:lnSpc>
                <a:spcPct val="110000"/>
              </a:lnSpc>
              <a:buFont typeface="Arial" pitchFamily="34" charset="0"/>
              <a:buNone/>
              <a:defRPr/>
            </a:pPr>
            <a:endParaRPr lang="en-US" sz="1800" dirty="0" smtClean="0"/>
          </a:p>
          <a:p>
            <a:pPr lvl="1">
              <a:lnSpc>
                <a:spcPct val="110000"/>
              </a:lnSpc>
              <a:buFont typeface="Arial" pitchFamily="34" charset="0"/>
              <a:buNone/>
              <a:defRPr/>
            </a:pPr>
            <a:endParaRPr lang="en-US" sz="1800" dirty="0"/>
          </a:p>
          <a:p>
            <a:pPr lvl="1" algn="ctr">
              <a:lnSpc>
                <a:spcPct val="110000"/>
              </a:lnSpc>
              <a:buFont typeface="Arial" pitchFamily="34" charset="0"/>
              <a:buNone/>
              <a:defRPr/>
            </a:pPr>
            <a:r>
              <a:rPr lang="en-US" sz="1800" i="1" dirty="0" smtClean="0"/>
              <a:t>Visit </a:t>
            </a:r>
            <a:r>
              <a:rPr lang="en-US" sz="1800" b="1" i="1" dirty="0">
                <a:hlinkClick r:id="rId3"/>
              </a:rPr>
              <a:t>http://</a:t>
            </a:r>
            <a:r>
              <a:rPr lang="en-US" sz="1800" b="1" i="1" dirty="0" smtClean="0">
                <a:hlinkClick r:id="rId3"/>
              </a:rPr>
              <a:t>www.samhsa.gov/wellness</a:t>
            </a:r>
            <a:r>
              <a:rPr lang="en-US" sz="1800" b="1" i="1" dirty="0" smtClean="0"/>
              <a:t> </a:t>
            </a:r>
            <a:r>
              <a:rPr lang="en-US" sz="1800" i="1" dirty="0" smtClean="0"/>
              <a:t>to take the pledge</a:t>
            </a:r>
          </a:p>
          <a:p>
            <a:pPr lvl="1" algn="ctr">
              <a:lnSpc>
                <a:spcPct val="110000"/>
              </a:lnSpc>
              <a:buFont typeface="Arial" pitchFamily="34" charset="0"/>
              <a:buNone/>
              <a:defRPr/>
            </a:pPr>
            <a:r>
              <a:rPr lang="en-US" sz="1800" i="1" dirty="0" smtClean="0"/>
              <a:t>for you or your organization</a:t>
            </a:r>
          </a:p>
        </p:txBody>
      </p:sp>
      <p:sp>
        <p:nvSpPr>
          <p:cNvPr id="4" name="Slide Number Placeholder 3"/>
          <p:cNvSpPr>
            <a:spLocks noGrp="1"/>
          </p:cNvSpPr>
          <p:nvPr>
            <p:ph type="sldNum" sz="quarter" idx="12"/>
          </p:nvPr>
        </p:nvSpPr>
        <p:spPr/>
        <p:txBody>
          <a:bodyPr/>
          <a:lstStyle/>
          <a:p>
            <a:pPr>
              <a:defRPr/>
            </a:pPr>
            <a:fld id="{7D56CDD2-6C88-4FDF-BB29-D185946A4A2C}" type="slidenum">
              <a:rPr lang="en-US" smtClean="0"/>
              <a:pPr>
                <a:defRPr/>
              </a:pPr>
              <a:t>20</a:t>
            </a:fld>
            <a:endParaRPr lang="en-US" dirty="0"/>
          </a:p>
        </p:txBody>
      </p:sp>
    </p:spTree>
    <p:extLst>
      <p:ext uri="{BB962C8B-B14F-4D97-AF65-F5344CB8AC3E}">
        <p14:creationId xmlns:p14="http://schemas.microsoft.com/office/powerpoint/2010/main" val="392896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lvl="0" algn="l" eaLnBrk="1" hangingPunct="1"/>
            <a:r>
              <a:rPr lang="en-US" sz="4800" b="1" spc="-100" dirty="0" smtClean="0">
                <a:ln w="18415" cmpd="sng">
                  <a:noFill/>
                  <a:prstDash val="solid"/>
                </a:ln>
                <a:solidFill>
                  <a:srgbClr val="FFFFFF">
                    <a:alpha val="23000"/>
                  </a:srgbClr>
                </a:solidFill>
                <a:latin typeface="Arial" charset="0"/>
                <a:ea typeface="+mn-ea"/>
                <a:cs typeface="Arial" charset="0"/>
              </a:rPr>
              <a:t>Contact Information</a:t>
            </a:r>
            <a:endParaRPr lang="en-US" sz="4000" b="1" dirty="0" smtClean="0"/>
          </a:p>
        </p:txBody>
      </p:sp>
      <p:sp>
        <p:nvSpPr>
          <p:cNvPr id="3" name="Content Placeholder 2"/>
          <p:cNvSpPr>
            <a:spLocks noGrp="1"/>
          </p:cNvSpPr>
          <p:nvPr>
            <p:ph idx="1"/>
          </p:nvPr>
        </p:nvSpPr>
        <p:spPr>
          <a:xfrm>
            <a:off x="463550" y="1835150"/>
            <a:ext cx="8229600" cy="4297363"/>
          </a:xfrm>
        </p:spPr>
        <p:txBody>
          <a:bodyPr numCol="2">
            <a:noAutofit/>
          </a:bodyPr>
          <a:lstStyle/>
          <a:p>
            <a:pPr lvl="1">
              <a:lnSpc>
                <a:spcPct val="110000"/>
              </a:lnSpc>
              <a:buFont typeface="Arial" pitchFamily="34" charset="0"/>
              <a:buNone/>
              <a:defRPr/>
            </a:pPr>
            <a:endParaRPr lang="en-US" sz="1600" b="1" dirty="0" smtClean="0"/>
          </a:p>
          <a:p>
            <a:pPr lvl="1">
              <a:lnSpc>
                <a:spcPct val="110000"/>
              </a:lnSpc>
              <a:buFont typeface="Arial" pitchFamily="34" charset="0"/>
              <a:buNone/>
              <a:defRPr/>
            </a:pPr>
            <a:r>
              <a:rPr lang="en-US" sz="1900" b="1" dirty="0" smtClean="0"/>
              <a:t>Wilma Townsend, M.S.W.</a:t>
            </a:r>
          </a:p>
          <a:p>
            <a:pPr lvl="1">
              <a:lnSpc>
                <a:spcPct val="110000"/>
              </a:lnSpc>
              <a:buFont typeface="Arial" pitchFamily="34" charset="0"/>
              <a:buNone/>
              <a:defRPr/>
            </a:pPr>
            <a:r>
              <a:rPr lang="en-US" sz="1900" dirty="0" smtClean="0"/>
              <a:t>Acting Associate Director</a:t>
            </a:r>
          </a:p>
          <a:p>
            <a:pPr lvl="1">
              <a:lnSpc>
                <a:spcPct val="110000"/>
              </a:lnSpc>
              <a:buFont typeface="Arial" pitchFamily="34" charset="0"/>
              <a:buNone/>
              <a:defRPr/>
            </a:pPr>
            <a:r>
              <a:rPr lang="en-US" sz="1900" dirty="0" smtClean="0"/>
              <a:t>Office of Consumer Affairs</a:t>
            </a:r>
          </a:p>
          <a:p>
            <a:pPr lvl="1">
              <a:lnSpc>
                <a:spcPct val="110000"/>
              </a:lnSpc>
              <a:buFont typeface="Arial" pitchFamily="34" charset="0"/>
              <a:buNone/>
              <a:defRPr/>
            </a:pPr>
            <a:r>
              <a:rPr lang="en-US" sz="1900" dirty="0" smtClean="0"/>
              <a:t>Center for Mental Health Services</a:t>
            </a:r>
          </a:p>
          <a:p>
            <a:pPr lvl="1">
              <a:lnSpc>
                <a:spcPct val="110000"/>
              </a:lnSpc>
              <a:buFont typeface="Arial" pitchFamily="34" charset="0"/>
              <a:buNone/>
              <a:defRPr/>
            </a:pPr>
            <a:r>
              <a:rPr lang="en-US" sz="1900" dirty="0" smtClean="0"/>
              <a:t>Substance Abuse and Mental Health </a:t>
            </a:r>
            <a:r>
              <a:rPr lang="en-US" sz="1900" dirty="0"/>
              <a:t/>
            </a:r>
            <a:br>
              <a:rPr lang="en-US" sz="1900" dirty="0"/>
            </a:br>
            <a:r>
              <a:rPr lang="en-US" sz="1900" dirty="0" smtClean="0"/>
              <a:t>Services Administration </a:t>
            </a:r>
          </a:p>
          <a:p>
            <a:pPr lvl="1">
              <a:lnSpc>
                <a:spcPct val="110000"/>
              </a:lnSpc>
              <a:buFont typeface="Arial" pitchFamily="34" charset="0"/>
              <a:buNone/>
              <a:defRPr/>
            </a:pPr>
            <a:r>
              <a:rPr lang="en-US" sz="1900" dirty="0" smtClean="0"/>
              <a:t>1 Choke Cherry Road</a:t>
            </a:r>
          </a:p>
          <a:p>
            <a:pPr lvl="1">
              <a:lnSpc>
                <a:spcPct val="110000"/>
              </a:lnSpc>
              <a:buFont typeface="Arial" pitchFamily="34" charset="0"/>
              <a:buNone/>
              <a:defRPr/>
            </a:pPr>
            <a:r>
              <a:rPr lang="en-US" sz="1900" dirty="0" smtClean="0"/>
              <a:t>Rockville, MD 20850</a:t>
            </a:r>
          </a:p>
          <a:p>
            <a:pPr lvl="1">
              <a:lnSpc>
                <a:spcPct val="110000"/>
              </a:lnSpc>
              <a:buFont typeface="Arial" pitchFamily="34" charset="0"/>
              <a:buNone/>
              <a:defRPr/>
            </a:pPr>
            <a:r>
              <a:rPr lang="en-US" sz="1900" dirty="0" smtClean="0"/>
              <a:t>(240)</a:t>
            </a:r>
            <a:r>
              <a:rPr lang="es-ES" sz="1900" dirty="0" smtClean="0"/>
              <a:t> </a:t>
            </a:r>
            <a:r>
              <a:rPr lang="en-US" sz="1900" dirty="0" smtClean="0"/>
              <a:t>276</a:t>
            </a:r>
            <a:r>
              <a:rPr lang="es-ES" sz="1900" dirty="0" smtClean="0"/>
              <a:t>–</a:t>
            </a:r>
            <a:r>
              <a:rPr lang="en-US" sz="1900" dirty="0" smtClean="0"/>
              <a:t>1948</a:t>
            </a:r>
          </a:p>
          <a:p>
            <a:pPr lvl="1">
              <a:lnSpc>
                <a:spcPct val="110000"/>
              </a:lnSpc>
              <a:buFont typeface="Arial" pitchFamily="34" charset="0"/>
              <a:buNone/>
              <a:defRPr/>
            </a:pPr>
            <a:r>
              <a:rPr lang="en-US" sz="1900" dirty="0" smtClean="0">
                <a:hlinkClick r:id="rId3"/>
              </a:rPr>
              <a:t>wilma.townsend@samhsa.hhs.gov</a:t>
            </a:r>
            <a:r>
              <a:rPr lang="en-US" sz="1900" dirty="0" smtClean="0"/>
              <a:t> </a:t>
            </a:r>
          </a:p>
          <a:p>
            <a:pPr lvl="1">
              <a:lnSpc>
                <a:spcPct val="110000"/>
              </a:lnSpc>
              <a:buFont typeface="Arial" pitchFamily="34" charset="0"/>
              <a:buNone/>
              <a:defRPr/>
            </a:pPr>
            <a:endParaRPr lang="en-US" sz="1900" b="1" dirty="0" smtClean="0"/>
          </a:p>
          <a:p>
            <a:pPr lvl="1">
              <a:lnSpc>
                <a:spcPct val="110000"/>
              </a:lnSpc>
              <a:buFont typeface="Arial" pitchFamily="34" charset="0"/>
              <a:buNone/>
              <a:defRPr/>
            </a:pPr>
            <a:r>
              <a:rPr lang="en-US" sz="1900" b="1" dirty="0" smtClean="0"/>
              <a:t>Lauren </a:t>
            </a:r>
            <a:r>
              <a:rPr lang="en-US" sz="1900" b="1" dirty="0" smtClean="0"/>
              <a:t>Spiro, M.A.</a:t>
            </a:r>
          </a:p>
          <a:p>
            <a:pPr lvl="1">
              <a:lnSpc>
                <a:spcPct val="110000"/>
              </a:lnSpc>
              <a:buFont typeface="Arial" pitchFamily="34" charset="0"/>
              <a:buNone/>
              <a:defRPr/>
            </a:pPr>
            <a:r>
              <a:rPr lang="en-US" sz="1900" dirty="0" smtClean="0"/>
              <a:t>Mental Health Communication Manager</a:t>
            </a:r>
          </a:p>
          <a:p>
            <a:pPr lvl="1">
              <a:lnSpc>
                <a:spcPct val="110000"/>
              </a:lnSpc>
              <a:buFont typeface="Arial" pitchFamily="34" charset="0"/>
              <a:buNone/>
              <a:defRPr/>
            </a:pPr>
            <a:r>
              <a:rPr lang="en-US" sz="1900" dirty="0" smtClean="0"/>
              <a:t>Vanguard Communications</a:t>
            </a:r>
          </a:p>
          <a:p>
            <a:pPr lvl="1">
              <a:lnSpc>
                <a:spcPct val="110000"/>
              </a:lnSpc>
              <a:buFont typeface="Arial" pitchFamily="34" charset="0"/>
              <a:buNone/>
              <a:defRPr/>
            </a:pPr>
            <a:r>
              <a:rPr lang="es-ES" sz="1900" dirty="0" smtClean="0"/>
              <a:t>2121 K Street, NW</a:t>
            </a:r>
          </a:p>
          <a:p>
            <a:pPr lvl="1">
              <a:lnSpc>
                <a:spcPct val="110000"/>
              </a:lnSpc>
              <a:buFont typeface="Arial" pitchFamily="34" charset="0"/>
              <a:buNone/>
              <a:defRPr/>
            </a:pPr>
            <a:r>
              <a:rPr lang="es-ES" sz="1900" dirty="0" smtClean="0"/>
              <a:t>Suite 650</a:t>
            </a:r>
          </a:p>
          <a:p>
            <a:pPr lvl="1">
              <a:lnSpc>
                <a:spcPct val="110000"/>
              </a:lnSpc>
              <a:buFont typeface="Arial" pitchFamily="34" charset="0"/>
              <a:buNone/>
              <a:defRPr/>
            </a:pPr>
            <a:r>
              <a:rPr lang="es-ES" sz="1900" dirty="0" smtClean="0"/>
              <a:t>Washington, DC 20037</a:t>
            </a:r>
          </a:p>
          <a:p>
            <a:pPr lvl="1">
              <a:lnSpc>
                <a:spcPct val="110000"/>
              </a:lnSpc>
              <a:buFont typeface="Arial" pitchFamily="34" charset="0"/>
              <a:buNone/>
              <a:defRPr/>
            </a:pPr>
            <a:r>
              <a:rPr lang="es-ES" sz="1900" dirty="0" smtClean="0"/>
              <a:t>(703) 862–6512</a:t>
            </a:r>
          </a:p>
          <a:p>
            <a:pPr lvl="1">
              <a:lnSpc>
                <a:spcPct val="110000"/>
              </a:lnSpc>
              <a:buFont typeface="Arial" pitchFamily="34" charset="0"/>
              <a:buNone/>
              <a:defRPr/>
            </a:pPr>
            <a:r>
              <a:rPr lang="es-ES" sz="1900" dirty="0" smtClean="0">
                <a:hlinkClick r:id="rId4"/>
              </a:rPr>
              <a:t>laurenspiro1@gmail.com</a:t>
            </a:r>
            <a:endParaRPr lang="en-US" sz="1900" dirty="0" smtClean="0"/>
          </a:p>
          <a:p>
            <a:pPr lvl="1">
              <a:lnSpc>
                <a:spcPct val="110000"/>
              </a:lnSpc>
              <a:buFont typeface="Arial" pitchFamily="34" charset="0"/>
              <a:buNone/>
              <a:defRPr/>
            </a:pPr>
            <a:endParaRPr lang="en-US" sz="1400" dirty="0" smtClean="0"/>
          </a:p>
        </p:txBody>
      </p:sp>
      <p:sp>
        <p:nvSpPr>
          <p:cNvPr id="4" name="Slide Number Placeholder 3"/>
          <p:cNvSpPr>
            <a:spLocks noGrp="1"/>
          </p:cNvSpPr>
          <p:nvPr>
            <p:ph type="sldNum" sz="quarter" idx="12"/>
          </p:nvPr>
        </p:nvSpPr>
        <p:spPr/>
        <p:txBody>
          <a:bodyPr/>
          <a:lstStyle/>
          <a:p>
            <a:pPr>
              <a:defRPr/>
            </a:pPr>
            <a:fld id="{7D56CDD2-6C88-4FDF-BB29-D185946A4A2C}" type="slidenum">
              <a:rPr lang="en-US" smtClean="0"/>
              <a:pPr>
                <a:defRPr/>
              </a:pPr>
              <a:t>21</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24520"/>
            <a:ext cx="9296400" cy="695872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381000" y="1676400"/>
            <a:ext cx="8305800" cy="4910554"/>
            <a:chOff x="381000" y="1676400"/>
            <a:chExt cx="8305800" cy="4910554"/>
          </a:xfrm>
        </p:grpSpPr>
        <p:sp>
          <p:nvSpPr>
            <p:cNvPr id="10" name="TextBox 9"/>
            <p:cNvSpPr txBox="1"/>
            <p:nvPr/>
          </p:nvSpPr>
          <p:spPr>
            <a:xfrm>
              <a:off x="457200" y="1676400"/>
              <a:ext cx="6248400" cy="2181110"/>
            </a:xfrm>
            <a:prstGeom prst="rect">
              <a:avLst/>
            </a:prstGeom>
            <a:noFill/>
          </p:spPr>
          <p:txBody>
            <a:bodyPr wrap="square" rtlCol="0">
              <a:spAutoFit/>
            </a:bodyPr>
            <a:lstStyle/>
            <a:p>
              <a:pPr>
                <a:lnSpc>
                  <a:spcPct val="80000"/>
                </a:lnSpc>
              </a:pPr>
              <a:r>
                <a:rPr lang="en-US" sz="4800" b="1" spc="-100" dirty="0" smtClean="0">
                  <a:ln w="18415" cmpd="sng">
                    <a:noFill/>
                    <a:prstDash val="solid"/>
                  </a:ln>
                  <a:solidFill>
                    <a:srgbClr val="ACA390"/>
                  </a:solidFill>
                  <a:effectLst>
                    <a:outerShdw blurRad="50800" dist="38100" dir="8100000" algn="tr" rotWithShape="0">
                      <a:prstClr val="black">
                        <a:alpha val="40000"/>
                      </a:prstClr>
                    </a:outerShdw>
                  </a:effectLst>
                </a:rPr>
                <a:t>Nearly half </a:t>
              </a:r>
              <a:r>
                <a:rPr lang="en-US" sz="4000" b="1" spc="-100" dirty="0" smtClean="0">
                  <a:ln w="18415" cmpd="sng">
                    <a:noFill/>
                    <a:prstDash val="solid"/>
                  </a:ln>
                  <a:solidFill>
                    <a:srgbClr val="FFFFFF"/>
                  </a:solidFill>
                  <a:effectLst>
                    <a:outerShdw blurRad="50800" dist="38100" dir="8100000" algn="tr" rotWithShape="0">
                      <a:prstClr val="black">
                        <a:alpha val="40000"/>
                      </a:prstClr>
                    </a:outerShdw>
                  </a:effectLst>
                </a:rPr>
                <a:t>of the U.S. population will experience some mental disorder in their lifetime.</a:t>
              </a:r>
              <a:r>
                <a:rPr lang="en-US" sz="4000" b="1" spc="-100" baseline="30000" dirty="0" smtClean="0">
                  <a:ln w="18415" cmpd="sng">
                    <a:noFill/>
                    <a:prstDash val="solid"/>
                  </a:ln>
                  <a:solidFill>
                    <a:srgbClr val="FFFFFF"/>
                  </a:solidFill>
                  <a:effectLst>
                    <a:outerShdw blurRad="50800" dist="38100" dir="8100000" algn="tr" rotWithShape="0">
                      <a:prstClr val="black">
                        <a:alpha val="40000"/>
                      </a:prstClr>
                    </a:outerShdw>
                  </a:effectLst>
                </a:rPr>
                <a:t>*</a:t>
              </a:r>
              <a:endParaRPr lang="en-US" sz="4000" b="1" spc="-100" baseline="30000" dirty="0">
                <a:ln w="18415" cmpd="sng">
                  <a:noFill/>
                  <a:prstDash val="solid"/>
                </a:ln>
                <a:solidFill>
                  <a:srgbClr val="FFFFFF"/>
                </a:solidFill>
                <a:effectLst>
                  <a:outerShdw blurRad="50800" dist="38100" dir="8100000" algn="tr" rotWithShape="0">
                    <a:prstClr val="black">
                      <a:alpha val="40000"/>
                    </a:prstClr>
                  </a:outerShdw>
                </a:effectLst>
              </a:endParaRPr>
            </a:p>
          </p:txBody>
        </p:sp>
        <p:sp>
          <p:nvSpPr>
            <p:cNvPr id="12" name="TextBox 11"/>
            <p:cNvSpPr txBox="1"/>
            <p:nvPr/>
          </p:nvSpPr>
          <p:spPr>
            <a:xfrm>
              <a:off x="381000" y="6248400"/>
              <a:ext cx="8305800" cy="338554"/>
            </a:xfrm>
            <a:prstGeom prst="rect">
              <a:avLst/>
            </a:prstGeom>
            <a:noFill/>
          </p:spPr>
          <p:txBody>
            <a:bodyPr wrap="square" rtlCol="0">
              <a:spAutoFit/>
            </a:bodyPr>
            <a:lstStyle/>
            <a:p>
              <a:pPr marL="0" lvl="1"/>
              <a:r>
                <a:rPr lang="en-US" sz="800" baseline="30000" dirty="0" smtClean="0">
                  <a:solidFill>
                    <a:srgbClr val="FFFFFF"/>
                  </a:solidFill>
                </a:rPr>
                <a:t>*</a:t>
              </a:r>
              <a:r>
                <a:rPr lang="en-US" sz="800" dirty="0" smtClean="0">
                  <a:solidFill>
                    <a:srgbClr val="FFFFFF"/>
                  </a:solidFill>
                </a:rPr>
                <a:t>Kessler, R. C., Berglund, P., </a:t>
              </a:r>
              <a:r>
                <a:rPr lang="en-US" sz="800" dirty="0" err="1" smtClean="0">
                  <a:solidFill>
                    <a:srgbClr val="FFFFFF"/>
                  </a:solidFill>
                </a:rPr>
                <a:t>Demler</a:t>
              </a:r>
              <a:r>
                <a:rPr lang="en-US" sz="800" dirty="0" smtClean="0">
                  <a:solidFill>
                    <a:srgbClr val="FFFFFF"/>
                  </a:solidFill>
                </a:rPr>
                <a:t>, O., Jin, R., </a:t>
              </a:r>
              <a:r>
                <a:rPr lang="en-US" sz="800" dirty="0" err="1" smtClean="0">
                  <a:solidFill>
                    <a:srgbClr val="FFFFFF"/>
                  </a:solidFill>
                </a:rPr>
                <a:t>Merikangas</a:t>
              </a:r>
              <a:r>
                <a:rPr lang="en-US" sz="800" dirty="0" smtClean="0">
                  <a:solidFill>
                    <a:srgbClr val="FFFFFF"/>
                  </a:solidFill>
                </a:rPr>
                <a:t>, K. R., &amp; Walters ,E. E</a:t>
              </a:r>
              <a:r>
                <a:rPr lang="en-US" sz="800" dirty="0">
                  <a:solidFill>
                    <a:srgbClr val="FFFFFF"/>
                  </a:solidFill>
                </a:rPr>
                <a:t>. (2005). Lifetime prevalence and age-of-onset distributions of DSM-IV disorders in the National Comorbidity Survey Replication. </a:t>
              </a:r>
              <a:r>
                <a:rPr lang="en-US" sz="800" i="1" dirty="0">
                  <a:solidFill>
                    <a:srgbClr val="FFFFFF"/>
                  </a:solidFill>
                </a:rPr>
                <a:t>Archives of General </a:t>
              </a:r>
              <a:r>
                <a:rPr lang="en-US" sz="800" i="1" dirty="0" smtClean="0">
                  <a:solidFill>
                    <a:srgbClr val="FFFFFF"/>
                  </a:solidFill>
                </a:rPr>
                <a:t>Psychiatry, </a:t>
              </a:r>
              <a:r>
                <a:rPr lang="en-US" sz="800" i="1" dirty="0">
                  <a:solidFill>
                    <a:srgbClr val="FFFFFF"/>
                  </a:solidFill>
                </a:rPr>
                <a:t>62:593-602</a:t>
              </a:r>
              <a:r>
                <a:rPr lang="en-US" sz="800" i="1" dirty="0" smtClean="0">
                  <a:solidFill>
                    <a:srgbClr val="FFFFFF"/>
                  </a:solidFill>
                </a:rPr>
                <a:t>.</a:t>
              </a:r>
              <a:endParaRPr lang="en-US" sz="800" i="1" dirty="0">
                <a:solidFill>
                  <a:srgbClr val="FFFFFF"/>
                </a:solidFill>
              </a:endParaRPr>
            </a:p>
          </p:txBody>
        </p:sp>
      </p:grpSp>
    </p:spTree>
    <p:extLst>
      <p:ext uri="{BB962C8B-B14F-4D97-AF65-F5344CB8AC3E}">
        <p14:creationId xmlns:p14="http://schemas.microsoft.com/office/powerpoint/2010/main" val="295892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76200"/>
            <a:ext cx="9296400" cy="7010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457200" y="1371600"/>
            <a:ext cx="8305800" cy="5172266"/>
            <a:chOff x="457200" y="1371600"/>
            <a:chExt cx="8305800" cy="5172266"/>
          </a:xfrm>
        </p:grpSpPr>
        <p:sp>
          <p:nvSpPr>
            <p:cNvPr id="11" name="TextBox 10"/>
            <p:cNvSpPr txBox="1"/>
            <p:nvPr/>
          </p:nvSpPr>
          <p:spPr>
            <a:xfrm>
              <a:off x="457200" y="6248400"/>
              <a:ext cx="8305800" cy="295466"/>
            </a:xfrm>
            <a:prstGeom prst="rect">
              <a:avLst/>
            </a:prstGeom>
            <a:noFill/>
          </p:spPr>
          <p:txBody>
            <a:bodyPr wrap="square" lIns="0" tIns="0" rIns="0" bIns="0" rtlCol="0">
              <a:spAutoFit/>
            </a:bodyPr>
            <a:lstStyle/>
            <a:p>
              <a:pPr marL="0" lvl="1">
                <a:lnSpc>
                  <a:spcPct val="120000"/>
                </a:lnSpc>
                <a:spcAft>
                  <a:spcPts val="600"/>
                </a:spcAft>
              </a:pPr>
              <a:r>
                <a:rPr lang="en-US" sz="800" baseline="30000" dirty="0" smtClean="0">
                  <a:solidFill>
                    <a:srgbClr val="FFFFFF"/>
                  </a:solidFill>
                </a:rPr>
                <a:t>**</a:t>
              </a:r>
              <a:r>
                <a:rPr lang="en-US" sz="800" dirty="0" smtClean="0">
                  <a:solidFill>
                    <a:srgbClr val="FFFFFF"/>
                  </a:solidFill>
                </a:rPr>
                <a:t>Kessler, R. C., Chiu, W. T., </a:t>
              </a:r>
              <a:r>
                <a:rPr lang="en-US" sz="800" dirty="0" err="1" smtClean="0">
                  <a:solidFill>
                    <a:srgbClr val="FFFFFF"/>
                  </a:solidFill>
                </a:rPr>
                <a:t>Demler</a:t>
              </a:r>
              <a:r>
                <a:rPr lang="en-US" sz="800" dirty="0" smtClean="0">
                  <a:solidFill>
                    <a:srgbClr val="FFFFFF"/>
                  </a:solidFill>
                </a:rPr>
                <a:t>, O., &amp; Walters, E.E</a:t>
              </a:r>
              <a:r>
                <a:rPr lang="en-US" sz="800" dirty="0">
                  <a:solidFill>
                    <a:srgbClr val="FFFFFF"/>
                  </a:solidFill>
                </a:rPr>
                <a:t>. (2005). Prevalence, severity, and comorbidity of 12-month DSM-IV disorders in the National Comorbidity Survey Replication. </a:t>
              </a:r>
              <a:r>
                <a:rPr lang="en-US" sz="800" i="1" dirty="0">
                  <a:solidFill>
                    <a:srgbClr val="FFFFFF"/>
                  </a:solidFill>
                </a:rPr>
                <a:t>Archives of General </a:t>
              </a:r>
              <a:r>
                <a:rPr lang="en-US" sz="800" i="1" dirty="0" smtClean="0">
                  <a:solidFill>
                    <a:srgbClr val="FFFFFF"/>
                  </a:solidFill>
                </a:rPr>
                <a:t>Psychiatry, 62:617-27.</a:t>
              </a:r>
              <a:endParaRPr lang="en-US" sz="800" i="1" dirty="0">
                <a:solidFill>
                  <a:srgbClr val="FFFFFF"/>
                </a:solidFill>
              </a:endParaRPr>
            </a:p>
          </p:txBody>
        </p:sp>
        <p:sp>
          <p:nvSpPr>
            <p:cNvPr id="17" name="TextBox 16"/>
            <p:cNvSpPr txBox="1"/>
            <p:nvPr/>
          </p:nvSpPr>
          <p:spPr>
            <a:xfrm>
              <a:off x="457200" y="1371600"/>
              <a:ext cx="6553200" cy="2575064"/>
            </a:xfrm>
            <a:prstGeom prst="rect">
              <a:avLst/>
            </a:prstGeom>
            <a:noFill/>
          </p:spPr>
          <p:txBody>
            <a:bodyPr wrap="square" rtlCol="0">
              <a:spAutoFit/>
            </a:bodyPr>
            <a:lstStyle/>
            <a:p>
              <a:pPr>
                <a:lnSpc>
                  <a:spcPct val="80000"/>
                </a:lnSpc>
              </a:pPr>
              <a:r>
                <a:rPr lang="en-US" sz="4000" b="1" spc="-100" dirty="0" smtClean="0">
                  <a:ln w="18415" cmpd="sng">
                    <a:noFill/>
                    <a:prstDash val="solid"/>
                  </a:ln>
                  <a:solidFill>
                    <a:srgbClr val="FFFFFF"/>
                  </a:solidFill>
                  <a:effectLst>
                    <a:outerShdw blurRad="50800" dist="38100" dir="8100000" algn="tr" rotWithShape="0">
                      <a:prstClr val="black">
                        <a:alpha val="40000"/>
                      </a:prstClr>
                    </a:outerShdw>
                  </a:effectLst>
                </a:rPr>
                <a:t>More than </a:t>
              </a:r>
              <a:r>
                <a:rPr lang="en-US" sz="4000" b="1" spc="-100" dirty="0" smtClean="0">
                  <a:ln w="18415" cmpd="sng">
                    <a:noFill/>
                    <a:prstDash val="solid"/>
                  </a:ln>
                  <a:solidFill>
                    <a:srgbClr val="ACA390"/>
                  </a:solidFill>
                  <a:effectLst>
                    <a:outerShdw blurRad="50800" dist="38100" dir="8100000" algn="tr" rotWithShape="0">
                      <a:prstClr val="black">
                        <a:alpha val="40000"/>
                      </a:prstClr>
                    </a:outerShdw>
                  </a:effectLst>
                </a:rPr>
                <a:t>a quarter of Americans </a:t>
              </a:r>
              <a:r>
                <a:rPr lang="en-US" sz="4000" b="1" spc="-100" dirty="0" smtClean="0">
                  <a:ln w="18415" cmpd="sng">
                    <a:noFill/>
                    <a:prstDash val="solid"/>
                  </a:ln>
                  <a:solidFill>
                    <a:srgbClr val="FFFFFF"/>
                  </a:solidFill>
                  <a:effectLst>
                    <a:outerShdw blurRad="50800" dist="38100" dir="8100000" algn="tr" rotWithShape="0">
                      <a:prstClr val="black">
                        <a:alpha val="40000"/>
                      </a:prstClr>
                    </a:outerShdw>
                  </a:effectLst>
                </a:rPr>
                <a:t>ages 18 years or older had a diagnosable mental or substance use disorder in a given year.</a:t>
              </a:r>
              <a:r>
                <a:rPr lang="en-US" sz="4000" b="1" spc="-100" baseline="30000" dirty="0" smtClean="0">
                  <a:ln w="18415" cmpd="sng">
                    <a:noFill/>
                    <a:prstDash val="solid"/>
                  </a:ln>
                  <a:solidFill>
                    <a:srgbClr val="FFFFFF"/>
                  </a:solidFill>
                  <a:effectLst>
                    <a:outerShdw blurRad="50800" dist="38100" dir="8100000" algn="tr" rotWithShape="0">
                      <a:prstClr val="black">
                        <a:alpha val="40000"/>
                      </a:prstClr>
                    </a:outerShdw>
                  </a:effectLst>
                </a:rPr>
                <a:t>**</a:t>
              </a:r>
              <a:endParaRPr lang="en-US" sz="4000" b="1" spc="-100" baseline="30000" dirty="0">
                <a:ln w="18415" cmpd="sng">
                  <a:noFill/>
                  <a:prstDash val="solid"/>
                </a:ln>
                <a:solidFill>
                  <a:srgbClr val="FFFFFF"/>
                </a:solidFill>
                <a:effectLst>
                  <a:outerShdw blurRad="50800" dist="38100" dir="8100000" algn="tr" rotWithShape="0">
                    <a:prstClr val="black">
                      <a:alpha val="40000"/>
                    </a:prstClr>
                  </a:outerShdw>
                </a:effectLst>
              </a:endParaRPr>
            </a:p>
          </p:txBody>
        </p:sp>
      </p:grpSp>
    </p:spTree>
    <p:extLst>
      <p:ext uri="{BB962C8B-B14F-4D97-AF65-F5344CB8AC3E}">
        <p14:creationId xmlns:p14="http://schemas.microsoft.com/office/powerpoint/2010/main" val="299789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D2F19B3-55AC-46F4-AB29-202185DFDFEE}" type="slidenum">
              <a:rPr lang="en-US" smtClean="0"/>
              <a:pPr>
                <a:defRPr/>
              </a:pPr>
              <a:t>5</a:t>
            </a:fld>
            <a:endParaRPr lang="en-US"/>
          </a:p>
        </p:txBody>
      </p:sp>
      <p:sp>
        <p:nvSpPr>
          <p:cNvPr id="9" name="TextBox 8"/>
          <p:cNvSpPr txBox="1"/>
          <p:nvPr/>
        </p:nvSpPr>
        <p:spPr>
          <a:xfrm>
            <a:off x="152400" y="83403"/>
            <a:ext cx="8991600" cy="830997"/>
          </a:xfrm>
          <a:prstGeom prst="rect">
            <a:avLst/>
          </a:prstGeom>
          <a:noFill/>
        </p:spPr>
        <p:txBody>
          <a:bodyPr wrap="square" rtlCol="0">
            <a:spAutoFit/>
          </a:bodyPr>
          <a:lstStyle/>
          <a:p>
            <a:r>
              <a:rPr lang="en-US" sz="4800" b="1" spc="-100" dirty="0" smtClean="0">
                <a:ln w="18415" cmpd="sng">
                  <a:noFill/>
                  <a:prstDash val="solid"/>
                </a:ln>
                <a:solidFill>
                  <a:srgbClr val="FFFFFF">
                    <a:alpha val="37000"/>
                  </a:srgbClr>
                </a:solidFill>
              </a:rPr>
              <a:t>Cardiovascular Disease</a:t>
            </a:r>
            <a:endParaRPr lang="en-US" sz="4800" b="1" spc="-100" dirty="0">
              <a:ln w="18415" cmpd="sng">
                <a:noFill/>
                <a:prstDash val="solid"/>
              </a:ln>
              <a:solidFill>
                <a:srgbClr val="FFFFFF">
                  <a:alpha val="37000"/>
                </a:srgbClr>
              </a:solidFill>
            </a:endParaRPr>
          </a:p>
        </p:txBody>
      </p:sp>
      <p:pic>
        <p:nvPicPr>
          <p:cNvPr id="3" name="Picture 2" descr="cardiovascular.jpg"/>
          <p:cNvPicPr>
            <a:picLocks noChangeAspect="1"/>
          </p:cNvPicPr>
          <p:nvPr/>
        </p:nvPicPr>
        <p:blipFill rotWithShape="1">
          <a:blip r:embed="rId3" cstate="print">
            <a:extLst>
              <a:ext uri="{28A0092B-C50C-407E-A947-70E740481C1C}">
                <a14:useLocalDpi xmlns:a14="http://schemas.microsoft.com/office/drawing/2010/main" val="0"/>
              </a:ext>
            </a:extLst>
          </a:blip>
          <a:srcRect t="1289" b="10523"/>
          <a:stretch/>
        </p:blipFill>
        <p:spPr>
          <a:xfrm>
            <a:off x="0" y="1524001"/>
            <a:ext cx="9144000" cy="5410200"/>
          </a:xfrm>
          <a:prstGeom prst="rect">
            <a:avLst/>
          </a:prstGeom>
        </p:spPr>
      </p:pic>
      <p:sp>
        <p:nvSpPr>
          <p:cNvPr id="11" name="TextBox 10"/>
          <p:cNvSpPr txBox="1"/>
          <p:nvPr/>
        </p:nvSpPr>
        <p:spPr>
          <a:xfrm>
            <a:off x="76200" y="710624"/>
            <a:ext cx="8991600" cy="584776"/>
          </a:xfrm>
          <a:prstGeom prst="rect">
            <a:avLst/>
          </a:prstGeom>
          <a:noFill/>
        </p:spPr>
        <p:txBody>
          <a:bodyPr wrap="square" rtlCol="0">
            <a:spAutoFit/>
          </a:bodyPr>
          <a:lstStyle/>
          <a:p>
            <a:pPr algn="r"/>
            <a:r>
              <a:rPr lang="en-US" sz="3200" b="1" spc="-100" dirty="0" smtClean="0">
                <a:ln w="18415" cmpd="sng">
                  <a:noFill/>
                  <a:prstDash val="solid"/>
                </a:ln>
                <a:solidFill>
                  <a:srgbClr val="FFFFFF">
                    <a:alpha val="42000"/>
                  </a:srgbClr>
                </a:solidFill>
              </a:rPr>
              <a:t>is the </a:t>
            </a:r>
            <a:r>
              <a:rPr lang="en-US" sz="3200" b="1" spc="-100" dirty="0" smtClean="0">
                <a:ln w="18415" cmpd="sng">
                  <a:noFill/>
                  <a:prstDash val="solid"/>
                </a:ln>
                <a:solidFill>
                  <a:schemeClr val="bg1">
                    <a:alpha val="42000"/>
                  </a:schemeClr>
                </a:solidFill>
              </a:rPr>
              <a:t>leading cause</a:t>
            </a:r>
            <a:r>
              <a:rPr lang="en-US" sz="3200" b="1" spc="-100" dirty="0" smtClean="0">
                <a:ln w="18415" cmpd="sng">
                  <a:noFill/>
                  <a:prstDash val="solid"/>
                </a:ln>
                <a:solidFill>
                  <a:srgbClr val="FFFFFF">
                    <a:alpha val="42000"/>
                  </a:srgbClr>
                </a:solidFill>
              </a:rPr>
              <a:t> of death in the U.S.</a:t>
            </a:r>
            <a:endParaRPr lang="en-US" sz="3200" b="1" spc="-100" dirty="0">
              <a:ln w="18415" cmpd="sng">
                <a:noFill/>
                <a:prstDash val="solid"/>
              </a:ln>
              <a:solidFill>
                <a:srgbClr val="FFFFFF">
                  <a:alpha val="42000"/>
                </a:srgbClr>
              </a:solidFill>
            </a:endParaRPr>
          </a:p>
        </p:txBody>
      </p:sp>
      <p:pic>
        <p:nvPicPr>
          <p:cNvPr id="12" name="Picture 11" descr="cardiovascular2.jpg"/>
          <p:cNvPicPr>
            <a:picLocks noChangeAspect="1"/>
          </p:cNvPicPr>
          <p:nvPr/>
        </p:nvPicPr>
        <p:blipFill rotWithShape="1">
          <a:blip r:embed="rId4" cstate="print">
            <a:extLst>
              <a:ext uri="{28A0092B-C50C-407E-A947-70E740481C1C}">
                <a14:useLocalDpi xmlns:a14="http://schemas.microsoft.com/office/drawing/2010/main" val="0"/>
              </a:ext>
            </a:extLst>
          </a:blip>
          <a:srcRect t="6554" b="4766"/>
          <a:stretch/>
        </p:blipFill>
        <p:spPr>
          <a:xfrm>
            <a:off x="0" y="1518831"/>
            <a:ext cx="9144000" cy="5405909"/>
          </a:xfrm>
          <a:prstGeom prst="rect">
            <a:avLst/>
          </a:prstGeom>
        </p:spPr>
      </p:pic>
      <p:pic>
        <p:nvPicPr>
          <p:cNvPr id="13" name="Picture 12" descr="shutterstock_77671027.jpg"/>
          <p:cNvPicPr>
            <a:picLocks noChangeAspect="1"/>
          </p:cNvPicPr>
          <p:nvPr/>
        </p:nvPicPr>
        <p:blipFill rotWithShape="1">
          <a:blip r:embed="rId5" cstate="print">
            <a:extLst>
              <a:ext uri="{28A0092B-C50C-407E-A947-70E740481C1C}">
                <a14:useLocalDpi xmlns:a14="http://schemas.microsoft.com/office/drawing/2010/main" val="0"/>
              </a:ext>
            </a:extLst>
          </a:blip>
          <a:srcRect t="1991" b="8970"/>
          <a:stretch/>
        </p:blipFill>
        <p:spPr>
          <a:xfrm>
            <a:off x="0" y="1504674"/>
            <a:ext cx="9144000" cy="5427907"/>
          </a:xfrm>
          <a:prstGeom prst="rect">
            <a:avLst/>
          </a:prstGeom>
        </p:spPr>
      </p:pic>
    </p:spTree>
    <p:extLst>
      <p:ext uri="{BB962C8B-B14F-4D97-AF65-F5344CB8AC3E}">
        <p14:creationId xmlns:p14="http://schemas.microsoft.com/office/powerpoint/2010/main" val="28184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D2F19B3-55AC-46F4-AB29-202185DFDFEE}" type="slidenum">
              <a:rPr lang="en-US" smtClean="0"/>
              <a:pPr>
                <a:defRPr/>
              </a:pPr>
              <a:t>6</a:t>
            </a:fld>
            <a:endParaRPr lang="en-US"/>
          </a:p>
        </p:txBody>
      </p:sp>
      <p:pic>
        <p:nvPicPr>
          <p:cNvPr id="6" name="Picture 5" descr="population_crowd.jpg"/>
          <p:cNvPicPr>
            <a:picLocks noChangeAspect="1"/>
          </p:cNvPicPr>
          <p:nvPr/>
        </p:nvPicPr>
        <p:blipFill>
          <a:blip r:embed="rId3" cstate="print">
            <a:clrChange>
              <a:clrFrom>
                <a:srgbClr val="DCBC9D"/>
              </a:clrFrom>
              <a:clrTo>
                <a:srgbClr val="DCBC9D">
                  <a:alpha val="0"/>
                </a:srgbClr>
              </a:clrTo>
            </a:clrChange>
            <a:extLst>
              <a:ext uri="{28A0092B-C50C-407E-A947-70E740481C1C}">
                <a14:useLocalDpi xmlns:a14="http://schemas.microsoft.com/office/drawing/2010/main" val="0"/>
              </a:ext>
            </a:extLst>
          </a:blip>
          <a:stretch>
            <a:fillRect/>
          </a:stretch>
        </p:blipFill>
        <p:spPr>
          <a:xfrm>
            <a:off x="-587497" y="-10602"/>
            <a:ext cx="10318994" cy="687825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42912"/>
            <a:ext cx="9144000" cy="3524738"/>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27195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D56CDD2-6C88-4FDF-BB29-D185946A4A2C}" type="slidenum">
              <a:rPr lang="en-US" smtClean="0"/>
              <a:pPr>
                <a:defRPr/>
              </a:pPr>
              <a:t>7</a:t>
            </a:fld>
            <a:endParaRPr lang="en-US" dirty="0"/>
          </a:p>
        </p:txBody>
      </p:sp>
      <p:sp>
        <p:nvSpPr>
          <p:cNvPr id="5" name="TextBox 4"/>
          <p:cNvSpPr txBox="1"/>
          <p:nvPr/>
        </p:nvSpPr>
        <p:spPr>
          <a:xfrm>
            <a:off x="152400" y="228600"/>
            <a:ext cx="8839200" cy="830997"/>
          </a:xfrm>
          <a:prstGeom prst="rect">
            <a:avLst/>
          </a:prstGeom>
          <a:noFill/>
        </p:spPr>
        <p:txBody>
          <a:bodyPr wrap="square" rtlCol="0">
            <a:spAutoFit/>
          </a:bodyPr>
          <a:lstStyle/>
          <a:p>
            <a:r>
              <a:rPr lang="en-US" sz="4800" b="1" spc="-100" dirty="0" smtClean="0">
                <a:ln w="18415" cmpd="sng">
                  <a:noFill/>
                  <a:prstDash val="solid"/>
                </a:ln>
                <a:solidFill>
                  <a:srgbClr val="FFFFFF">
                    <a:alpha val="23000"/>
                  </a:srgbClr>
                </a:solidFill>
              </a:rPr>
              <a:t>Million Hearts “ABCs”</a:t>
            </a:r>
            <a:endParaRPr lang="en-US" sz="4800" b="1" spc="-100" dirty="0">
              <a:ln w="18415" cmpd="sng">
                <a:noFill/>
                <a:prstDash val="solid"/>
              </a:ln>
              <a:solidFill>
                <a:srgbClr val="FFFFFF">
                  <a:alpha val="23000"/>
                </a:srgbClr>
              </a:solidFill>
            </a:endParaRPr>
          </a:p>
        </p:txBody>
      </p:sp>
      <p:pic>
        <p:nvPicPr>
          <p:cNvPr id="2" name="Picture 1" descr="millionheartsblack.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81200"/>
            <a:ext cx="3276910" cy="1838266"/>
          </a:xfrm>
          <a:prstGeom prst="rect">
            <a:avLst/>
          </a:prstGeom>
        </p:spPr>
      </p:pic>
      <p:sp>
        <p:nvSpPr>
          <p:cNvPr id="8" name="TextBox 7"/>
          <p:cNvSpPr txBox="1"/>
          <p:nvPr/>
        </p:nvSpPr>
        <p:spPr>
          <a:xfrm>
            <a:off x="4572000" y="2129135"/>
            <a:ext cx="4343400" cy="461665"/>
          </a:xfrm>
          <a:prstGeom prst="rect">
            <a:avLst/>
          </a:prstGeom>
          <a:noFill/>
        </p:spPr>
        <p:txBody>
          <a:bodyPr wrap="square" rtlCol="0">
            <a:spAutoFit/>
          </a:bodyPr>
          <a:lstStyle/>
          <a:p>
            <a:r>
              <a:rPr lang="en-US" sz="2400" b="1" dirty="0" smtClean="0">
                <a:solidFill>
                  <a:srgbClr val="4E5D42">
                    <a:alpha val="75000"/>
                  </a:srgbClr>
                </a:solidFill>
              </a:rPr>
              <a:t>SPIRIN</a:t>
            </a:r>
            <a:r>
              <a:rPr lang="en-US" sz="2400" dirty="0" smtClean="0">
                <a:solidFill>
                  <a:srgbClr val="4F758B"/>
                </a:solidFill>
              </a:rPr>
              <a:t> </a:t>
            </a:r>
            <a:r>
              <a:rPr lang="en-US" sz="2400" dirty="0">
                <a:solidFill>
                  <a:srgbClr val="4F758B"/>
                </a:solidFill>
              </a:rPr>
              <a:t>for people at risk</a:t>
            </a:r>
          </a:p>
        </p:txBody>
      </p:sp>
      <p:sp>
        <p:nvSpPr>
          <p:cNvPr id="10" name="TextBox 9"/>
          <p:cNvSpPr txBox="1"/>
          <p:nvPr/>
        </p:nvSpPr>
        <p:spPr>
          <a:xfrm>
            <a:off x="4648200" y="3200400"/>
            <a:ext cx="4343400" cy="430887"/>
          </a:xfrm>
          <a:prstGeom prst="rect">
            <a:avLst/>
          </a:prstGeom>
          <a:noFill/>
        </p:spPr>
        <p:txBody>
          <a:bodyPr wrap="square" rtlCol="0">
            <a:spAutoFit/>
          </a:bodyPr>
          <a:lstStyle/>
          <a:p>
            <a:pPr>
              <a:lnSpc>
                <a:spcPct val="90000"/>
              </a:lnSpc>
            </a:pPr>
            <a:r>
              <a:rPr lang="en-US" sz="2400" b="1" dirty="0" smtClean="0">
                <a:solidFill>
                  <a:srgbClr val="4E5D42">
                    <a:alpha val="75000"/>
                  </a:srgbClr>
                </a:solidFill>
              </a:rPr>
              <a:t>LOOD PRESSURE</a:t>
            </a:r>
            <a:r>
              <a:rPr lang="en-US" sz="2400" dirty="0" smtClean="0">
                <a:solidFill>
                  <a:srgbClr val="4E5D42">
                    <a:alpha val="75000"/>
                  </a:srgbClr>
                </a:solidFill>
              </a:rPr>
              <a:t> </a:t>
            </a:r>
            <a:r>
              <a:rPr lang="en-US" sz="2400" dirty="0" smtClean="0">
                <a:solidFill>
                  <a:srgbClr val="4F758B"/>
                </a:solidFill>
              </a:rPr>
              <a:t>control</a:t>
            </a:r>
            <a:endParaRPr lang="en-US" sz="2400" dirty="0">
              <a:solidFill>
                <a:srgbClr val="4F758B"/>
              </a:solidFill>
            </a:endParaRPr>
          </a:p>
        </p:txBody>
      </p:sp>
      <p:sp>
        <p:nvSpPr>
          <p:cNvPr id="12" name="TextBox 11"/>
          <p:cNvSpPr txBox="1"/>
          <p:nvPr/>
        </p:nvSpPr>
        <p:spPr>
          <a:xfrm>
            <a:off x="4648200" y="4267200"/>
            <a:ext cx="4343400" cy="461665"/>
          </a:xfrm>
          <a:prstGeom prst="rect">
            <a:avLst/>
          </a:prstGeom>
          <a:noFill/>
        </p:spPr>
        <p:txBody>
          <a:bodyPr wrap="square" rtlCol="0">
            <a:spAutoFit/>
          </a:bodyPr>
          <a:lstStyle/>
          <a:p>
            <a:r>
              <a:rPr lang="en-US" sz="2400" b="1" dirty="0" smtClean="0">
                <a:solidFill>
                  <a:srgbClr val="4E5D42">
                    <a:alpha val="75000"/>
                  </a:srgbClr>
                </a:solidFill>
              </a:rPr>
              <a:t>HOLESTEROL</a:t>
            </a:r>
            <a:r>
              <a:rPr lang="en-US" sz="2400" dirty="0" smtClean="0">
                <a:solidFill>
                  <a:srgbClr val="4F758B"/>
                </a:solidFill>
              </a:rPr>
              <a:t> management</a:t>
            </a:r>
            <a:endParaRPr lang="en-US" sz="2400" dirty="0">
              <a:solidFill>
                <a:srgbClr val="4F758B"/>
              </a:solidFill>
            </a:endParaRPr>
          </a:p>
        </p:txBody>
      </p:sp>
      <p:grpSp>
        <p:nvGrpSpPr>
          <p:cNvPr id="15" name="Group 14"/>
          <p:cNvGrpSpPr/>
          <p:nvPr/>
        </p:nvGrpSpPr>
        <p:grpSpPr>
          <a:xfrm>
            <a:off x="4038600" y="1828800"/>
            <a:ext cx="1066800" cy="4400729"/>
            <a:chOff x="4114800" y="1828800"/>
            <a:chExt cx="1066800" cy="4400729"/>
          </a:xfrm>
        </p:grpSpPr>
        <p:sp>
          <p:nvSpPr>
            <p:cNvPr id="7" name="TextBox 6"/>
            <p:cNvSpPr txBox="1"/>
            <p:nvPr/>
          </p:nvSpPr>
          <p:spPr>
            <a:xfrm>
              <a:off x="4114800" y="1828800"/>
              <a:ext cx="1066800" cy="1200329"/>
            </a:xfrm>
            <a:prstGeom prst="rect">
              <a:avLst/>
            </a:prstGeom>
            <a:noFill/>
          </p:spPr>
          <p:txBody>
            <a:bodyPr wrap="square" rtlCol="0">
              <a:spAutoFit/>
            </a:bodyPr>
            <a:lstStyle/>
            <a:p>
              <a:r>
                <a:rPr lang="en-US" sz="7200" b="1" spc="-100" dirty="0">
                  <a:ln w="18415" cmpd="sng">
                    <a:noFill/>
                    <a:prstDash val="solid"/>
                  </a:ln>
                  <a:solidFill>
                    <a:srgbClr val="4E5D42">
                      <a:alpha val="75000"/>
                    </a:srgbClr>
                  </a:solidFill>
                </a:rPr>
                <a:t>A</a:t>
              </a:r>
              <a:endParaRPr lang="en-US" sz="7200" b="1" dirty="0">
                <a:solidFill>
                  <a:srgbClr val="4E5D42">
                    <a:alpha val="75000"/>
                  </a:srgbClr>
                </a:solidFill>
              </a:endParaRPr>
            </a:p>
          </p:txBody>
        </p:sp>
        <p:sp>
          <p:nvSpPr>
            <p:cNvPr id="9" name="TextBox 8"/>
            <p:cNvSpPr txBox="1"/>
            <p:nvPr/>
          </p:nvSpPr>
          <p:spPr>
            <a:xfrm>
              <a:off x="4114800" y="2895600"/>
              <a:ext cx="1066800" cy="1200329"/>
            </a:xfrm>
            <a:prstGeom prst="rect">
              <a:avLst/>
            </a:prstGeom>
            <a:noFill/>
          </p:spPr>
          <p:txBody>
            <a:bodyPr wrap="square" rtlCol="0">
              <a:spAutoFit/>
            </a:bodyPr>
            <a:lstStyle/>
            <a:p>
              <a:r>
                <a:rPr lang="en-US" sz="7200" b="1" spc="-100" dirty="0" smtClean="0">
                  <a:ln w="18415" cmpd="sng">
                    <a:noFill/>
                    <a:prstDash val="solid"/>
                  </a:ln>
                  <a:solidFill>
                    <a:srgbClr val="4E5D42">
                      <a:alpha val="75000"/>
                    </a:srgbClr>
                  </a:solidFill>
                </a:rPr>
                <a:t>B</a:t>
              </a:r>
              <a:endParaRPr lang="en-US" sz="7200" b="1" dirty="0">
                <a:solidFill>
                  <a:srgbClr val="4E5D42">
                    <a:alpha val="75000"/>
                  </a:srgbClr>
                </a:solidFill>
              </a:endParaRPr>
            </a:p>
          </p:txBody>
        </p:sp>
        <p:sp>
          <p:nvSpPr>
            <p:cNvPr id="11" name="TextBox 10"/>
            <p:cNvSpPr txBox="1"/>
            <p:nvPr/>
          </p:nvSpPr>
          <p:spPr>
            <a:xfrm>
              <a:off x="4114800" y="3962400"/>
              <a:ext cx="990600" cy="1200329"/>
            </a:xfrm>
            <a:prstGeom prst="rect">
              <a:avLst/>
            </a:prstGeom>
            <a:noFill/>
          </p:spPr>
          <p:txBody>
            <a:bodyPr wrap="square" rtlCol="0">
              <a:spAutoFit/>
            </a:bodyPr>
            <a:lstStyle/>
            <a:p>
              <a:r>
                <a:rPr lang="en-US" sz="7200" b="1" spc="-100" dirty="0" smtClean="0">
                  <a:ln w="18415" cmpd="sng">
                    <a:noFill/>
                    <a:prstDash val="solid"/>
                  </a:ln>
                  <a:solidFill>
                    <a:srgbClr val="4E5D42">
                      <a:alpha val="75000"/>
                    </a:srgbClr>
                  </a:solidFill>
                </a:rPr>
                <a:t>C</a:t>
              </a:r>
              <a:endParaRPr lang="en-US" sz="7200" b="1" dirty="0">
                <a:solidFill>
                  <a:srgbClr val="4E5D42">
                    <a:alpha val="75000"/>
                  </a:srgbClr>
                </a:solidFill>
              </a:endParaRPr>
            </a:p>
          </p:txBody>
        </p:sp>
        <p:sp>
          <p:nvSpPr>
            <p:cNvPr id="13" name="TextBox 12"/>
            <p:cNvSpPr txBox="1"/>
            <p:nvPr/>
          </p:nvSpPr>
          <p:spPr>
            <a:xfrm>
              <a:off x="4114800" y="5029200"/>
              <a:ext cx="1066800" cy="1200329"/>
            </a:xfrm>
            <a:prstGeom prst="rect">
              <a:avLst/>
            </a:prstGeom>
            <a:noFill/>
          </p:spPr>
          <p:txBody>
            <a:bodyPr wrap="square" rtlCol="0">
              <a:spAutoFit/>
            </a:bodyPr>
            <a:lstStyle/>
            <a:p>
              <a:r>
                <a:rPr lang="en-US" sz="7200" b="1" spc="-100" dirty="0" smtClean="0">
                  <a:ln w="18415" cmpd="sng">
                    <a:noFill/>
                    <a:prstDash val="solid"/>
                  </a:ln>
                  <a:solidFill>
                    <a:srgbClr val="4E5D42">
                      <a:alpha val="75000"/>
                    </a:srgbClr>
                  </a:solidFill>
                </a:rPr>
                <a:t>S</a:t>
              </a:r>
              <a:endParaRPr lang="en-US" sz="7200" b="1" dirty="0">
                <a:solidFill>
                  <a:srgbClr val="4E5D42">
                    <a:alpha val="75000"/>
                  </a:srgbClr>
                </a:solidFill>
              </a:endParaRPr>
            </a:p>
          </p:txBody>
        </p:sp>
      </p:grpSp>
      <p:sp>
        <p:nvSpPr>
          <p:cNvPr id="14" name="TextBox 13"/>
          <p:cNvSpPr txBox="1"/>
          <p:nvPr/>
        </p:nvSpPr>
        <p:spPr>
          <a:xfrm>
            <a:off x="4648200" y="5334000"/>
            <a:ext cx="4267200" cy="457200"/>
          </a:xfrm>
          <a:prstGeom prst="rect">
            <a:avLst/>
          </a:prstGeom>
          <a:noFill/>
        </p:spPr>
        <p:txBody>
          <a:bodyPr wrap="square" rtlCol="0">
            <a:spAutoFit/>
          </a:bodyPr>
          <a:lstStyle/>
          <a:p>
            <a:r>
              <a:rPr lang="en-US" sz="2400" b="1" dirty="0" smtClean="0">
                <a:solidFill>
                  <a:srgbClr val="4E5D42">
                    <a:alpha val="75000"/>
                  </a:srgbClr>
                </a:solidFill>
              </a:rPr>
              <a:t>MOKING</a:t>
            </a:r>
            <a:r>
              <a:rPr lang="en-US" sz="2400" dirty="0" smtClean="0">
                <a:solidFill>
                  <a:srgbClr val="4F758B"/>
                </a:solidFill>
              </a:rPr>
              <a:t> Cessation</a:t>
            </a:r>
            <a:endParaRPr lang="en-US" sz="2400" dirty="0">
              <a:solidFill>
                <a:srgbClr val="4F758B"/>
              </a:solidFill>
            </a:endParaRPr>
          </a:p>
        </p:txBody>
      </p:sp>
    </p:spTree>
    <p:extLst>
      <p:ext uri="{BB962C8B-B14F-4D97-AF65-F5344CB8AC3E}">
        <p14:creationId xmlns:p14="http://schemas.microsoft.com/office/powerpoint/2010/main" val="178048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D2F19B3-55AC-46F4-AB29-202185DFDFEE}" type="slidenum">
              <a:rPr lang="en-US" smtClean="0"/>
              <a:pPr>
                <a:defRPr/>
              </a:pPr>
              <a:t>8</a:t>
            </a:fld>
            <a:endParaRPr lang="en-US"/>
          </a:p>
        </p:txBody>
      </p:sp>
      <p:pic>
        <p:nvPicPr>
          <p:cNvPr id="10" name="Picture 9" descr="animation_tree.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0"/>
            <a:ext cx="9144000" cy="5486400"/>
          </a:xfrm>
          <a:prstGeom prst="rect">
            <a:avLst/>
          </a:prstGeom>
        </p:spPr>
      </p:pic>
      <p:sp>
        <p:nvSpPr>
          <p:cNvPr id="11" name="TextBox 10"/>
          <p:cNvSpPr txBox="1"/>
          <p:nvPr/>
        </p:nvSpPr>
        <p:spPr>
          <a:xfrm>
            <a:off x="152400" y="228600"/>
            <a:ext cx="8839200" cy="830997"/>
          </a:xfrm>
          <a:prstGeom prst="rect">
            <a:avLst/>
          </a:prstGeom>
          <a:noFill/>
        </p:spPr>
        <p:txBody>
          <a:bodyPr wrap="square" rtlCol="0">
            <a:spAutoFit/>
          </a:bodyPr>
          <a:lstStyle/>
          <a:p>
            <a:r>
              <a:rPr lang="en-US" sz="4800" b="1" spc="-100" dirty="0" smtClean="0">
                <a:ln w="18415" cmpd="sng">
                  <a:noFill/>
                  <a:prstDash val="solid"/>
                </a:ln>
                <a:solidFill>
                  <a:srgbClr val="FFFFFF">
                    <a:alpha val="23000"/>
                  </a:srgbClr>
                </a:solidFill>
              </a:rPr>
              <a:t>Spring into Wellness</a:t>
            </a:r>
            <a:endParaRPr lang="en-US" sz="4800" b="1" spc="-100" dirty="0">
              <a:ln w="18415" cmpd="sng">
                <a:noFill/>
                <a:prstDash val="solid"/>
              </a:ln>
              <a:solidFill>
                <a:srgbClr val="FFFFFF">
                  <a:alpha val="23000"/>
                </a:srgbClr>
              </a:solidFill>
            </a:endParaRPr>
          </a:p>
        </p:txBody>
      </p:sp>
    </p:spTree>
    <p:extLst>
      <p:ext uri="{BB962C8B-B14F-4D97-AF65-F5344CB8AC3E}">
        <p14:creationId xmlns:p14="http://schemas.microsoft.com/office/powerpoint/2010/main" val="235223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D56CDD2-6C88-4FDF-BB29-D185946A4A2C}" type="slidenum">
              <a:rPr lang="en-US" smtClean="0"/>
              <a:pPr>
                <a:defRPr/>
              </a:pPr>
              <a:t>9</a:t>
            </a:fld>
            <a:endParaRPr lang="en-US" dirty="0"/>
          </a:p>
        </p:txBody>
      </p:sp>
      <p:pic>
        <p:nvPicPr>
          <p:cNvPr id="6" name="Picture 5" descr="2011_8dimensions.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752600"/>
            <a:ext cx="7583512" cy="4898948"/>
          </a:xfrm>
          <a:prstGeom prst="rect">
            <a:avLst/>
          </a:prstGeom>
        </p:spPr>
      </p:pic>
      <p:sp>
        <p:nvSpPr>
          <p:cNvPr id="5" name="TextBox 4"/>
          <p:cNvSpPr txBox="1"/>
          <p:nvPr/>
        </p:nvSpPr>
        <p:spPr>
          <a:xfrm>
            <a:off x="76200" y="235803"/>
            <a:ext cx="8991600" cy="830997"/>
          </a:xfrm>
          <a:prstGeom prst="rect">
            <a:avLst/>
          </a:prstGeom>
          <a:noFill/>
        </p:spPr>
        <p:txBody>
          <a:bodyPr wrap="square" rtlCol="0">
            <a:spAutoFit/>
          </a:bodyPr>
          <a:lstStyle/>
          <a:p>
            <a:r>
              <a:rPr lang="en-US" sz="4800" b="1" spc="-100" dirty="0" smtClean="0">
                <a:ln w="18415" cmpd="sng">
                  <a:noFill/>
                  <a:prstDash val="solid"/>
                </a:ln>
                <a:solidFill>
                  <a:srgbClr val="FFFFFF">
                    <a:alpha val="23000"/>
                  </a:srgbClr>
                </a:solidFill>
              </a:rPr>
              <a:t>Eight Dimensions of Wellness</a:t>
            </a:r>
            <a:endParaRPr lang="en-US" sz="4800" b="1" spc="-100" dirty="0">
              <a:ln w="18415" cmpd="sng">
                <a:noFill/>
                <a:prstDash val="solid"/>
              </a:ln>
              <a:solidFill>
                <a:srgbClr val="FFFFFF">
                  <a:alpha val="23000"/>
                </a:srgbClr>
              </a:solidFill>
            </a:endParaRPr>
          </a:p>
        </p:txBody>
      </p:sp>
    </p:spTree>
    <p:extLst>
      <p:ext uri="{BB962C8B-B14F-4D97-AF65-F5344CB8AC3E}">
        <p14:creationId xmlns:p14="http://schemas.microsoft.com/office/powerpoint/2010/main" val="77187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1722</TotalTime>
  <Words>1763</Words>
  <Application>Microsoft Office PowerPoint</Application>
  <PresentationFormat>On-screen Show (4:3)</PresentationFormat>
  <Paragraphs>207</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ACMHA (American College of Mental Health Administration) Summit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Tell Us…</vt:lpstr>
      <vt:lpstr>Take the Pledge for Wellness</vt:lpstr>
      <vt:lpstr>Contact Information</vt:lpstr>
    </vt:vector>
  </TitlesOfParts>
  <Company>Macro International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monika.b.gullett</dc:creator>
  <cp:lastModifiedBy>Kris Ericson</cp:lastModifiedBy>
  <cp:revision>399</cp:revision>
  <cp:lastPrinted>2012-03-21T15:04:14Z</cp:lastPrinted>
  <dcterms:created xsi:type="dcterms:W3CDTF">2011-09-30T23:55:43Z</dcterms:created>
  <dcterms:modified xsi:type="dcterms:W3CDTF">2012-03-21T15:04:58Z</dcterms:modified>
</cp:coreProperties>
</file>