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7077075" cy="89550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74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29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85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53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93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9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15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31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0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9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4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2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/>
              <a:t>“Arc: Workforce Issues”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700" dirty="0" smtClean="0">
                <a:solidFill>
                  <a:srgbClr val="0070C0"/>
                </a:solidFill>
              </a:rPr>
              <a:t>What </a:t>
            </a:r>
            <a:r>
              <a:rPr lang="en-US" sz="2700" dirty="0">
                <a:solidFill>
                  <a:srgbClr val="0070C0"/>
                </a:solidFill>
              </a:rPr>
              <a:t>are the </a:t>
            </a:r>
            <a:r>
              <a:rPr lang="en-US" sz="2700" dirty="0" smtClean="0">
                <a:solidFill>
                  <a:srgbClr val="0070C0"/>
                </a:solidFill>
              </a:rPr>
              <a:t>three major points that have been heard in symposia conversations?</a:t>
            </a:r>
            <a:endParaRPr lang="en-US" sz="2700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Inter-professional training</a:t>
            </a:r>
          </a:p>
          <a:p>
            <a:pPr lvl="1"/>
            <a:r>
              <a:rPr lang="en-US" sz="2000" dirty="0" smtClean="0"/>
              <a:t>No longer training in silos. Emphasis on learning to work as part of a team. Including learning how to fully integrate peers. </a:t>
            </a:r>
          </a:p>
          <a:p>
            <a:pPr lvl="1"/>
            <a:r>
              <a:rPr lang="en-US" sz="2000" dirty="0" smtClean="0"/>
              <a:t>Understanding the perspective (professional lens) of each team member</a:t>
            </a:r>
          </a:p>
          <a:p>
            <a:pPr lvl="1"/>
            <a:r>
              <a:rPr lang="en-US" sz="2000" dirty="0" smtClean="0"/>
              <a:t>Focus on prevention</a:t>
            </a:r>
          </a:p>
          <a:p>
            <a:r>
              <a:rPr lang="en-US" sz="2400" dirty="0" smtClean="0"/>
              <a:t>Competency-based training, versus professional areas.</a:t>
            </a:r>
          </a:p>
          <a:p>
            <a:pPr lvl="1"/>
            <a:r>
              <a:rPr lang="en-US" sz="2000" dirty="0" smtClean="0"/>
              <a:t>Specific competencies and skills. </a:t>
            </a:r>
          </a:p>
          <a:p>
            <a:pPr lvl="1"/>
            <a:r>
              <a:rPr lang="en-US" sz="2000" dirty="0" smtClean="0"/>
              <a:t>Thinking outside of the box to develop new programs to move individuals more rapidly into the health workforce</a:t>
            </a:r>
          </a:p>
          <a:p>
            <a:r>
              <a:rPr lang="en-US" sz="2400" dirty="0" smtClean="0"/>
              <a:t>Continued development of the peer workforce</a:t>
            </a:r>
          </a:p>
          <a:p>
            <a:pPr lvl="1"/>
            <a:r>
              <a:rPr lang="en-US" sz="2000" dirty="0" smtClean="0"/>
              <a:t>Development of national standards</a:t>
            </a:r>
          </a:p>
          <a:p>
            <a:pPr lvl="1"/>
            <a:r>
              <a:rPr lang="en-US" sz="2000" dirty="0" smtClean="0"/>
              <a:t>Developing peer supervisor credentials</a:t>
            </a:r>
          </a:p>
          <a:p>
            <a:pPr marL="457200" lvl="1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88932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“Arc</a:t>
            </a:r>
            <a:r>
              <a:rPr lang="en-US" sz="2400"/>
              <a:t>: </a:t>
            </a:r>
            <a:r>
              <a:rPr lang="en-US" sz="2400" smtClean="0"/>
              <a:t>Workforce Issues”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>
                <a:solidFill>
                  <a:srgbClr val="0070C0"/>
                </a:solidFill>
              </a:rPr>
              <a:t>What resources need to be shared?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 smtClean="0"/>
              <a:t>Communication skills</a:t>
            </a:r>
          </a:p>
          <a:p>
            <a:r>
              <a:rPr lang="en-US" sz="2400" dirty="0" smtClean="0"/>
              <a:t>All providers and peers should have health care policy and financing 101</a:t>
            </a:r>
          </a:p>
          <a:p>
            <a:pPr lvl="1"/>
            <a:r>
              <a:rPr lang="en-US" sz="2000" dirty="0" smtClean="0"/>
              <a:t>Understanding the system and where you fit in it</a:t>
            </a:r>
          </a:p>
          <a:p>
            <a:r>
              <a:rPr lang="en-US" sz="2400" dirty="0" smtClean="0"/>
              <a:t>Outcomes-Educating all emerging and current providers and peers about how to capture outcomes</a:t>
            </a:r>
          </a:p>
          <a:p>
            <a:pPr lvl="1"/>
            <a:r>
              <a:rPr lang="en-US" sz="2000" dirty="0" smtClean="0"/>
              <a:t>Understanding the difference between “output” and “outcomes”</a:t>
            </a:r>
          </a:p>
          <a:p>
            <a:pPr lvl="1"/>
            <a:r>
              <a:rPr lang="en-US" sz="2000" dirty="0" smtClean="0"/>
              <a:t>Utilizing the information to improve care</a:t>
            </a:r>
          </a:p>
          <a:p>
            <a:pPr lvl="1"/>
            <a:r>
              <a:rPr lang="en-US" sz="2000" dirty="0" smtClean="0"/>
              <a:t>Partnerships with individuals to analyze data and disseminate learning</a:t>
            </a:r>
          </a:p>
          <a:p>
            <a:pPr lvl="1"/>
            <a:r>
              <a:rPr lang="en-US" sz="2000" dirty="0" smtClean="0"/>
              <a:t>More funding (NIMH/NIH) about consumer outcomes when peer supports are received.</a:t>
            </a:r>
          </a:p>
          <a:p>
            <a:pPr lvl="1"/>
            <a:r>
              <a:rPr lang="en-US" sz="2000" dirty="0" smtClean="0"/>
              <a:t>Continued study of all health outcomes from behavioral health prevention and treatment</a:t>
            </a:r>
            <a:endParaRPr lang="en-US" sz="2400" dirty="0" smtClean="0"/>
          </a:p>
          <a:p>
            <a:pPr marL="400050"/>
            <a:r>
              <a:rPr lang="en-US" sz="2400" dirty="0" smtClean="0"/>
              <a:t>Embedding information about mental health and substance use in all health professions curricula</a:t>
            </a:r>
          </a:p>
          <a:p>
            <a:pPr marL="400050"/>
            <a:r>
              <a:rPr lang="en-US" sz="2400" dirty="0" smtClean="0"/>
              <a:t>Delivering services and supports in community settings (schools, jails, etc.)</a:t>
            </a:r>
          </a:p>
          <a:p>
            <a:pPr marL="400050"/>
            <a:r>
              <a:rPr lang="en-US" sz="2400" dirty="0" smtClean="0"/>
              <a:t>Technology training-learning to utilize </a:t>
            </a:r>
            <a:r>
              <a:rPr lang="en-US" sz="2400" smtClean="0"/>
              <a:t>electronic health </a:t>
            </a:r>
            <a:r>
              <a:rPr lang="en-US" sz="2400" dirty="0" smtClean="0"/>
              <a:t>records</a:t>
            </a:r>
          </a:p>
          <a:p>
            <a:pPr marL="400050"/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2264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219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“Arc: Workforce Issues” What are the three major points that have been heard in symposia conversations?</vt:lpstr>
      <vt:lpstr>“Arc: Workforce Issues” What resources need to be shared?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possible or probable futures emerging from various themes?</dc:title>
  <dc:creator>Kris Ericson</dc:creator>
  <cp:lastModifiedBy>Kris Ericson</cp:lastModifiedBy>
  <cp:revision>15</cp:revision>
  <cp:lastPrinted>2014-03-27T21:10:05Z</cp:lastPrinted>
  <dcterms:created xsi:type="dcterms:W3CDTF">2014-02-18T19:07:14Z</dcterms:created>
  <dcterms:modified xsi:type="dcterms:W3CDTF">2014-03-27T21:10:44Z</dcterms:modified>
</cp:coreProperties>
</file>