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9" r:id="rId3"/>
    <p:sldId id="257" r:id="rId4"/>
    <p:sldId id="258" r:id="rId5"/>
    <p:sldId id="259" r:id="rId6"/>
    <p:sldId id="260" r:id="rId7"/>
    <p:sldId id="261" r:id="rId8"/>
    <p:sldId id="262" r:id="rId9"/>
    <p:sldId id="263" r:id="rId10"/>
    <p:sldId id="264" r:id="rId11"/>
    <p:sldId id="266" r:id="rId12"/>
    <p:sldId id="267" r:id="rId13"/>
    <p:sldId id="270" r:id="rId14"/>
    <p:sldId id="279" r:id="rId15"/>
    <p:sldId id="271" r:id="rId16"/>
    <p:sldId id="272" r:id="rId17"/>
    <p:sldId id="273" r:id="rId18"/>
    <p:sldId id="274" r:id="rId19"/>
    <p:sldId id="275" r:id="rId20"/>
    <p:sldId id="276" r:id="rId21"/>
    <p:sldId id="277" r:id="rId22"/>
    <p:sldId id="281" r:id="rId23"/>
    <p:sldId id="284" r:id="rId24"/>
    <p:sldId id="283" r:id="rId25"/>
    <p:sldId id="285" r:id="rId26"/>
    <p:sldId id="286" r:id="rId27"/>
    <p:sldId id="282" r:id="rId28"/>
    <p:sldId id="287" r:id="rId29"/>
    <p:sldId id="288" r:id="rId30"/>
    <p:sldId id="289" r:id="rId31"/>
    <p:sldId id="290" r:id="rId32"/>
    <p:sldId id="292" r:id="rId33"/>
    <p:sldId id="293"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51" autoAdjust="0"/>
  </p:normalViewPr>
  <p:slideViewPr>
    <p:cSldViewPr>
      <p:cViewPr varScale="1">
        <p:scale>
          <a:sx n="106" d="100"/>
          <a:sy n="106" d="100"/>
        </p:scale>
        <p:origin x="-17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22424-A719-4F02-9A01-35DCA93AFDCD}" type="datetimeFigureOut">
              <a:rPr lang="en-US" smtClean="0"/>
              <a:pPr/>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30DAF-AC65-45A7-8718-19A71F05A6C8}" type="slidenum">
              <a:rPr lang="en-US" smtClean="0"/>
              <a:pPr/>
              <a:t>‹#›</a:t>
            </a:fld>
            <a:endParaRPr lang="en-US"/>
          </a:p>
        </p:txBody>
      </p:sp>
    </p:spTree>
    <p:extLst>
      <p:ext uri="{BB962C8B-B14F-4D97-AF65-F5344CB8AC3E}">
        <p14:creationId xmlns:p14="http://schemas.microsoft.com/office/powerpoint/2010/main" val="71909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a future when I arrive at my health care provider’s with a list of requests and he/she reviews that with me to ensure they are all met.  After the visit, I may return in a week, a month, a year,</a:t>
            </a:r>
            <a:r>
              <a:rPr lang="en-US" baseline="0" dirty="0" smtClean="0"/>
              <a:t> two years, ten years or not at all.</a:t>
            </a:r>
          </a:p>
          <a:p>
            <a:r>
              <a:rPr lang="en-US" baseline="0" dirty="0" smtClean="0"/>
              <a:t>Imagine a future where my healthcare consists of habits created with support, with an occasional consultation with a healthcare professional.</a:t>
            </a:r>
          </a:p>
          <a:p>
            <a:r>
              <a:rPr lang="en-US" baseline="0" dirty="0" smtClean="0"/>
              <a:t>Imagine a future where every diagnosis comes with the expectation of recovery and the goal of treatment is to render future treatment unnecessary.</a:t>
            </a:r>
          </a:p>
          <a:p>
            <a:r>
              <a:rPr lang="en-US" baseline="0" dirty="0" smtClean="0"/>
              <a:t>Imagine a future where a typical health care session ends with the question: Have we met all your goals for today?  Is there anything else we can do to support you in your recovery?</a:t>
            </a:r>
          </a:p>
          <a:p>
            <a:r>
              <a:rPr lang="en-US" baseline="0" dirty="0" smtClean="0"/>
              <a:t>Imagine a future where people who have insurance through their job can access peer support, recovery education, supportive housing, supportive employment, wellness coaching, whole health peer support, peer respite services and peer crisis services.</a:t>
            </a:r>
          </a:p>
          <a:p>
            <a:r>
              <a:rPr lang="en-US" baseline="0" dirty="0" smtClean="0"/>
              <a:t>Imagine a future where a peer supporter can establish a business and people will pay for their services.</a:t>
            </a:r>
          </a:p>
          <a:p>
            <a:r>
              <a:rPr lang="en-US" baseline="0" dirty="0" smtClean="0"/>
              <a:t>Imagine a health home where the dentist and the psychiatrist collaborate on care, where the surgeon is aware of a person’s history, say, of co-occurring disorder, and uses that in the selection of anesthesia and pain medication.</a:t>
            </a:r>
          </a:p>
          <a:p>
            <a:r>
              <a:rPr lang="en-US" baseline="0" dirty="0" smtClean="0"/>
              <a:t>Imagine a future where the entire family can receive integrated health care from one location where they are supported as a family and not only as individuals.</a:t>
            </a:r>
          </a:p>
          <a:p>
            <a:r>
              <a:rPr lang="en-US" baseline="0" dirty="0" smtClean="0"/>
              <a:t>Imagine a future where the electronic health record is under the control of the person and is open and available to them at all times.</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smtClean="0">
              <a:latin typeface="Arial" charset="0"/>
              <a:ea typeface="ＭＳ Ｐゴシック" pitchFamily="-65" charset="-128"/>
            </a:endParaRPr>
          </a:p>
        </p:txBody>
      </p:sp>
      <p:sp>
        <p:nvSpPr>
          <p:cNvPr id="25604" name="Slide Number Placeholder 3"/>
          <p:cNvSpPr>
            <a:spLocks noGrp="1"/>
          </p:cNvSpPr>
          <p:nvPr>
            <p:ph type="sldNum" sz="quarter" idx="5"/>
          </p:nvPr>
        </p:nvSpPr>
        <p:spPr>
          <a:noFill/>
        </p:spPr>
        <p:txBody>
          <a:bodyPr/>
          <a:lstStyle/>
          <a:p>
            <a:fld id="{2278B85B-B267-4301-A243-4D4C4722DD8E}"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3. Our Peer World.  Slides 22-26.         I propose that we structure our discussions as follows: </a:t>
            </a:r>
          </a:p>
          <a:p>
            <a:r>
              <a:rPr lang="en-US" dirty="0" smtClean="0"/>
              <a:t>1. Me, myself</a:t>
            </a:r>
            <a:r>
              <a:rPr lang="en-US" baseline="0" dirty="0" smtClean="0"/>
              <a:t> and I.  If I am to be the change I want to see in the world I can’t ask the world to change without being willing to change.  Since this future is different than the present, we are looking at changing.  How do I change?</a:t>
            </a:r>
          </a:p>
          <a:p>
            <a:r>
              <a:rPr lang="en-US" baseline="0" dirty="0" smtClean="0"/>
              <a:t>2. Our peer world: can we build kingdoms, as in video games?  Is it a matter of strategy, technical know how and reading the markets? Or is there something more fundamental—staying true to the peer while swimming in the big, big ocean of health care</a:t>
            </a:r>
          </a:p>
          <a:p>
            <a:r>
              <a:rPr lang="en-US" baseline="0" dirty="0" smtClean="0"/>
              <a:t>3. My beloved system: my dysfunctional family, that has so many times crushed me in the name of helping me.  Bring me your wounded, your professionals, your institutions, your clinicians from teeming academia, yearning to be set free…not really.  The town of Stepford thought they wanted Stepford wives and went about creating them in a false image.  Likewise, the professionals think they know what they want.  They don’t know what they don’t know.  Medical model we rail against might be closer to recovery in physical medicine than behavioral practice.  It’s not that big of a change, and what we bring has value.  The BH clinicians learned it; the others can too.  When the student is ready….</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a future when I arrive at my health care provider’s with a list of requests and he/she reviews that with me to ensure they are all met.  After the visit, I may return in a week, a month, a year,</a:t>
            </a:r>
            <a:r>
              <a:rPr lang="en-US" baseline="0" dirty="0" smtClean="0"/>
              <a:t> two years, ten years or not at all.</a:t>
            </a:r>
          </a:p>
          <a:p>
            <a:r>
              <a:rPr lang="en-US" baseline="0" dirty="0" smtClean="0"/>
              <a:t>Imagine a future where my healthcare consists of habits created with support, with an occasional consultation with a healthcare professional.</a:t>
            </a:r>
          </a:p>
          <a:p>
            <a:r>
              <a:rPr lang="en-US" baseline="0" dirty="0" smtClean="0"/>
              <a:t>Imagine a future where every diagnosis comes with the expectation of recovery and the goal of treatment is to render future treatment unnecessary.</a:t>
            </a:r>
          </a:p>
          <a:p>
            <a:r>
              <a:rPr lang="en-US" baseline="0" dirty="0" smtClean="0"/>
              <a:t>Imagine a future where a typical health care session ends with the question: Have we met all your goals for today?  Is there anything else we can do to support you in your recovery?</a:t>
            </a:r>
          </a:p>
          <a:p>
            <a:r>
              <a:rPr lang="en-US" baseline="0" dirty="0" smtClean="0"/>
              <a:t>Imagine a future where people who have insurance through their job can access peer support, recovery education, supportive housing, supportive employment, wellness coaching, whole health peer support, peer respite services and peer crisis services.</a:t>
            </a:r>
          </a:p>
          <a:p>
            <a:r>
              <a:rPr lang="en-US" baseline="0" dirty="0" smtClean="0"/>
              <a:t>Imagine a future where a peer supporter can establish a business and people will pay for their services.</a:t>
            </a:r>
          </a:p>
          <a:p>
            <a:r>
              <a:rPr lang="en-US" baseline="0" dirty="0" smtClean="0"/>
              <a:t>Imagine a health home where the dentist and the psychiatrist collaborate on care, where the surgeon is aware of a person’s history, say, of co-occurring disorder, and uses that in the selection of anesthesia and pain medication.</a:t>
            </a:r>
          </a:p>
          <a:p>
            <a:r>
              <a:rPr lang="en-US" baseline="0" dirty="0" smtClean="0"/>
              <a:t>Imagine a future where the entire family can receive integrated health care from one location where they are supported as a family and not only as individuals.</a:t>
            </a:r>
          </a:p>
          <a:p>
            <a:r>
              <a:rPr lang="en-US" baseline="0" dirty="0" smtClean="0"/>
              <a:t>Imagine a future where the electronic health record is under the control of the person and is open and available to them at all times.</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4.  My Beloved System, conclusion. Slides 27-33,</a:t>
            </a:r>
            <a:r>
              <a:rPr lang="en-US" baseline="0" dirty="0" smtClean="0"/>
              <a:t> 34 contact info</a:t>
            </a:r>
            <a:r>
              <a:rPr lang="en-US" dirty="0" smtClean="0"/>
              <a:t>.  </a:t>
            </a:r>
          </a:p>
          <a:p>
            <a:r>
              <a:rPr lang="en-US" dirty="0" smtClean="0"/>
              <a:t>I propose that we structure our discussions as follows: </a:t>
            </a:r>
          </a:p>
          <a:p>
            <a:r>
              <a:rPr lang="en-US" dirty="0" smtClean="0"/>
              <a:t>1. Me, myself</a:t>
            </a:r>
            <a:r>
              <a:rPr lang="en-US" baseline="0" dirty="0" smtClean="0"/>
              <a:t> and I.  If I am to be the change I want to see in the world I can’t ask the world to change without being willing to change.  Since this future is different than the present, we are looking at changing.  How do I change?</a:t>
            </a:r>
          </a:p>
          <a:p>
            <a:r>
              <a:rPr lang="en-US" baseline="0" dirty="0" smtClean="0"/>
              <a:t>2. Our peer world: can we build kingdoms, as in video games?  Is it a matter of strategy, technical know how and reading the markets? Or is there something more fundamental—staying true to the peer while swimming in the big, big ocean of health care</a:t>
            </a:r>
          </a:p>
          <a:p>
            <a:r>
              <a:rPr lang="en-US" baseline="0" dirty="0" smtClean="0"/>
              <a:t>3. My beloved system: my dysfunctional family, that has so many times crushed me in the name of helping me.  Bring me your wounded, your professionals, your institutions, your clinicians from teeming academia, yearning to be set free…not really.  The town of Stepford thought they wanted Stepford wives and went about creating them in a false image.  Likewise, the professionals think they know what they want.  They don’t know what they don’t know.  Medical model we rail against might be closer to recovery in physical medicine than behavioral practice.  It’s not that big of a change, and what we bring has value.  The BH clinicians learned it; the others can too.  When the student is ready….</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propose that we structure our discussions as follows: </a:t>
            </a:r>
          </a:p>
          <a:p>
            <a:r>
              <a:rPr lang="en-US" dirty="0" smtClean="0"/>
              <a:t>1. Me, myself</a:t>
            </a:r>
            <a:r>
              <a:rPr lang="en-US" baseline="0" dirty="0" smtClean="0"/>
              <a:t> and I.  If I am to be the change I want to see in the world I can’t ask the world to change without being willing to change.  Since this future is different than the present, we are looking at changing.  How do I change?</a:t>
            </a:r>
          </a:p>
          <a:p>
            <a:r>
              <a:rPr lang="en-US" baseline="0" dirty="0" smtClean="0"/>
              <a:t>2. Our peer world: can we build kingdoms, as in video games?  Is it a matter of strategy, technical know how and reading the markets? Or is there something more fundamental—staying true to the peer while swimming in the big, big ocean of health care</a:t>
            </a:r>
          </a:p>
          <a:p>
            <a:r>
              <a:rPr lang="en-US" baseline="0" dirty="0" smtClean="0"/>
              <a:t>3. My beloved system: my dysfunctional family, that has so many times crushed me in the name of helping me.  Bring me your wounded, your professionals, your institutions, your clinicians from teeming academia, yearning to be set free…not really.  The town of Stepford thought they wanted Stepford wives and went about creating them in a false image.  Likewise, the professionals think they know what they want.  They don’t know what they don’t know.  Medical model we rail against might be closer to recovery in physical medicine than behavioral practice.  It’s not that big of a change, and what we bring has value.  The BH clinicians learned it; the others can too.  When the student is ready….</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a future when I arrive at my health care provider’s with a list of requests and he/she reviews that with me to ensure they are all met.  After the visit, I may return in a week, a month, a year,</a:t>
            </a:r>
            <a:r>
              <a:rPr lang="en-US" baseline="0" dirty="0" smtClean="0"/>
              <a:t> two years, ten years or not at all.</a:t>
            </a:r>
          </a:p>
          <a:p>
            <a:r>
              <a:rPr lang="en-US" baseline="0" dirty="0" smtClean="0"/>
              <a:t>Imagine a future where my healthcare consists of habits created with support, with an occasional consultation with a healthcare professional.</a:t>
            </a:r>
          </a:p>
          <a:p>
            <a:r>
              <a:rPr lang="en-US" baseline="0" dirty="0" smtClean="0"/>
              <a:t>Imagine a future where every diagnosis comes with the expectation of recovery and the goal of treatment is to render future treatment unnecessary.</a:t>
            </a:r>
          </a:p>
          <a:p>
            <a:r>
              <a:rPr lang="en-US" baseline="0" dirty="0" smtClean="0"/>
              <a:t>Imagine a future where a typical health care session ends with the question: Have we met all your goals for today?  Is there anything else we can do to support you in your recovery?</a:t>
            </a:r>
          </a:p>
          <a:p>
            <a:r>
              <a:rPr lang="en-US" baseline="0" dirty="0" smtClean="0"/>
              <a:t>Imagine a future where people who have insurance through their job can access peer support, recovery education, supportive housing, supportive employment, wellness coaching, whole health peer support, peer respite services and peer crisis services.</a:t>
            </a:r>
          </a:p>
          <a:p>
            <a:r>
              <a:rPr lang="en-US" baseline="0" dirty="0" smtClean="0"/>
              <a:t>Imagine a future where a peer supporter can establish a business and people will pay for their services.</a:t>
            </a:r>
          </a:p>
          <a:p>
            <a:r>
              <a:rPr lang="en-US" baseline="0" dirty="0" smtClean="0"/>
              <a:t>Imagine a health home where the dentist and the psychiatrist collaborate on care, where the surgeon is aware of a person’s history, say, of co-occurring disorder, and uses that in the selection of anesthesia and pain medication.</a:t>
            </a:r>
          </a:p>
          <a:p>
            <a:r>
              <a:rPr lang="en-US" baseline="0" dirty="0" smtClean="0"/>
              <a:t>Imagine a future where the entire family can receive integrated health care from one location where they are supported as a family and not only as individuals.</a:t>
            </a:r>
          </a:p>
          <a:p>
            <a:r>
              <a:rPr lang="en-US" baseline="0" dirty="0" smtClean="0"/>
              <a:t>Imagine a future where the electronic health record is under the control of the person and is open and available to them at all times.</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a future when I arrive at my health care provider’s with a list of requests and he/she reviews that with me to ensure they are all met.  After the visit, I may return in a week, a month, a year,</a:t>
            </a:r>
            <a:r>
              <a:rPr lang="en-US" baseline="0" dirty="0" smtClean="0"/>
              <a:t> two years, ten years or not at all.</a:t>
            </a:r>
          </a:p>
          <a:p>
            <a:r>
              <a:rPr lang="en-US" baseline="0" dirty="0" smtClean="0"/>
              <a:t>Imagine a future where my healthcare consists of habits created with support, with an occasional consultation with a healthcare professional.</a:t>
            </a:r>
          </a:p>
          <a:p>
            <a:r>
              <a:rPr lang="en-US" baseline="0" dirty="0" smtClean="0"/>
              <a:t>Imagine a future where every diagnosis comes with the expectation of recovery and the goal of treatment is to render future treatment unnecessary.</a:t>
            </a:r>
          </a:p>
          <a:p>
            <a:r>
              <a:rPr lang="en-US" baseline="0" dirty="0" smtClean="0"/>
              <a:t>Imagine a future where a typical health care session ends with the question: Have we met all your goals for today?  Is there anything else we can do to support you in your recovery?</a:t>
            </a:r>
          </a:p>
          <a:p>
            <a:r>
              <a:rPr lang="en-US" baseline="0" dirty="0" smtClean="0"/>
              <a:t>Imagine a future where people who have insurance through their job can access peer support, recovery education, supportive housing, supportive employment, wellness coaching, whole health peer support, peer respite services and peer crisis services.</a:t>
            </a:r>
          </a:p>
          <a:p>
            <a:r>
              <a:rPr lang="en-US" baseline="0" dirty="0" smtClean="0"/>
              <a:t>Imagine a future where a peer supporter can establish a business and people will pay for their services.</a:t>
            </a:r>
          </a:p>
          <a:p>
            <a:r>
              <a:rPr lang="en-US" baseline="0" dirty="0" smtClean="0"/>
              <a:t>Imagine a health home where the dentist and the psychiatrist collaborate on care, where the surgeon is aware of a person’s history, say, of co-occurring disorder, and uses that in the selection of anesthesia and pain medication.</a:t>
            </a:r>
          </a:p>
          <a:p>
            <a:r>
              <a:rPr lang="en-US" baseline="0" dirty="0" smtClean="0"/>
              <a:t>Imagine a future where the entire family can receive integrated health care from one location where they are supported as a family and not only as individuals.</a:t>
            </a:r>
          </a:p>
          <a:p>
            <a:r>
              <a:rPr lang="en-US" baseline="0" dirty="0" smtClean="0"/>
              <a:t>Imagine a future where the electronic health record is under the control of the person and is open and available to them at all times.</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a future when I arrive at my health care provider’s with a list of requests and he/she reviews that with me to ensure they are all met.  After the visit, I may return in a week, a month, a year,</a:t>
            </a:r>
            <a:r>
              <a:rPr lang="en-US" baseline="0" dirty="0" smtClean="0"/>
              <a:t> two years, ten years or not at all.</a:t>
            </a:r>
          </a:p>
          <a:p>
            <a:r>
              <a:rPr lang="en-US" baseline="0" dirty="0" smtClean="0"/>
              <a:t>Imagine a future where my healthcare consists of habits created with support, with an occasional consultation with a healthcare professional.</a:t>
            </a:r>
          </a:p>
          <a:p>
            <a:r>
              <a:rPr lang="en-US" baseline="0" dirty="0" smtClean="0"/>
              <a:t>Imagine a future where every diagnosis comes with the expectation of recovery and the goal of treatment is to render future treatment unnecessary.</a:t>
            </a:r>
          </a:p>
          <a:p>
            <a:r>
              <a:rPr lang="en-US" baseline="0" dirty="0" smtClean="0"/>
              <a:t>Imagine a future where a typical health care session ends with the question: Have we met all your goals for today?  Is there anything else we can do to support you in your recovery?</a:t>
            </a:r>
          </a:p>
          <a:p>
            <a:r>
              <a:rPr lang="en-US" baseline="0" dirty="0" smtClean="0"/>
              <a:t>Imagine a future where people who have insurance through their job can access peer support, recovery education, supportive housing, supportive employment, wellness coaching, whole health peer support, peer respite services and peer crisis services.</a:t>
            </a:r>
          </a:p>
          <a:p>
            <a:r>
              <a:rPr lang="en-US" baseline="0" dirty="0" smtClean="0"/>
              <a:t>Imagine a future where a peer supporter can establish a business and people will pay for their services.</a:t>
            </a:r>
          </a:p>
          <a:p>
            <a:r>
              <a:rPr lang="en-US" baseline="0" dirty="0" smtClean="0"/>
              <a:t>Imagine a health home where the dentist and the psychiatrist collaborate on care, where the surgeon is aware of a person’s history, say, of co-occurring disorder, and uses that in the selection of anesthesia and pain medication.</a:t>
            </a:r>
          </a:p>
          <a:p>
            <a:r>
              <a:rPr lang="en-US" baseline="0" dirty="0" smtClean="0"/>
              <a:t>Imagine a future where the entire family can receive integrated health care from one location where they are supported as a family and not only as individuals.</a:t>
            </a:r>
          </a:p>
          <a:p>
            <a:r>
              <a:rPr lang="en-US" baseline="0" dirty="0" smtClean="0"/>
              <a:t>Imagine a future where the electronic health record is under the control of the person and is open and available to them at all times.</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a future when I arrive at my health care provider’s with a list of requests and he/she reviews that with me to ensure they are all met.  After the visit, I may return in a week, a month, a year,</a:t>
            </a:r>
            <a:r>
              <a:rPr lang="en-US" baseline="0" dirty="0" smtClean="0"/>
              <a:t> two years, ten years or not at all.</a:t>
            </a:r>
          </a:p>
          <a:p>
            <a:r>
              <a:rPr lang="en-US" baseline="0" dirty="0" smtClean="0"/>
              <a:t>Imagine a future where my healthcare consists of habits created with support, with an occasional consultation with a healthcare professional.</a:t>
            </a:r>
          </a:p>
          <a:p>
            <a:r>
              <a:rPr lang="en-US" baseline="0" dirty="0" smtClean="0"/>
              <a:t>Imagine a future where every diagnosis comes with the expectation of recovery and the goal of treatment is to render future treatment unnecessary.</a:t>
            </a:r>
          </a:p>
          <a:p>
            <a:r>
              <a:rPr lang="en-US" baseline="0" dirty="0" smtClean="0"/>
              <a:t>Imagine a future where a typical health care session ends with the question: Have we met all your goals for today?  Is there anything else we can do to support you in your recovery?</a:t>
            </a:r>
          </a:p>
          <a:p>
            <a:r>
              <a:rPr lang="en-US" baseline="0" dirty="0" smtClean="0"/>
              <a:t>Imagine a future where people who have insurance through their job can access peer support, recovery education, supportive housing, supportive employment, wellness coaching, whole health peer support, peer respite services and peer crisis services.</a:t>
            </a:r>
          </a:p>
          <a:p>
            <a:r>
              <a:rPr lang="en-US" baseline="0" dirty="0" smtClean="0"/>
              <a:t>Imagine a future where a peer supporter can establish a business and people will pay for their services.</a:t>
            </a:r>
          </a:p>
          <a:p>
            <a:r>
              <a:rPr lang="en-US" baseline="0" dirty="0" smtClean="0"/>
              <a:t>Imagine a health home where the dentist and the psychiatrist collaborate on care, where the surgeon is aware of a person’s history, say, of co-occurring disorder, and uses that in the selection of anesthesia and pain medication.</a:t>
            </a:r>
          </a:p>
          <a:p>
            <a:r>
              <a:rPr lang="en-US" baseline="0" dirty="0" smtClean="0"/>
              <a:t>Imagine a future where the entire family can receive integrated health care from one location where they are supported as a family and not only as individuals.</a:t>
            </a:r>
          </a:p>
          <a:p>
            <a:r>
              <a:rPr lang="en-US" baseline="0" dirty="0" smtClean="0"/>
              <a:t>Imagine a future where the electronic health record is under the control of the person and is open and available to them at all times.</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a future when I arrive at my health care provider’s with a list of requests and he/she reviews that with me to ensure they are all met.  After the visit, I may return in a week, a month, a year,</a:t>
            </a:r>
            <a:r>
              <a:rPr lang="en-US" baseline="0" dirty="0" smtClean="0"/>
              <a:t> two years, ten years or not at all.</a:t>
            </a:r>
          </a:p>
          <a:p>
            <a:r>
              <a:rPr lang="en-US" baseline="0" dirty="0" smtClean="0"/>
              <a:t>Imagine a future where my healthcare consists of habits created with support, with an occasional consultation with a healthcare professional.</a:t>
            </a:r>
          </a:p>
          <a:p>
            <a:r>
              <a:rPr lang="en-US" baseline="0" dirty="0" smtClean="0"/>
              <a:t>Imagine a future where every diagnosis comes with the expectation of recovery and the goal of treatment is to render future treatment unnecessary.</a:t>
            </a:r>
          </a:p>
          <a:p>
            <a:r>
              <a:rPr lang="en-US" baseline="0" dirty="0" smtClean="0"/>
              <a:t>Imagine a future where a typical health care session ends with the question: Have we met all your goals for today?  Is there anything else we can do to support you in your recovery?</a:t>
            </a:r>
          </a:p>
          <a:p>
            <a:r>
              <a:rPr lang="en-US" baseline="0" dirty="0" smtClean="0"/>
              <a:t>Imagine a future where people who have insurance through their job can access peer support, recovery education, supportive housing, supportive employment, wellness coaching, whole health peer support, peer respite services and peer crisis services.</a:t>
            </a:r>
          </a:p>
          <a:p>
            <a:r>
              <a:rPr lang="en-US" baseline="0" dirty="0" smtClean="0"/>
              <a:t>Imagine a future where a peer supporter can establish a business and people will pay for their services.</a:t>
            </a:r>
          </a:p>
          <a:p>
            <a:r>
              <a:rPr lang="en-US" baseline="0" dirty="0" smtClean="0"/>
              <a:t>Imagine a health home where the dentist and the psychiatrist collaborate on care, where the surgeon is aware of a person’s history, say, of co-occurring disorder, and uses that in the selection of anesthesia and pain medication.</a:t>
            </a:r>
          </a:p>
          <a:p>
            <a:r>
              <a:rPr lang="en-US" baseline="0" dirty="0" smtClean="0"/>
              <a:t>Imagine a future where the entire family can receive integrated health care from one location where they are supported as a family and not only as individuals.</a:t>
            </a:r>
          </a:p>
          <a:p>
            <a:r>
              <a:rPr lang="en-US" baseline="0" dirty="0" smtClean="0"/>
              <a:t>Imagine a future where the electronic health record is under the control of the person and is open and available to them at all times.</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future</a:t>
            </a:r>
            <a:r>
              <a:rPr lang="en-US" baseline="0" dirty="0" smtClean="0"/>
              <a:t> can be now: a power shift occurs where the individual, who now is the needy party, fighting to have his/her needs met by an all-powerful, often unresponsive system, becomes the powerful party.  Instead of a consumer of services who must choose from what is available, the person determines what they need, pursues it and then leaves the system, incorporating necessary changes into their lifestyle.  The interaction with the system is time limited, because recovery presupposes the ability to live outside of the health care system when sufficient progress has been made.  The system adjusts to meet the individual needs across the spectrum from education, information, support, technological resources, primary care, laboratory analysis, treatment, monitoring, surgical/tertiary intervention.  Chronic illness and lifelong treatment model changes to illness that is addressed with professional health until that professional health is no longer needed. At every point along the way care is person-centered, the individual being at the core of decision making. </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a future when I arrive at my health care provider’s with a list of requests and he/she reviews that with me to ensure they are all met.  After the visit, I may return in a week, a month, a year,</a:t>
            </a:r>
            <a:r>
              <a:rPr lang="en-US" baseline="0" dirty="0" smtClean="0"/>
              <a:t> two years, ten years or not at all.</a:t>
            </a:r>
          </a:p>
          <a:p>
            <a:r>
              <a:rPr lang="en-US" baseline="0" dirty="0" smtClean="0"/>
              <a:t>Imagine a future where my healthcare consists of habits created with support, with an occasional consultation with a healthcare professional.</a:t>
            </a:r>
          </a:p>
          <a:p>
            <a:r>
              <a:rPr lang="en-US" baseline="0" dirty="0" smtClean="0"/>
              <a:t>Imagine a future where every diagnosis comes with the expectation of recovery and the goal of treatment is to render future treatment unnecessary.</a:t>
            </a:r>
          </a:p>
          <a:p>
            <a:r>
              <a:rPr lang="en-US" baseline="0" dirty="0" smtClean="0"/>
              <a:t>Imagine a future where a typical health care session ends with the question: Have we met all your goals for today?  Is there anything else we can do to support you in your recovery?</a:t>
            </a:r>
          </a:p>
          <a:p>
            <a:r>
              <a:rPr lang="en-US" baseline="0" dirty="0" smtClean="0"/>
              <a:t>Imagine a future where people who have insurance through their job can access peer support, recovery education, supportive housing, supportive employment, wellness coaching, whole health peer support, peer respite services and peer crisis services.</a:t>
            </a:r>
          </a:p>
          <a:p>
            <a:r>
              <a:rPr lang="en-US" baseline="0" dirty="0" smtClean="0"/>
              <a:t>Imagine a future where a peer supporter can establish a business and people will pay for their services.</a:t>
            </a:r>
          </a:p>
          <a:p>
            <a:r>
              <a:rPr lang="en-US" baseline="0" dirty="0" smtClean="0"/>
              <a:t>Imagine a health home where the dentist and the psychiatrist collaborate on care, where the surgeon is aware of a person’s history, say, of co-occurring disorder, and uses that in the selection of anesthesia and pain medication.</a:t>
            </a:r>
          </a:p>
          <a:p>
            <a:r>
              <a:rPr lang="en-US" baseline="0" dirty="0" smtClean="0"/>
              <a:t>Imagine a future where the entire family can receive integrated health care from one location where they are supported as a family and not only as individuals.</a:t>
            </a:r>
          </a:p>
          <a:p>
            <a:r>
              <a:rPr lang="en-US" baseline="0" dirty="0" smtClean="0"/>
              <a:t>Imagine a future where the electronic health record is under the control of the person and is open and available to them at all times.</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idea of goals.  Yours?  Pause for conversations. End of intro and Section 1. Announce that future discussions will follow themes</a:t>
            </a:r>
            <a:r>
              <a:rPr lang="en-US" baseline="0" dirty="0" smtClean="0"/>
              <a:t> of:</a:t>
            </a:r>
          </a:p>
          <a:p>
            <a:r>
              <a:rPr lang="en-US" baseline="0" dirty="0" smtClean="0"/>
              <a:t>Me, Myself and I</a:t>
            </a:r>
          </a:p>
          <a:p>
            <a:r>
              <a:rPr lang="en-US" baseline="0" dirty="0" smtClean="0"/>
              <a:t>Our Peer World</a:t>
            </a:r>
          </a:p>
          <a:p>
            <a:r>
              <a:rPr lang="en-US" baseline="0" dirty="0" smtClean="0"/>
              <a:t>My Beloved System</a:t>
            </a:r>
          </a:p>
          <a:p>
            <a:r>
              <a:rPr lang="en-US" baseline="0" dirty="0" smtClean="0"/>
              <a:t>Ask if any other constructs/strategies/suggestions</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propose that we structure our discussions as follows: </a:t>
            </a:r>
          </a:p>
          <a:p>
            <a:r>
              <a:rPr lang="en-US" dirty="0" smtClean="0"/>
              <a:t>1. Me, myself</a:t>
            </a:r>
            <a:r>
              <a:rPr lang="en-US" baseline="0" dirty="0" smtClean="0"/>
              <a:t> and I.  If I am to be the change I want to see in the world I can’t ask the world to change without being willing to change.  Since this future is different than the present, we are looking at changing.  How do I change?</a:t>
            </a:r>
          </a:p>
          <a:p>
            <a:r>
              <a:rPr lang="en-US" baseline="0" dirty="0" smtClean="0"/>
              <a:t>2. Our peer world: can we build kingdoms, as in video games?  Is it a matter of strategy, technical know how and reading the markets? Or is there something more fundamental—staying true to the peer while swimming in the big, big ocean of health care</a:t>
            </a:r>
          </a:p>
          <a:p>
            <a:r>
              <a:rPr lang="en-US" baseline="0" dirty="0" smtClean="0"/>
              <a:t>3. My beloved system: my dysfunctional family, that has so many times crushed me in the name of helping me.  Bring me your wounded, your professionals, your institutions, your clinicians from teeming academia, yearning to be set free…not really.  The town of Stepford thought they wanted Stepford wives and went about creating them in a false image.  Likewise, the professionals think they know what they want.  They don’t know what they don’t know.  Medical model we rail against might be closer to recovery in physical medicine than behavioral practice.  It’s not that big of a change, and what we bring has value.  The BH clinicians learned it; the others can too.  When the student is ready….</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propose that we structure our discussions as follows: </a:t>
            </a:r>
          </a:p>
          <a:p>
            <a:r>
              <a:rPr lang="en-US" dirty="0" smtClean="0"/>
              <a:t>1. Me, myself</a:t>
            </a:r>
            <a:r>
              <a:rPr lang="en-US" baseline="0" dirty="0" smtClean="0"/>
              <a:t> and I.  If I am to be the change I want to see in the world I can’t ask the world to change without being willing to change.  Since this future is different than the present, we are looking at changing.  How do I change?</a:t>
            </a:r>
          </a:p>
          <a:p>
            <a:r>
              <a:rPr lang="en-US" baseline="0" dirty="0" smtClean="0"/>
              <a:t>2. Our peer world: can we build kingdoms, as in video games?  Is it a matter of strategy, technical know how and reading the markets? Or is there something more fundamental—staying true to the peer while swimming in the big, big ocean of health care</a:t>
            </a:r>
          </a:p>
          <a:p>
            <a:r>
              <a:rPr lang="en-US" baseline="0" dirty="0" smtClean="0"/>
              <a:t>3. My beloved system: my dysfunctional family, that has so many times crushed me in the name of helping me.  Bring me your wounded, your professionals, your institutions, your clinicians from teeming academia, yearning to be set free…not really.  The town of Stepford thought they wanted Stepford wives and went about creating them in a false image.  Likewise, the professionals think they know what they want.  They don’t know what they don’t know.  Medical model we rail against might be closer to recovery in physical medicine than behavioral practice.  It’s not that big of a change, and what we bring has value.  The BH clinicians learned it; the others can too.  When the student is ready….</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2. Theory</a:t>
            </a:r>
            <a:r>
              <a:rPr lang="en-US" baseline="0" dirty="0" smtClean="0"/>
              <a:t> U as a way to </a:t>
            </a:r>
            <a:r>
              <a:rPr lang="en-US" baseline="0" dirty="0" err="1" smtClean="0"/>
              <a:t>disect</a:t>
            </a:r>
            <a:r>
              <a:rPr lang="en-US" baseline="0" dirty="0" smtClean="0"/>
              <a:t> the process of change.  In </a:t>
            </a:r>
            <a:r>
              <a:rPr lang="en-US" baseline="0" dirty="0" err="1" smtClean="0"/>
              <a:t>peerdom</a:t>
            </a:r>
            <a:r>
              <a:rPr lang="en-US" baseline="0" dirty="0" smtClean="0"/>
              <a:t>, this is our expertise.  Seen through the eyes of business leadership thinkers. Slides 14-20.</a:t>
            </a:r>
            <a:endParaRPr lang="en-US" dirty="0"/>
          </a:p>
        </p:txBody>
      </p:sp>
      <p:sp>
        <p:nvSpPr>
          <p:cNvPr id="4" name="Slide Number Placeholder 3"/>
          <p:cNvSpPr>
            <a:spLocks noGrp="1"/>
          </p:cNvSpPr>
          <p:nvPr>
            <p:ph type="sldNum" sz="quarter" idx="10"/>
          </p:nvPr>
        </p:nvSpPr>
        <p:spPr/>
        <p:txBody>
          <a:bodyPr/>
          <a:lstStyle/>
          <a:p>
            <a:fld id="{A4430DAF-AC65-45A7-8718-19A71F05A6C8}"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p:cNvSpPr>
          <p:nvPr>
            <p:ph type="sldNum" sz="quarter" idx="5"/>
          </p:nvPr>
        </p:nvSpPr>
        <p:spPr>
          <a:noFill/>
        </p:spPr>
        <p:txBody>
          <a:bodyPr/>
          <a:lstStyle/>
          <a:p>
            <a:fld id="{59CA9BDC-B69E-477C-BB72-E398817B1D29}" type="slidenum">
              <a:rPr lang="en-US"/>
              <a:pPr/>
              <a:t>18</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p:cNvSpPr>
          <p:nvPr>
            <p:ph type="body" idx="1"/>
          </p:nvPr>
        </p:nvSpPr>
        <p:spPr>
          <a:noFill/>
          <a:ln/>
        </p:spPr>
        <p:txBody>
          <a:bodyPr/>
          <a:lstStyle/>
          <a:p>
            <a:endParaRPr lang="en-US" smtClean="0">
              <a:latin typeface="Arial"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smtClean="0">
              <a:latin typeface="Arial" charset="0"/>
              <a:ea typeface="ＭＳ Ｐゴシック" pitchFamily="-65" charset="-128"/>
            </a:endParaRPr>
          </a:p>
        </p:txBody>
      </p:sp>
      <p:sp>
        <p:nvSpPr>
          <p:cNvPr id="25604" name="Slide Number Placeholder 3"/>
          <p:cNvSpPr>
            <a:spLocks noGrp="1"/>
          </p:cNvSpPr>
          <p:nvPr>
            <p:ph type="sldNum" sz="quarter" idx="5"/>
          </p:nvPr>
        </p:nvSpPr>
        <p:spPr>
          <a:noFill/>
        </p:spPr>
        <p:txBody>
          <a:bodyPr/>
          <a:lstStyle/>
          <a:p>
            <a:fld id="{2278B85B-B267-4301-A243-4D4C4722DD8E}"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smtClean="0">
              <a:latin typeface="Arial" charset="0"/>
              <a:ea typeface="ＭＳ Ｐゴシック" pitchFamily="-65" charset="-128"/>
            </a:endParaRPr>
          </a:p>
        </p:txBody>
      </p:sp>
      <p:sp>
        <p:nvSpPr>
          <p:cNvPr id="25604" name="Slide Number Placeholder 3"/>
          <p:cNvSpPr>
            <a:spLocks noGrp="1"/>
          </p:cNvSpPr>
          <p:nvPr>
            <p:ph type="sldNum" sz="quarter" idx="5"/>
          </p:nvPr>
        </p:nvSpPr>
        <p:spPr>
          <a:noFill/>
        </p:spPr>
        <p:txBody>
          <a:bodyPr/>
          <a:lstStyle/>
          <a:p>
            <a:fld id="{2278B85B-B267-4301-A243-4D4C4722DD8E}"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83680B7-578B-4709-AEFC-998024B0F7E4}" type="datetimeFigureOut">
              <a:rPr lang="en-US" smtClean="0"/>
              <a:pPr/>
              <a:t>4/2/2014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F89ED68-5AF1-4FA8-8480-DEBA8BD7539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3680B7-578B-4709-AEFC-998024B0F7E4}"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9ED68-5AF1-4FA8-8480-DEBA8BD753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3680B7-578B-4709-AEFC-998024B0F7E4}"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9ED68-5AF1-4FA8-8480-DEBA8BD753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83680B7-578B-4709-AEFC-998024B0F7E4}"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9ED68-5AF1-4FA8-8480-DEBA8BD7539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3680B7-578B-4709-AEFC-998024B0F7E4}" type="datetimeFigureOut">
              <a:rPr lang="en-US" smtClean="0"/>
              <a:pPr/>
              <a:t>4/2/2014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F89ED68-5AF1-4FA8-8480-DEBA8BD753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83680B7-578B-4709-AEFC-998024B0F7E4}"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9ED68-5AF1-4FA8-8480-DEBA8BD7539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83680B7-578B-4709-AEFC-998024B0F7E4}" type="datetimeFigureOut">
              <a:rPr lang="en-US" smtClean="0"/>
              <a:pPr/>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9ED68-5AF1-4FA8-8480-DEBA8BD7539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3680B7-578B-4709-AEFC-998024B0F7E4}" type="datetimeFigureOut">
              <a:rPr lang="en-US" smtClean="0"/>
              <a:pPr/>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9ED68-5AF1-4FA8-8480-DEBA8BD753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680B7-578B-4709-AEFC-998024B0F7E4}" type="datetimeFigureOut">
              <a:rPr lang="en-US" smtClean="0"/>
              <a:pPr/>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9ED68-5AF1-4FA8-8480-DEBA8BD753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3680B7-578B-4709-AEFC-998024B0F7E4}"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9ED68-5AF1-4FA8-8480-DEBA8BD7539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3680B7-578B-4709-AEFC-998024B0F7E4}" type="datetimeFigureOut">
              <a:rPr lang="en-US" smtClean="0"/>
              <a:pPr/>
              <a:t>4/2/2014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F89ED68-5AF1-4FA8-8480-DEBA8BD7539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83680B7-578B-4709-AEFC-998024B0F7E4}" type="datetimeFigureOut">
              <a:rPr lang="en-US" smtClean="0"/>
              <a:pPr/>
              <a:t>4/2/2014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F89ED68-5AF1-4FA8-8480-DEBA8BD753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Jana.spalding@recoveryinnovations.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C:\Temp\Temporary%20Internet%20Files\Content.IE5\OCO3QQVN\MS910220568%5b1%5d.wav"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Temp\Temporary Internet Files\Content.IE5\TY2C4VQE\MC900389972[1].wmf"/>
          <p:cNvPicPr>
            <a:picLocks noChangeAspect="1" noChangeArrowheads="1"/>
          </p:cNvPicPr>
          <p:nvPr/>
        </p:nvPicPr>
        <p:blipFill>
          <a:blip r:embed="rId3" cstate="print"/>
          <a:srcRect/>
          <a:stretch>
            <a:fillRect/>
          </a:stretch>
        </p:blipFill>
        <p:spPr bwMode="auto">
          <a:xfrm>
            <a:off x="6723434" y="0"/>
            <a:ext cx="2420566" cy="1905000"/>
          </a:xfrm>
          <a:prstGeom prst="rect">
            <a:avLst/>
          </a:prstGeom>
          <a:noFill/>
        </p:spPr>
      </p:pic>
      <p:pic>
        <p:nvPicPr>
          <p:cNvPr id="1032" name="Picture 8" descr="C:\Temp\Temporary Internet Files\Content.IE5\OCO3QQVN\MP900385991[1].jpg"/>
          <p:cNvPicPr>
            <a:picLocks noChangeAspect="1" noChangeArrowheads="1"/>
          </p:cNvPicPr>
          <p:nvPr/>
        </p:nvPicPr>
        <p:blipFill>
          <a:blip r:embed="rId4" cstate="print"/>
          <a:srcRect/>
          <a:stretch>
            <a:fillRect/>
          </a:stretch>
        </p:blipFill>
        <p:spPr bwMode="auto">
          <a:xfrm>
            <a:off x="6096000" y="4114800"/>
            <a:ext cx="2788920" cy="1992086"/>
          </a:xfrm>
          <a:prstGeom prst="rect">
            <a:avLst/>
          </a:prstGeom>
          <a:noFill/>
        </p:spPr>
      </p:pic>
      <p:sp>
        <p:nvSpPr>
          <p:cNvPr id="3" name="Subtitle 2"/>
          <p:cNvSpPr>
            <a:spLocks noGrp="1"/>
          </p:cNvSpPr>
          <p:nvPr>
            <p:ph type="subTitle" idx="1"/>
          </p:nvPr>
        </p:nvSpPr>
        <p:spPr>
          <a:xfrm>
            <a:off x="152400" y="3200400"/>
            <a:ext cx="6019800" cy="3505200"/>
          </a:xfrm>
        </p:spPr>
        <p:txBody>
          <a:bodyPr>
            <a:normAutofit fontScale="25000" lnSpcReduction="20000"/>
          </a:bodyPr>
          <a:lstStyle/>
          <a:p>
            <a:r>
              <a:rPr lang="en-US" sz="5600" dirty="0" smtClean="0">
                <a:solidFill>
                  <a:schemeClr val="tx1"/>
                </a:solidFill>
              </a:rPr>
              <a:t/>
            </a:r>
            <a:br>
              <a:rPr lang="en-US" sz="5600" dirty="0" smtClean="0">
                <a:solidFill>
                  <a:schemeClr val="tx1"/>
                </a:solidFill>
              </a:rPr>
            </a:br>
            <a:r>
              <a:rPr lang="en-US" sz="7200" b="1" i="1" dirty="0" smtClean="0">
                <a:solidFill>
                  <a:schemeClr val="tx1"/>
                </a:solidFill>
              </a:rPr>
              <a:t>Jen Padron, MEd, CPS, QMHP-CS and Ron Manderscheid, PhD</a:t>
            </a:r>
          </a:p>
          <a:p>
            <a:r>
              <a:rPr lang="en-US" sz="7200" b="1" i="1" dirty="0" smtClean="0">
                <a:solidFill>
                  <a:schemeClr val="tx1"/>
                </a:solidFill>
              </a:rPr>
              <a:t>Debbie Plotnick, MHANY  - The Person</a:t>
            </a:r>
          </a:p>
          <a:p>
            <a:r>
              <a:rPr lang="en-US" sz="7200" b="1" i="1" dirty="0" smtClean="0">
                <a:solidFill>
                  <a:schemeClr val="tx1"/>
                </a:solidFill>
              </a:rPr>
              <a:t> Jana Spalding, MD, Recovery Innovations – Peer Support</a:t>
            </a:r>
          </a:p>
          <a:p>
            <a:r>
              <a:rPr lang="en-US" sz="9600" dirty="0" smtClean="0">
                <a:solidFill>
                  <a:schemeClr val="tx1"/>
                </a:solidFill>
              </a:rPr>
              <a:t/>
            </a:r>
            <a:br>
              <a:rPr lang="en-US" sz="9600" dirty="0" smtClean="0">
                <a:solidFill>
                  <a:schemeClr val="tx1"/>
                </a:solidFill>
              </a:rPr>
            </a:br>
            <a:r>
              <a:rPr lang="en-US" sz="9600" dirty="0" smtClean="0">
                <a:solidFill>
                  <a:schemeClr val="tx1"/>
                </a:solidFill>
              </a:rPr>
              <a:t>Explore the future role of the person receiving care </a:t>
            </a:r>
          </a:p>
          <a:p>
            <a:r>
              <a:rPr lang="en-US" sz="9600" b="1" i="1" dirty="0" smtClean="0">
                <a:solidFill>
                  <a:schemeClr val="tx1"/>
                </a:solidFill>
              </a:rPr>
              <a:t>What do the practices of shared decision-making and the concept of mutuality tell us about future individual responsibility for health? </a:t>
            </a:r>
            <a:endParaRPr lang="en-US" sz="9600" dirty="0" smtClean="0"/>
          </a:p>
          <a:p>
            <a:endParaRPr lang="en-US" sz="9600" dirty="0"/>
          </a:p>
        </p:txBody>
      </p:sp>
      <p:sp>
        <p:nvSpPr>
          <p:cNvPr id="2" name="Title 1"/>
          <p:cNvSpPr>
            <a:spLocks noGrp="1"/>
          </p:cNvSpPr>
          <p:nvPr>
            <p:ph type="ctrTitle"/>
          </p:nvPr>
        </p:nvSpPr>
        <p:spPr>
          <a:xfrm>
            <a:off x="533400" y="1447800"/>
            <a:ext cx="7772400" cy="1470025"/>
          </a:xfrm>
        </p:spPr>
        <p:txBody>
          <a:bodyPr/>
          <a:lstStyle/>
          <a:p>
            <a:r>
              <a:rPr lang="en-US" b="1" dirty="0" smtClean="0"/>
              <a:t>ACMHA 2014</a:t>
            </a:r>
            <a:br>
              <a:rPr lang="en-US" b="1" dirty="0" smtClean="0"/>
            </a:br>
            <a:r>
              <a:rPr lang="en-US" b="1" dirty="0" smtClean="0"/>
              <a:t>The Power of the Person</a:t>
            </a:r>
            <a:endParaRPr lang="en-US" b="1" dirty="0"/>
          </a:p>
        </p:txBody>
      </p:sp>
      <p:pic>
        <p:nvPicPr>
          <p:cNvPr id="1027" name="Picture 3" descr="C:\Temp\Temporary Internet Files\Content.IE5\TY2C4VQE\MP900442296[1].jpg"/>
          <p:cNvPicPr>
            <a:picLocks noChangeAspect="1" noChangeArrowheads="1"/>
          </p:cNvPicPr>
          <p:nvPr/>
        </p:nvPicPr>
        <p:blipFill>
          <a:blip r:embed="rId5" cstate="print"/>
          <a:srcRect/>
          <a:stretch>
            <a:fillRect/>
          </a:stretch>
        </p:blipFill>
        <p:spPr bwMode="auto">
          <a:xfrm>
            <a:off x="228600" y="228600"/>
            <a:ext cx="2133600" cy="14182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the Person</a:t>
            </a:r>
            <a:endParaRPr lang="en-US" dirty="0"/>
          </a:p>
        </p:txBody>
      </p:sp>
      <p:pic>
        <p:nvPicPr>
          <p:cNvPr id="7171" name="Picture 3" descr="C:\Temp\Temporary Internet Files\Content.IE5\4LNT6Q2K\MP900387025[1].jpg"/>
          <p:cNvPicPr>
            <a:picLocks noChangeAspect="1" noChangeArrowheads="1"/>
          </p:cNvPicPr>
          <p:nvPr/>
        </p:nvPicPr>
        <p:blipFill>
          <a:blip r:embed="rId2" cstate="print"/>
          <a:srcRect/>
          <a:stretch>
            <a:fillRect/>
          </a:stretch>
        </p:blipFill>
        <p:spPr bwMode="auto">
          <a:xfrm>
            <a:off x="6172200" y="1371600"/>
            <a:ext cx="2609088" cy="3657600"/>
          </a:xfrm>
          <a:prstGeom prst="rect">
            <a:avLst/>
          </a:prstGeom>
          <a:noFill/>
        </p:spPr>
      </p:pic>
      <p:pic>
        <p:nvPicPr>
          <p:cNvPr id="7178" name="Picture 10" descr="C:\Temp\Temporary Internet Files\Content.IE5\ZK3J2V9L\MP900385403[1].jpg"/>
          <p:cNvPicPr>
            <a:picLocks noChangeAspect="1" noChangeArrowheads="1"/>
          </p:cNvPicPr>
          <p:nvPr/>
        </p:nvPicPr>
        <p:blipFill>
          <a:blip r:embed="rId3" cstate="print"/>
          <a:srcRect/>
          <a:stretch>
            <a:fillRect/>
          </a:stretch>
        </p:blipFill>
        <p:spPr bwMode="auto">
          <a:xfrm>
            <a:off x="152400" y="1905000"/>
            <a:ext cx="5867400" cy="4191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the Person</a:t>
            </a:r>
            <a:endParaRPr lang="en-US" dirty="0"/>
          </a:p>
        </p:txBody>
      </p:sp>
      <p:pic>
        <p:nvPicPr>
          <p:cNvPr id="8194" name="Picture 2" descr="C:\Temp\Temporary Internet Files\Content.IE5\TY2C4VQE\MP900387743[1].jpg"/>
          <p:cNvPicPr>
            <a:picLocks noChangeAspect="1" noChangeArrowheads="1"/>
          </p:cNvPicPr>
          <p:nvPr/>
        </p:nvPicPr>
        <p:blipFill>
          <a:blip r:embed="rId2" cstate="print"/>
          <a:srcRect/>
          <a:stretch>
            <a:fillRect/>
          </a:stretch>
        </p:blipFill>
        <p:spPr bwMode="auto">
          <a:xfrm>
            <a:off x="4191000" y="3581400"/>
            <a:ext cx="3962400" cy="2826512"/>
          </a:xfrm>
          <a:prstGeom prst="rect">
            <a:avLst/>
          </a:prstGeom>
          <a:noFill/>
        </p:spPr>
      </p:pic>
      <p:pic>
        <p:nvPicPr>
          <p:cNvPr id="9220" name="Picture 4" descr="C:\Temp\Temporary Internet Files\Content.IE5\OCO3QQVN\MP900400346[1].jpg"/>
          <p:cNvPicPr>
            <a:picLocks noChangeAspect="1" noChangeArrowheads="1"/>
          </p:cNvPicPr>
          <p:nvPr/>
        </p:nvPicPr>
        <p:blipFill>
          <a:blip r:embed="rId3" cstate="print"/>
          <a:srcRect/>
          <a:stretch>
            <a:fillRect/>
          </a:stretch>
        </p:blipFill>
        <p:spPr bwMode="auto">
          <a:xfrm>
            <a:off x="533400" y="1524000"/>
            <a:ext cx="3901440" cy="25999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a:ln w="34925" cmpd="dbl">
            <a:solidFill>
              <a:srgbClr val="0070C0"/>
            </a:solidFill>
          </a:ln>
        </p:spPr>
        <p:txBody>
          <a:bodyPr/>
          <a:lstStyle/>
          <a:p>
            <a:r>
              <a:rPr lang="en-US" b="1" dirty="0" smtClean="0"/>
              <a:t>The Power of the Person</a:t>
            </a:r>
            <a:endParaRPr lang="en-US" b="1" dirty="0"/>
          </a:p>
        </p:txBody>
      </p:sp>
      <p:pic>
        <p:nvPicPr>
          <p:cNvPr id="12290" name="Picture 2" descr="C:\Temp\Temporary Internet Files\Content.IE5\ZK3J2V9L\MC900435789[1].wmf"/>
          <p:cNvPicPr>
            <a:picLocks noChangeAspect="1" noChangeArrowheads="1"/>
          </p:cNvPicPr>
          <p:nvPr/>
        </p:nvPicPr>
        <p:blipFill>
          <a:blip r:embed="rId3" cstate="print"/>
          <a:srcRect/>
          <a:stretch>
            <a:fillRect/>
          </a:stretch>
        </p:blipFill>
        <p:spPr bwMode="auto">
          <a:xfrm>
            <a:off x="2743200" y="1497518"/>
            <a:ext cx="5867400" cy="4979345"/>
          </a:xfrm>
          <a:prstGeom prst="rect">
            <a:avLst/>
          </a:prstGeom>
          <a:noFill/>
        </p:spPr>
      </p:pic>
      <p:sp>
        <p:nvSpPr>
          <p:cNvPr id="4" name="TextBox 3"/>
          <p:cNvSpPr txBox="1"/>
          <p:nvPr/>
        </p:nvSpPr>
        <p:spPr>
          <a:xfrm>
            <a:off x="838200" y="1447800"/>
            <a:ext cx="1752600" cy="4953714"/>
          </a:xfrm>
          <a:prstGeom prst="rect">
            <a:avLst/>
          </a:prstGeom>
          <a:solidFill>
            <a:schemeClr val="tx1">
              <a:lumMod val="75000"/>
              <a:lumOff val="25000"/>
            </a:schemeClr>
          </a:solidFill>
          <a:ln>
            <a:solidFill>
              <a:schemeClr val="bg1"/>
            </a:solidFill>
          </a:ln>
        </p:spPr>
        <p:txBody>
          <a:bodyPr wrap="square" rtlCol="0">
            <a:spAutoFit/>
          </a:bodyPr>
          <a:lstStyle/>
          <a:p>
            <a:r>
              <a:rPr lang="en-US" b="1" dirty="0" smtClean="0">
                <a:solidFill>
                  <a:schemeClr val="bg1"/>
                </a:solidFill>
              </a:rPr>
              <a:t>To pursue  recovery and wellness armed with information, resources, tools and coping skills.</a:t>
            </a:r>
          </a:p>
          <a:p>
            <a:endParaRPr lang="en-US" b="1" dirty="0" smtClean="0">
              <a:solidFill>
                <a:schemeClr val="bg1"/>
              </a:solidFill>
            </a:endParaRPr>
          </a:p>
          <a:p>
            <a:r>
              <a:rPr lang="en-US" b="1" dirty="0" smtClean="0">
                <a:solidFill>
                  <a:schemeClr val="bg1"/>
                </a:solidFill>
              </a:rPr>
              <a:t>To obtain support necessary to live life to the fullest beyond the confines of the health care system.</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a:ln w="34925" cmpd="dbl">
            <a:solidFill>
              <a:srgbClr val="0070C0"/>
            </a:solidFill>
          </a:ln>
        </p:spPr>
        <p:txBody>
          <a:bodyPr/>
          <a:lstStyle/>
          <a:p>
            <a:r>
              <a:rPr lang="en-US" b="1" dirty="0" smtClean="0"/>
              <a:t>The Power of the Person</a:t>
            </a:r>
            <a:endParaRPr lang="en-US" b="1" dirty="0"/>
          </a:p>
        </p:txBody>
      </p:sp>
      <p:pic>
        <p:nvPicPr>
          <p:cNvPr id="12290" name="Picture 2" descr="C:\Temp\Temporary Internet Files\Content.IE5\ZK3J2V9L\MC900435789[1].wmf"/>
          <p:cNvPicPr>
            <a:picLocks noChangeAspect="1" noChangeArrowheads="1"/>
          </p:cNvPicPr>
          <p:nvPr/>
        </p:nvPicPr>
        <p:blipFill>
          <a:blip r:embed="rId3" cstate="print"/>
          <a:srcRect/>
          <a:stretch>
            <a:fillRect/>
          </a:stretch>
        </p:blipFill>
        <p:spPr bwMode="auto">
          <a:xfrm>
            <a:off x="2743200" y="1497518"/>
            <a:ext cx="5867400" cy="4979345"/>
          </a:xfrm>
          <a:prstGeom prst="rect">
            <a:avLst/>
          </a:prstGeom>
          <a:noFill/>
        </p:spPr>
      </p:pic>
      <p:sp>
        <p:nvSpPr>
          <p:cNvPr id="4" name="TextBox 3"/>
          <p:cNvSpPr txBox="1"/>
          <p:nvPr/>
        </p:nvSpPr>
        <p:spPr>
          <a:xfrm>
            <a:off x="1066800" y="2209800"/>
            <a:ext cx="1524000" cy="1846659"/>
          </a:xfrm>
          <a:prstGeom prst="rect">
            <a:avLst/>
          </a:prstGeom>
          <a:solidFill>
            <a:schemeClr val="tx1"/>
          </a:solidFill>
          <a:ln>
            <a:solidFill>
              <a:schemeClr val="bg1"/>
            </a:solidFill>
          </a:ln>
          <a:effectLst>
            <a:outerShdw blurRad="50800" dist="38100" dir="18900000" algn="bl" rotWithShape="0">
              <a:prstClr val="black">
                <a:alpha val="40000"/>
              </a:prstClr>
            </a:outerShdw>
          </a:effectLst>
        </p:spPr>
        <p:txBody>
          <a:bodyPr wrap="square" rtlCol="0">
            <a:spAutoFit/>
          </a:bodyPr>
          <a:lstStyle/>
          <a:p>
            <a:r>
              <a:rPr lang="en-US" sz="2400" b="1" dirty="0" smtClean="0">
                <a:solidFill>
                  <a:schemeClr val="bg1"/>
                </a:solidFill>
              </a:rPr>
              <a:t>How do we create this future?</a:t>
            </a:r>
          </a:p>
          <a:p>
            <a:endParaRPr lang="en-US"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a:ln w="34925" cmpd="dbl">
            <a:solidFill>
              <a:srgbClr val="0070C0"/>
            </a:solidFill>
          </a:ln>
        </p:spPr>
        <p:txBody>
          <a:bodyPr/>
          <a:lstStyle/>
          <a:p>
            <a:r>
              <a:rPr lang="en-US" b="1" dirty="0" smtClean="0"/>
              <a:t>The Power of the Person</a:t>
            </a:r>
            <a:endParaRPr lang="en-US" b="1" dirty="0"/>
          </a:p>
        </p:txBody>
      </p:sp>
      <p:pic>
        <p:nvPicPr>
          <p:cNvPr id="12290" name="Picture 2" descr="C:\Temp\Temporary Internet Files\Content.IE5\ZK3J2V9L\MC900435789[1].wmf"/>
          <p:cNvPicPr>
            <a:picLocks noChangeAspect="1" noChangeArrowheads="1"/>
          </p:cNvPicPr>
          <p:nvPr/>
        </p:nvPicPr>
        <p:blipFill>
          <a:blip r:embed="rId3" cstate="print"/>
          <a:srcRect/>
          <a:stretch>
            <a:fillRect/>
          </a:stretch>
        </p:blipFill>
        <p:spPr bwMode="auto">
          <a:xfrm>
            <a:off x="2743200" y="1497518"/>
            <a:ext cx="5867400" cy="4979345"/>
          </a:xfrm>
          <a:prstGeom prst="rect">
            <a:avLst/>
          </a:prstGeom>
          <a:noFill/>
        </p:spPr>
      </p:pic>
      <p:sp>
        <p:nvSpPr>
          <p:cNvPr id="4" name="TextBox 3"/>
          <p:cNvSpPr txBox="1"/>
          <p:nvPr/>
        </p:nvSpPr>
        <p:spPr>
          <a:xfrm>
            <a:off x="1066800" y="2209800"/>
            <a:ext cx="1524000" cy="1692771"/>
          </a:xfrm>
          <a:prstGeom prst="rect">
            <a:avLst/>
          </a:prstGeom>
          <a:solidFill>
            <a:schemeClr val="tx1"/>
          </a:solidFill>
          <a:ln>
            <a:solidFill>
              <a:schemeClr val="bg1"/>
            </a:solidFill>
          </a:ln>
          <a:effectLst>
            <a:outerShdw blurRad="50800" dist="38100" dir="18900000" algn="bl" rotWithShape="0">
              <a:prstClr val="black">
                <a:alpha val="40000"/>
              </a:prstClr>
            </a:outerShdw>
          </a:effectLst>
        </p:spPr>
        <p:txBody>
          <a:bodyPr wrap="square" rtlCol="0">
            <a:spAutoFit/>
          </a:bodyPr>
          <a:lstStyle/>
          <a:p>
            <a:pPr marL="457200" indent="-457200"/>
            <a:r>
              <a:rPr lang="en-US" sz="2400" b="1" dirty="0" smtClean="0">
                <a:solidFill>
                  <a:schemeClr val="bg1"/>
                </a:solidFill>
              </a:rPr>
              <a:t>1.    Me, Myself and I</a:t>
            </a:r>
          </a:p>
          <a:p>
            <a:pPr marL="457200" indent="-457200">
              <a:buAutoNum type="arabicPeriod" startAt="2"/>
            </a:pPr>
            <a:endParaRPr lang="en-US" sz="3200" b="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ln>
            <a:miter lim="800000"/>
            <a:headEnd/>
            <a:tailEnd/>
          </a:ln>
        </p:spPr>
        <p:txBody>
          <a:bodyPr wrap="square" lIns="91440" tIns="45720" rIns="91440" bIns="45720" numCol="1" anchorCtr="0" compatLnSpc="1">
            <a:prstTxWarp prst="textNoShape">
              <a:avLst/>
            </a:prstTxWarp>
            <a:normAutofit fontScale="90000"/>
          </a:bodyPr>
          <a:lstStyle/>
          <a:p>
            <a:r>
              <a:rPr lang="en-US" smtClean="0"/>
              <a:t>Two Sources of Learning, Two Learning Cycles</a:t>
            </a:r>
          </a:p>
        </p:txBody>
      </p:sp>
      <p:sp>
        <p:nvSpPr>
          <p:cNvPr id="18435" name="Content Placeholder 2"/>
          <p:cNvSpPr>
            <a:spLocks noGrp="1"/>
          </p:cNvSpPr>
          <p:nvPr>
            <p:ph idx="1"/>
          </p:nvPr>
        </p:nvSpPr>
        <p:spPr>
          <a:ln>
            <a:solidFill>
              <a:srgbClr val="FFC000"/>
            </a:solidFill>
          </a:ln>
        </p:spPr>
        <p:txBody>
          <a:bodyPr/>
          <a:lstStyle/>
          <a:p>
            <a:endParaRPr lang="en-US" dirty="0" smtClean="0">
              <a:latin typeface="Gotham-Book" pitchFamily="-109" charset="0"/>
            </a:endParaRPr>
          </a:p>
          <a:p>
            <a:pPr>
              <a:buFontTx/>
              <a:buNone/>
            </a:pPr>
            <a:r>
              <a:rPr lang="en-US" dirty="0" smtClean="0">
                <a:latin typeface="Gotham-Book" pitchFamily="-109" charset="0"/>
              </a:rPr>
              <a:t>A. Learning by reflecting on the experiences of the past </a:t>
            </a:r>
          </a:p>
          <a:p>
            <a:pPr>
              <a:buFontTx/>
              <a:buNone/>
            </a:pPr>
            <a:r>
              <a:rPr lang="en-US" dirty="0" smtClean="0">
                <a:latin typeface="Gotham-Book" pitchFamily="-109" charset="0"/>
              </a:rPr>
              <a:t>		   </a:t>
            </a:r>
            <a:r>
              <a:rPr lang="en-US" i="1" dirty="0" smtClean="0">
                <a:latin typeface="Gotham-Book" pitchFamily="-109" charset="0"/>
              </a:rPr>
              <a:t>act -  observe - reflect - plan - act</a:t>
            </a:r>
          </a:p>
          <a:p>
            <a:pPr>
              <a:buFontTx/>
              <a:buNone/>
            </a:pPr>
            <a:endParaRPr lang="en-US" dirty="0" smtClean="0">
              <a:latin typeface="Gotham-Book" pitchFamily="-109" charset="0"/>
            </a:endParaRPr>
          </a:p>
          <a:p>
            <a:pPr>
              <a:buFontTx/>
              <a:buNone/>
            </a:pPr>
            <a:r>
              <a:rPr lang="en-US" dirty="0" smtClean="0">
                <a:latin typeface="Gotham-Book" pitchFamily="-109" charset="0"/>
              </a:rPr>
              <a:t>B. Learning from the future as it emerges </a:t>
            </a:r>
            <a:r>
              <a:rPr lang="en-US" dirty="0" smtClean="0">
                <a:solidFill>
                  <a:schemeClr val="accent2">
                    <a:lumMod val="60000"/>
                    <a:lumOff val="40000"/>
                  </a:schemeClr>
                </a:solidFill>
                <a:latin typeface="Gotham-Book" pitchFamily="-109" charset="0"/>
              </a:rPr>
              <a:t>Presencing </a:t>
            </a:r>
            <a:r>
              <a:rPr lang="en-US" dirty="0" smtClean="0">
                <a:latin typeface="Gotham-Book" pitchFamily="-109" charset="0"/>
              </a:rPr>
              <a:t>–connecting to the Source of your authentic Self</a:t>
            </a:r>
          </a:p>
          <a:p>
            <a:pPr algn="ctr">
              <a:buFontTx/>
              <a:buNone/>
            </a:pPr>
            <a:r>
              <a:rPr lang="en-US" b="1" dirty="0" smtClean="0">
                <a:solidFill>
                  <a:schemeClr val="accent2">
                    <a:lumMod val="60000"/>
                    <a:lumOff val="40000"/>
                  </a:schemeClr>
                </a:solidFill>
                <a:latin typeface="Gotham-Book" pitchFamily="-109" charset="0"/>
              </a:rPr>
              <a:t>Theory U</a:t>
            </a:r>
          </a:p>
          <a:p>
            <a:pPr algn="ctr">
              <a:buNone/>
            </a:pPr>
            <a:r>
              <a:rPr lang="en-US" sz="2000" dirty="0" smtClean="0">
                <a:latin typeface="Gotham-Book" pitchFamily="-109" charset="0"/>
              </a:rPr>
              <a:t>Otto </a:t>
            </a:r>
            <a:r>
              <a:rPr lang="en-US" sz="2000" dirty="0" err="1" smtClean="0">
                <a:latin typeface="Gotham-Book" pitchFamily="-109" charset="0"/>
              </a:rPr>
              <a:t>Scharmer</a:t>
            </a:r>
            <a:r>
              <a:rPr lang="en-US" sz="2000" dirty="0" smtClean="0">
                <a:latin typeface="Gotham-Book" pitchFamily="-109" charset="0"/>
              </a:rPr>
              <a:t>, Presencing Institute</a:t>
            </a:r>
          </a:p>
        </p:txBody>
      </p:sp>
      <p:pic>
        <p:nvPicPr>
          <p:cNvPr id="16388" name="Picture 4" descr="creativecommonsPPT.jpg"/>
          <p:cNvPicPr>
            <a:picLocks noChangeAspect="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3" descr="u.gif"/>
          <p:cNvPicPr>
            <a:picLocks noChangeAspect="1"/>
          </p:cNvPicPr>
          <p:nvPr/>
        </p:nvPicPr>
        <p:blipFill>
          <a:blip r:embed="rId2" cstate="print"/>
          <a:srcRect/>
          <a:stretch>
            <a:fillRect/>
          </a:stretch>
        </p:blipFill>
        <p:spPr bwMode="auto">
          <a:xfrm>
            <a:off x="1295400" y="1219200"/>
            <a:ext cx="6718300" cy="4768850"/>
          </a:xfrm>
          <a:prstGeom prst="rect">
            <a:avLst/>
          </a:prstGeom>
          <a:noFill/>
          <a:ln w="9525">
            <a:noFill/>
            <a:miter lim="800000"/>
            <a:headEnd/>
            <a:tailEnd/>
          </a:ln>
        </p:spPr>
      </p:pic>
      <p:sp>
        <p:nvSpPr>
          <p:cNvPr id="17411" name="Title 1"/>
          <p:cNvSpPr>
            <a:spLocks noGrp="1"/>
          </p:cNvSpPr>
          <p:nvPr>
            <p:ph type="title"/>
          </p:nvPr>
        </p:nvSpPr>
        <p:spPr bwMode="auto">
          <a:noFill/>
          <a:ln>
            <a:miter lim="800000"/>
            <a:headEnd/>
            <a:tailEnd/>
          </a:ln>
        </p:spPr>
        <p:txBody>
          <a:bodyPr wrap="square" lIns="91440" tIns="45720" rIns="91440" bIns="45720" numCol="1" anchorCtr="0" compatLnSpc="1">
            <a:prstTxWarp prst="textNoShape">
              <a:avLst/>
            </a:prstTxWarp>
            <a:normAutofit fontScale="90000"/>
          </a:bodyPr>
          <a:lstStyle/>
          <a:p>
            <a:r>
              <a:rPr lang="en-US" smtClean="0">
                <a:solidFill>
                  <a:schemeClr val="tx1"/>
                </a:solidFill>
                <a:cs typeface="Arial" charset="0"/>
              </a:rPr>
              <a:t>Four Levels of Responding to Change</a:t>
            </a:r>
            <a:endParaRPr lang="en-US" smtClean="0"/>
          </a:p>
        </p:txBody>
      </p:sp>
      <p:sp>
        <p:nvSpPr>
          <p:cNvPr id="17412" name="Rectangle 8"/>
          <p:cNvSpPr>
            <a:spLocks/>
          </p:cNvSpPr>
          <p:nvPr/>
        </p:nvSpPr>
        <p:spPr bwMode="auto">
          <a:xfrm>
            <a:off x="1524000" y="2068513"/>
            <a:ext cx="5029200" cy="307777"/>
          </a:xfrm>
          <a:prstGeom prst="rect">
            <a:avLst/>
          </a:prstGeom>
          <a:noFill/>
          <a:ln w="9525">
            <a:noFill/>
            <a:miter lim="800000"/>
            <a:headEnd/>
            <a:tailEnd/>
          </a:ln>
        </p:spPr>
        <p:txBody>
          <a:bodyPr lIns="0" tIns="0" rIns="40639" bIns="0">
            <a:spAutoFit/>
          </a:bodyPr>
          <a:lstStyle/>
          <a:p>
            <a:pPr marL="39688" algn="ctr"/>
            <a:r>
              <a:rPr lang="en-US" b="1" dirty="0">
                <a:cs typeface="Arial" charset="0"/>
              </a:rPr>
              <a:t>1. </a:t>
            </a:r>
            <a:r>
              <a:rPr lang="en-US" sz="2000" b="1" dirty="0">
                <a:cs typeface="Arial" charset="0"/>
              </a:rPr>
              <a:t>Reacting: </a:t>
            </a:r>
            <a:r>
              <a:rPr lang="en-US" sz="2000" dirty="0">
                <a:cs typeface="Arial" charset="0"/>
              </a:rPr>
              <a:t>quick fixes</a:t>
            </a:r>
          </a:p>
        </p:txBody>
      </p:sp>
      <p:sp>
        <p:nvSpPr>
          <p:cNvPr id="11" name="Rectangle 9"/>
          <p:cNvSpPr>
            <a:spLocks/>
          </p:cNvSpPr>
          <p:nvPr/>
        </p:nvSpPr>
        <p:spPr bwMode="auto">
          <a:xfrm>
            <a:off x="1828800" y="4267200"/>
            <a:ext cx="4686300" cy="307777"/>
          </a:xfrm>
          <a:prstGeom prst="rect">
            <a:avLst/>
          </a:prstGeom>
          <a:noFill/>
          <a:ln w="9525">
            <a:noFill/>
            <a:miter lim="800000"/>
            <a:headEnd/>
            <a:tailEnd/>
          </a:ln>
        </p:spPr>
        <p:txBody>
          <a:bodyPr lIns="0" tIns="0" rIns="40639" bIns="0">
            <a:spAutoFit/>
          </a:bodyPr>
          <a:lstStyle/>
          <a:p>
            <a:pPr marL="39688" algn="ctr"/>
            <a:r>
              <a:rPr lang="en-US" b="1" dirty="0">
                <a:cs typeface="Arial" charset="0"/>
              </a:rPr>
              <a:t>3. Reframing: </a:t>
            </a:r>
            <a:r>
              <a:rPr lang="en-US" dirty="0">
                <a:cs typeface="Arial" charset="0"/>
              </a:rPr>
              <a:t>values, </a:t>
            </a:r>
            <a:r>
              <a:rPr lang="en-US" sz="2000" dirty="0">
                <a:cs typeface="Arial" charset="0"/>
              </a:rPr>
              <a:t>beliefs</a:t>
            </a:r>
          </a:p>
        </p:txBody>
      </p:sp>
      <p:sp>
        <p:nvSpPr>
          <p:cNvPr id="12" name="Rectangle 10"/>
          <p:cNvSpPr>
            <a:spLocks/>
          </p:cNvSpPr>
          <p:nvPr/>
        </p:nvSpPr>
        <p:spPr bwMode="auto">
          <a:xfrm>
            <a:off x="1600200" y="3048000"/>
            <a:ext cx="4876800" cy="307777"/>
          </a:xfrm>
          <a:prstGeom prst="rect">
            <a:avLst/>
          </a:prstGeom>
          <a:noFill/>
          <a:ln w="9525">
            <a:noFill/>
            <a:miter lim="800000"/>
            <a:headEnd/>
            <a:tailEnd/>
          </a:ln>
        </p:spPr>
        <p:txBody>
          <a:bodyPr lIns="0" tIns="0" rIns="40639" bIns="0">
            <a:spAutoFit/>
          </a:bodyPr>
          <a:lstStyle/>
          <a:p>
            <a:pPr marL="39688" algn="ctr"/>
            <a:r>
              <a:rPr lang="en-US" b="1" dirty="0">
                <a:cs typeface="Arial" charset="0"/>
              </a:rPr>
              <a:t>2. Redesigning: </a:t>
            </a:r>
            <a:r>
              <a:rPr lang="en-US" sz="2000" dirty="0">
                <a:cs typeface="Arial" charset="0"/>
              </a:rPr>
              <a:t>policies</a:t>
            </a:r>
          </a:p>
        </p:txBody>
      </p:sp>
      <p:sp>
        <p:nvSpPr>
          <p:cNvPr id="9" name="Rectangle 7"/>
          <p:cNvSpPr>
            <a:spLocks/>
          </p:cNvSpPr>
          <p:nvPr/>
        </p:nvSpPr>
        <p:spPr bwMode="auto">
          <a:xfrm>
            <a:off x="1587500" y="5205413"/>
            <a:ext cx="5105400" cy="307777"/>
          </a:xfrm>
          <a:prstGeom prst="rect">
            <a:avLst/>
          </a:prstGeom>
          <a:noFill/>
          <a:ln w="9525">
            <a:noFill/>
            <a:miter lim="800000"/>
            <a:headEnd/>
            <a:tailEnd/>
          </a:ln>
        </p:spPr>
        <p:txBody>
          <a:bodyPr lIns="0" tIns="0" rIns="40639" bIns="0">
            <a:spAutoFit/>
          </a:bodyPr>
          <a:lstStyle/>
          <a:p>
            <a:pPr marL="39688" algn="ctr">
              <a:spcBef>
                <a:spcPts val="1400"/>
              </a:spcBef>
            </a:pPr>
            <a:r>
              <a:rPr lang="en-US" sz="2000" b="1" dirty="0">
                <a:cs typeface="Arial" charset="0"/>
              </a:rPr>
              <a:t>4. Regenerating: </a:t>
            </a:r>
            <a:r>
              <a:rPr lang="en-US" sz="2000" dirty="0">
                <a:cs typeface="Arial" charset="0"/>
              </a:rPr>
              <a:t>sources of commitment and energy</a:t>
            </a:r>
          </a:p>
        </p:txBody>
      </p:sp>
      <p:cxnSp>
        <p:nvCxnSpPr>
          <p:cNvPr id="20" name="Straight Connector 19"/>
          <p:cNvCxnSpPr/>
          <p:nvPr/>
        </p:nvCxnSpPr>
        <p:spPr bwMode="auto">
          <a:xfrm>
            <a:off x="0" y="6018213"/>
            <a:ext cx="9144000" cy="1587"/>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1" name="Straight Connector 20"/>
          <p:cNvCxnSpPr/>
          <p:nvPr/>
        </p:nvCxnSpPr>
        <p:spPr bwMode="auto">
          <a:xfrm>
            <a:off x="0" y="44958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2" name="Straight Connector 21"/>
          <p:cNvCxnSpPr/>
          <p:nvPr/>
        </p:nvCxnSpPr>
        <p:spPr bwMode="auto">
          <a:xfrm>
            <a:off x="0" y="31242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3" name="Straight Connector 22"/>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sp>
        <p:nvSpPr>
          <p:cNvPr id="18" name="Rectangle 19"/>
          <p:cNvSpPr>
            <a:spLocks/>
          </p:cNvSpPr>
          <p:nvPr/>
        </p:nvSpPr>
        <p:spPr bwMode="auto">
          <a:xfrm>
            <a:off x="152400" y="4648200"/>
            <a:ext cx="1384300" cy="1308100"/>
          </a:xfrm>
          <a:prstGeom prst="rect">
            <a:avLst/>
          </a:prstGeom>
          <a:solidFill>
            <a:schemeClr val="bg1">
              <a:lumMod val="65000"/>
            </a:schemeClr>
          </a:solidFill>
          <a:ln w="9525">
            <a:noFill/>
            <a:miter lim="800000"/>
            <a:headEnd/>
            <a:tailEnd/>
          </a:ln>
        </p:spPr>
        <p:txBody>
          <a:bodyPr lIns="38100" tIns="38100" rIns="77236" bIns="38100" anchor="ctr">
            <a:spAutoFit/>
          </a:bodyPr>
          <a:lstStyle/>
          <a:p>
            <a:pPr marL="38100"/>
            <a:r>
              <a:rPr lang="en-US" sz="2000" i="1">
                <a:solidFill>
                  <a:srgbClr val="000090"/>
                </a:solidFill>
                <a:cs typeface="Arial" charset="0"/>
              </a:rPr>
              <a:t>Source </a:t>
            </a:r>
          </a:p>
          <a:p>
            <a:pPr marL="38100"/>
            <a:r>
              <a:rPr lang="en-US" sz="2000" i="1">
                <a:solidFill>
                  <a:srgbClr val="000090"/>
                </a:solidFill>
                <a:cs typeface="Arial" charset="0"/>
              </a:rPr>
              <a:t>of energy, </a:t>
            </a:r>
          </a:p>
          <a:p>
            <a:pPr marL="38100"/>
            <a:r>
              <a:rPr lang="en-US" sz="2000" i="1">
                <a:solidFill>
                  <a:srgbClr val="000090"/>
                </a:solidFill>
                <a:cs typeface="Arial" charset="0"/>
              </a:rPr>
              <a:t>inspiration </a:t>
            </a:r>
          </a:p>
          <a:p>
            <a:pPr marL="38100"/>
            <a:r>
              <a:rPr lang="en-US" sz="2000" i="1">
                <a:solidFill>
                  <a:srgbClr val="000090"/>
                </a:solidFill>
                <a:cs typeface="Arial" charset="0"/>
              </a:rPr>
              <a:t>and will</a:t>
            </a:r>
          </a:p>
        </p:txBody>
      </p:sp>
      <p:cxnSp>
        <p:nvCxnSpPr>
          <p:cNvPr id="17422" name="Straight Arrow Connector 38"/>
          <p:cNvCxnSpPr>
            <a:cxnSpLocks noChangeShapeType="1"/>
          </p:cNvCxnSpPr>
          <p:nvPr/>
        </p:nvCxnSpPr>
        <p:spPr bwMode="auto">
          <a:xfrm rot="16200000" flipH="1">
            <a:off x="-950912" y="3138488"/>
            <a:ext cx="3084512" cy="11112"/>
          </a:xfrm>
          <a:prstGeom prst="straightConnector1">
            <a:avLst/>
          </a:prstGeom>
          <a:noFill/>
          <a:ln w="76200">
            <a:solidFill>
              <a:srgbClr val="DDAF19"/>
            </a:solidFill>
            <a:round/>
            <a:headEnd/>
            <a:tailEnd type="triangle" w="med" len="med"/>
          </a:ln>
        </p:spPr>
      </p:cxnSp>
      <p:sp>
        <p:nvSpPr>
          <p:cNvPr id="16" name="Rectangle 17"/>
          <p:cNvSpPr>
            <a:spLocks/>
          </p:cNvSpPr>
          <p:nvPr/>
        </p:nvSpPr>
        <p:spPr bwMode="auto">
          <a:xfrm>
            <a:off x="152400" y="3860800"/>
            <a:ext cx="1147763" cy="384175"/>
          </a:xfrm>
          <a:prstGeom prst="rect">
            <a:avLst/>
          </a:prstGeom>
          <a:solidFill>
            <a:schemeClr val="bg1">
              <a:lumMod val="65000"/>
            </a:schemeClr>
          </a:solidFill>
          <a:ln w="9525">
            <a:noFill/>
            <a:miter lim="800000"/>
            <a:headEnd/>
            <a:tailEnd/>
          </a:ln>
        </p:spPr>
        <p:txBody>
          <a:bodyPr wrap="none" lIns="38100" tIns="38100" rIns="77236" bIns="38100" anchor="ctr">
            <a:spAutoFit/>
          </a:bodyPr>
          <a:lstStyle/>
          <a:p>
            <a:pPr marL="38100"/>
            <a:r>
              <a:rPr lang="en-US" sz="2000" i="1">
                <a:solidFill>
                  <a:srgbClr val="000090"/>
                </a:solidFill>
                <a:cs typeface="Arial" charset="0"/>
              </a:rPr>
              <a:t>Thinking</a:t>
            </a:r>
          </a:p>
        </p:txBody>
      </p:sp>
      <p:sp>
        <p:nvSpPr>
          <p:cNvPr id="17" name="Rectangle 18"/>
          <p:cNvSpPr>
            <a:spLocks/>
          </p:cNvSpPr>
          <p:nvPr/>
        </p:nvSpPr>
        <p:spPr bwMode="auto">
          <a:xfrm>
            <a:off x="119062" y="2811463"/>
            <a:ext cx="1176338" cy="693737"/>
          </a:xfrm>
          <a:prstGeom prst="rect">
            <a:avLst/>
          </a:prstGeom>
          <a:solidFill>
            <a:schemeClr val="bg1">
              <a:lumMod val="65000"/>
            </a:schemeClr>
          </a:solidFill>
          <a:ln w="9525">
            <a:noFill/>
            <a:miter lim="800000"/>
            <a:headEnd/>
            <a:tailEnd/>
          </a:ln>
        </p:spPr>
        <p:txBody>
          <a:bodyPr wrap="none" lIns="38100" tIns="38100" rIns="77236" bIns="38100" anchor="ctr">
            <a:spAutoFit/>
          </a:bodyPr>
          <a:lstStyle/>
          <a:p>
            <a:pPr marL="38100"/>
            <a:r>
              <a:rPr lang="en-US" sz="2000" i="1" dirty="0">
                <a:solidFill>
                  <a:srgbClr val="000090"/>
                </a:solidFill>
                <a:cs typeface="Arial" charset="0"/>
              </a:rPr>
              <a:t>Process, </a:t>
            </a:r>
          </a:p>
          <a:p>
            <a:pPr marL="38100"/>
            <a:r>
              <a:rPr lang="en-US" sz="2000" i="1" dirty="0">
                <a:solidFill>
                  <a:srgbClr val="000090"/>
                </a:solidFill>
                <a:cs typeface="Arial" charset="0"/>
              </a:rPr>
              <a:t>structure</a:t>
            </a:r>
          </a:p>
        </p:txBody>
      </p:sp>
      <p:pic>
        <p:nvPicPr>
          <p:cNvPr id="17425" name="Picture 18" descr="creativecommonsPPT.jpg"/>
          <p:cNvPicPr>
            <a:picLocks noChangeAspect="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sp>
        <p:nvSpPr>
          <p:cNvPr id="18442" name="Rectangle 20"/>
          <p:cNvSpPr>
            <a:spLocks/>
          </p:cNvSpPr>
          <p:nvPr/>
        </p:nvSpPr>
        <p:spPr bwMode="auto">
          <a:xfrm>
            <a:off x="152400" y="1739900"/>
            <a:ext cx="1892300" cy="622300"/>
          </a:xfrm>
          <a:prstGeom prst="rect">
            <a:avLst/>
          </a:prstGeom>
          <a:solidFill>
            <a:schemeClr val="bg1">
              <a:lumMod val="65000"/>
            </a:schemeClr>
          </a:solidFill>
          <a:ln w="25400">
            <a:noFill/>
            <a:miter lim="800000"/>
            <a:headEnd/>
            <a:tailEnd/>
          </a:ln>
        </p:spPr>
        <p:txBody>
          <a:bodyPr lIns="0" tIns="0" rIns="40639" bIns="0"/>
          <a:lstStyle/>
          <a:p>
            <a:pPr marL="39688"/>
            <a:r>
              <a:rPr lang="en-US" sz="2000" i="1">
                <a:solidFill>
                  <a:srgbClr val="000090"/>
                </a:solidFill>
                <a:cs typeface="Arial" charset="0"/>
              </a:rPr>
              <a:t>Manifest </a:t>
            </a:r>
          </a:p>
          <a:p>
            <a:pPr marL="39688"/>
            <a:r>
              <a:rPr lang="en-US" sz="2000" i="1">
                <a:solidFill>
                  <a:srgbClr val="000090"/>
                </a:solidFill>
                <a:cs typeface="Arial" charset="0"/>
              </a:rPr>
              <a:t>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P spid="18"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ln>
            <a:miter lim="800000"/>
            <a:headEnd/>
            <a:tailEnd/>
          </a:ln>
        </p:spPr>
        <p:txBody>
          <a:bodyPr wrap="square" lIns="91440" tIns="45720" rIns="91440" bIns="45720" numCol="1" anchorCtr="0" compatLnSpc="1">
            <a:prstTxWarp prst="textNoShape">
              <a:avLst/>
            </a:prstTxWarp>
            <a:normAutofit fontScale="90000"/>
          </a:bodyPr>
          <a:lstStyle/>
          <a:p>
            <a:r>
              <a:rPr lang="en-US" smtClean="0">
                <a:cs typeface="Arial" charset="0"/>
              </a:rPr>
              <a:t>The Blind Spot of Leadership</a:t>
            </a:r>
            <a:br>
              <a:rPr lang="en-US" smtClean="0">
                <a:cs typeface="Arial" charset="0"/>
              </a:rPr>
            </a:br>
            <a:endParaRPr lang="en-US" smtClean="0"/>
          </a:p>
        </p:txBody>
      </p:sp>
      <p:sp>
        <p:nvSpPr>
          <p:cNvPr id="4" name="Rectangle 2"/>
          <p:cNvSpPr>
            <a:spLocks/>
          </p:cNvSpPr>
          <p:nvPr/>
        </p:nvSpPr>
        <p:spPr bwMode="auto">
          <a:xfrm>
            <a:off x="2590800" y="4635500"/>
            <a:ext cx="4191000" cy="1409700"/>
          </a:xfrm>
          <a:prstGeom prst="rect">
            <a:avLst/>
          </a:prstGeom>
          <a:noFill/>
          <a:ln w="9525">
            <a:noFill/>
            <a:miter lim="800000"/>
            <a:headEnd/>
            <a:tailEnd/>
          </a:ln>
        </p:spPr>
        <p:txBody>
          <a:bodyPr lIns="0" tIns="0" rIns="40639" bIns="0"/>
          <a:lstStyle/>
          <a:p>
            <a:pPr marL="39688" algn="ctr"/>
            <a:r>
              <a:rPr lang="en-US" b="1">
                <a:cs typeface="Arial" charset="0"/>
              </a:rPr>
              <a:t>Source:</a:t>
            </a:r>
          </a:p>
          <a:p>
            <a:pPr marL="39688" algn="ctr">
              <a:spcAft>
                <a:spcPts val="600"/>
              </a:spcAft>
            </a:pPr>
            <a:r>
              <a:rPr lang="en-US" i="1">
                <a:solidFill>
                  <a:srgbClr val="000090"/>
                </a:solidFill>
                <a:cs typeface="Arial" charset="0"/>
              </a:rPr>
              <a:t>Who</a:t>
            </a:r>
          </a:p>
          <a:p>
            <a:pPr marL="39688" algn="ctr">
              <a:spcAft>
                <a:spcPts val="600"/>
              </a:spcAft>
            </a:pPr>
            <a:r>
              <a:rPr lang="en-US" sz="2000" b="1" i="1">
                <a:solidFill>
                  <a:srgbClr val="000090"/>
                </a:solidFill>
                <a:cs typeface="Arial" charset="0"/>
              </a:rPr>
              <a:t>Blind Spot: </a:t>
            </a:r>
            <a:r>
              <a:rPr lang="en-US" sz="2000" i="1">
                <a:cs typeface="Arial" charset="0"/>
              </a:rPr>
              <a:t>Inner place </a:t>
            </a:r>
            <a:br>
              <a:rPr lang="en-US" sz="2000" i="1">
                <a:cs typeface="Arial" charset="0"/>
              </a:rPr>
            </a:br>
            <a:r>
              <a:rPr lang="en-US" sz="2000" i="1">
                <a:cs typeface="Arial" charset="0"/>
              </a:rPr>
              <a:t>from where we operate</a:t>
            </a:r>
            <a:r>
              <a:rPr lang="en-US" sz="2000" i="1">
                <a:solidFill>
                  <a:srgbClr val="4B00FC"/>
                </a:solidFill>
                <a:cs typeface="Arial" charset="0"/>
              </a:rPr>
              <a:t> </a:t>
            </a:r>
          </a:p>
        </p:txBody>
      </p:sp>
      <p:sp>
        <p:nvSpPr>
          <p:cNvPr id="5" name="Rectangle 3"/>
          <p:cNvSpPr>
            <a:spLocks/>
          </p:cNvSpPr>
          <p:nvPr/>
        </p:nvSpPr>
        <p:spPr bwMode="auto">
          <a:xfrm>
            <a:off x="3835400" y="3003550"/>
            <a:ext cx="1512888" cy="738188"/>
          </a:xfrm>
          <a:prstGeom prst="rect">
            <a:avLst/>
          </a:prstGeom>
          <a:noFill/>
          <a:ln w="9525">
            <a:noFill/>
            <a:miter lim="800000"/>
            <a:headEnd/>
            <a:tailEnd/>
          </a:ln>
        </p:spPr>
        <p:txBody>
          <a:bodyPr wrap="none" lIns="0" tIns="0" rIns="40639" bIns="0">
            <a:spAutoFit/>
          </a:bodyPr>
          <a:lstStyle/>
          <a:p>
            <a:pPr marL="39688" algn="ctr"/>
            <a:r>
              <a:rPr lang="en-US" b="1">
                <a:cs typeface="Arial" charset="0"/>
              </a:rPr>
              <a:t>  Process:</a:t>
            </a:r>
          </a:p>
          <a:p>
            <a:pPr marL="39688" algn="ctr"/>
            <a:r>
              <a:rPr lang="en-US" i="1">
                <a:solidFill>
                  <a:srgbClr val="000090"/>
                </a:solidFill>
                <a:cs typeface="Arial" charset="0"/>
              </a:rPr>
              <a:t>How</a:t>
            </a:r>
          </a:p>
        </p:txBody>
      </p:sp>
      <p:sp>
        <p:nvSpPr>
          <p:cNvPr id="18437" name="Rectangle 4"/>
          <p:cNvSpPr>
            <a:spLocks/>
          </p:cNvSpPr>
          <p:nvPr/>
        </p:nvSpPr>
        <p:spPr bwMode="auto">
          <a:xfrm>
            <a:off x="3938588" y="1371600"/>
            <a:ext cx="1425575" cy="738188"/>
          </a:xfrm>
          <a:prstGeom prst="rect">
            <a:avLst/>
          </a:prstGeom>
          <a:noFill/>
          <a:ln w="9525">
            <a:noFill/>
            <a:miter lim="800000"/>
            <a:headEnd/>
            <a:tailEnd/>
          </a:ln>
        </p:spPr>
        <p:txBody>
          <a:bodyPr wrap="none" lIns="0" tIns="0" rIns="40639" bIns="0">
            <a:spAutoFit/>
          </a:bodyPr>
          <a:lstStyle/>
          <a:p>
            <a:pPr marL="39688" algn="ctr"/>
            <a:r>
              <a:rPr lang="en-US" b="1">
                <a:cs typeface="Arial" charset="0"/>
              </a:rPr>
              <a:t>  Results:</a:t>
            </a:r>
          </a:p>
          <a:p>
            <a:pPr marL="39688" algn="ctr"/>
            <a:r>
              <a:rPr lang="en-US" i="1">
                <a:solidFill>
                  <a:srgbClr val="000090"/>
                </a:solidFill>
                <a:cs typeface="Arial" charset="0"/>
              </a:rPr>
              <a:t>What</a:t>
            </a:r>
          </a:p>
        </p:txBody>
      </p:sp>
      <p:sp>
        <p:nvSpPr>
          <p:cNvPr id="7" name="Line 5"/>
          <p:cNvSpPr>
            <a:spLocks noChangeShapeType="1"/>
          </p:cNvSpPr>
          <p:nvPr/>
        </p:nvSpPr>
        <p:spPr bwMode="auto">
          <a:xfrm rot="10800000">
            <a:off x="4673600" y="2286000"/>
            <a:ext cx="1588" cy="685800"/>
          </a:xfrm>
          <a:prstGeom prst="line">
            <a:avLst/>
          </a:prstGeom>
          <a:noFill/>
          <a:ln w="50800">
            <a:solidFill>
              <a:srgbClr val="DDAF19">
                <a:alpha val="65097"/>
              </a:srgbClr>
            </a:solidFill>
            <a:round/>
            <a:headEnd/>
            <a:tailEnd type="triangle" w="med" len="med"/>
          </a:ln>
        </p:spPr>
        <p:txBody>
          <a:bodyPr/>
          <a:lstStyle/>
          <a:p>
            <a:endParaRPr lang="en-US"/>
          </a:p>
        </p:txBody>
      </p:sp>
      <p:sp>
        <p:nvSpPr>
          <p:cNvPr id="8" name="Line 6"/>
          <p:cNvSpPr>
            <a:spLocks noChangeShapeType="1"/>
          </p:cNvSpPr>
          <p:nvPr/>
        </p:nvSpPr>
        <p:spPr bwMode="auto">
          <a:xfrm rot="10800000">
            <a:off x="4673600" y="3886200"/>
            <a:ext cx="1588" cy="685800"/>
          </a:xfrm>
          <a:prstGeom prst="line">
            <a:avLst/>
          </a:prstGeom>
          <a:noFill/>
          <a:ln w="50800">
            <a:solidFill>
              <a:srgbClr val="DDAF19">
                <a:alpha val="65097"/>
              </a:srgbClr>
            </a:solidFill>
            <a:round/>
            <a:headEnd/>
            <a:tailEnd type="triangle" w="med" len="med"/>
          </a:ln>
        </p:spPr>
        <p:txBody>
          <a:bodyPr/>
          <a:lstStyle/>
          <a:p>
            <a:endParaRPr lang="en-US"/>
          </a:p>
        </p:txBody>
      </p:sp>
      <p:pic>
        <p:nvPicPr>
          <p:cNvPr id="18440" name="Picture 8" descr="creativecommonsPPT.jpg"/>
          <p:cNvPicPr>
            <a:picLocks noChangeAspect="1"/>
          </p:cNvPicPr>
          <p:nvPr/>
        </p:nvPicPr>
        <p:blipFill>
          <a:blip r:embed="rId2" cstate="print"/>
          <a:srcRect/>
          <a:stretch>
            <a:fillRect/>
          </a:stretch>
        </p:blipFill>
        <p:spPr bwMode="auto">
          <a:xfrm>
            <a:off x="0" y="6400800"/>
            <a:ext cx="91440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body" idx="1"/>
          </p:nvPr>
        </p:nvSpPr>
        <p:spPr>
          <a:xfrm>
            <a:off x="685800" y="304800"/>
            <a:ext cx="7772400" cy="5829300"/>
          </a:xfrm>
        </p:spPr>
        <p:txBody>
          <a:bodyPr rIns="0"/>
          <a:lstStyle/>
          <a:p>
            <a:pPr marL="0" indent="0" algn="ctr">
              <a:spcBef>
                <a:spcPct val="0"/>
              </a:spcBef>
              <a:buFont typeface="Lucida Grande" pitchFamily="-65" charset="0"/>
              <a:buNone/>
            </a:pPr>
            <a:endParaRPr lang="en-US" smtClean="0">
              <a:latin typeface="Gotham-Book" pitchFamily="-109" charset="0"/>
            </a:endParaRPr>
          </a:p>
          <a:p>
            <a:pPr marL="0" indent="0" algn="ctr">
              <a:spcBef>
                <a:spcPct val="0"/>
              </a:spcBef>
              <a:buFont typeface="Lucida Grande" pitchFamily="-65" charset="0"/>
              <a:buNone/>
            </a:pPr>
            <a:endParaRPr lang="en-US" smtClean="0">
              <a:latin typeface="Gotham-Book" pitchFamily="-109" charset="0"/>
            </a:endParaRPr>
          </a:p>
          <a:p>
            <a:pPr marL="0" indent="0" algn="ctr">
              <a:spcBef>
                <a:spcPct val="0"/>
              </a:spcBef>
              <a:buFont typeface="Lucida Grande" pitchFamily="-65" charset="0"/>
              <a:buNone/>
            </a:pPr>
            <a:endParaRPr lang="en-US" smtClean="0">
              <a:latin typeface="Gotham-Book" pitchFamily="-109" charset="0"/>
            </a:endParaRPr>
          </a:p>
          <a:p>
            <a:pPr marL="0" indent="0" algn="ctr">
              <a:spcBef>
                <a:spcPct val="0"/>
              </a:spcBef>
              <a:buFont typeface="Lucida Grande" pitchFamily="-65" charset="0"/>
              <a:buNone/>
            </a:pPr>
            <a:r>
              <a:rPr lang="en-US" sz="3600" b="1" smtClean="0">
                <a:latin typeface="Gotham-Book" pitchFamily="-109" charset="0"/>
              </a:rPr>
              <a:t>“The success of an intervention depends on the interior condition </a:t>
            </a:r>
            <a:r>
              <a:rPr lang="en-US" sz="3600" b="1" smtClean="0">
                <a:latin typeface="Gotham-Book" pitchFamily="-109" charset="0"/>
                <a:ea typeface="ヒラギノ角ゴ Pro W6" pitchFamily="-65" charset="-128"/>
              </a:rPr>
              <a:t/>
            </a:r>
            <a:br>
              <a:rPr lang="en-US" sz="3600" b="1" smtClean="0">
                <a:latin typeface="Gotham-Book" pitchFamily="-109" charset="0"/>
                <a:ea typeface="ヒラギノ角ゴ Pro W6" pitchFamily="-65" charset="-128"/>
              </a:rPr>
            </a:br>
            <a:r>
              <a:rPr lang="en-US" sz="3600" b="1" smtClean="0">
                <a:latin typeface="Gotham-Book" pitchFamily="-109" charset="0"/>
              </a:rPr>
              <a:t>of the intervenor.”</a:t>
            </a:r>
            <a:endParaRPr lang="en-US" sz="3600" b="1" smtClean="0">
              <a:latin typeface="Gotham-Book" pitchFamily="-109" charset="0"/>
              <a:ea typeface="ヒラギノ角ゴ Pro W6" pitchFamily="-65" charset="-128"/>
            </a:endParaRPr>
          </a:p>
        </p:txBody>
      </p:sp>
      <p:sp>
        <p:nvSpPr>
          <p:cNvPr id="19459" name="Rectangle 2"/>
          <p:cNvSpPr>
            <a:spLocks/>
          </p:cNvSpPr>
          <p:nvPr/>
        </p:nvSpPr>
        <p:spPr bwMode="auto">
          <a:xfrm>
            <a:off x="914400" y="3905250"/>
            <a:ext cx="7772400" cy="1169988"/>
          </a:xfrm>
          <a:prstGeom prst="rect">
            <a:avLst/>
          </a:prstGeom>
          <a:noFill/>
          <a:ln w="9525">
            <a:noFill/>
            <a:miter lim="800000"/>
            <a:headEnd/>
            <a:tailEnd/>
          </a:ln>
        </p:spPr>
        <p:txBody>
          <a:bodyPr lIns="0" tIns="0" rIns="40639" bIns="0" anchor="ctr">
            <a:spAutoFit/>
          </a:bodyPr>
          <a:lstStyle/>
          <a:p>
            <a:pPr algn="r"/>
            <a:r>
              <a:rPr lang="en-US" sz="2800">
                <a:solidFill>
                  <a:srgbClr val="2800FF"/>
                </a:solidFill>
              </a:rPr>
              <a:t/>
            </a:r>
            <a:br>
              <a:rPr lang="en-US" sz="2800">
                <a:solidFill>
                  <a:srgbClr val="2800FF"/>
                </a:solidFill>
              </a:rPr>
            </a:br>
            <a:r>
              <a:rPr lang="en-US">
                <a:cs typeface="Arial" charset="0"/>
              </a:rPr>
              <a:t>William O’Brien,</a:t>
            </a:r>
          </a:p>
          <a:p>
            <a:pPr algn="r"/>
            <a:r>
              <a:rPr lang="en-US" sz="2000">
                <a:cs typeface="Arial" charset="0"/>
              </a:rPr>
              <a:t>former CEO of the Hanover Insurance Company</a:t>
            </a:r>
            <a:r>
              <a:rPr lang="en-US">
                <a:solidFill>
                  <a:srgbClr val="2800FF"/>
                </a:solidFill>
                <a:cs typeface="Arial" charset="0"/>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u.gif"/>
          <p:cNvPicPr>
            <a:picLocks noChangeAspect="1"/>
          </p:cNvPicPr>
          <p:nvPr/>
        </p:nvPicPr>
        <p:blipFill>
          <a:blip r:embed="rId3" cstate="print"/>
          <a:srcRect/>
          <a:stretch>
            <a:fillRect/>
          </a:stretch>
        </p:blipFill>
        <p:spPr bwMode="auto">
          <a:xfrm>
            <a:off x="1295400" y="1219200"/>
            <a:ext cx="6718300" cy="4768850"/>
          </a:xfrm>
          <a:prstGeom prst="rect">
            <a:avLst/>
          </a:prstGeom>
          <a:noFill/>
          <a:ln w="9525">
            <a:noFill/>
            <a:miter lim="800000"/>
            <a:headEnd/>
            <a:tailEnd/>
          </a:ln>
        </p:spPr>
      </p:pic>
      <p:sp>
        <p:nvSpPr>
          <p:cNvPr id="24579" name="Title 3"/>
          <p:cNvSpPr>
            <a:spLocks noGrp="1"/>
          </p:cNvSpPr>
          <p:nvPr>
            <p:ph type="title"/>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3 Movements of the U</a:t>
            </a:r>
          </a:p>
        </p:txBody>
      </p:sp>
      <p:sp>
        <p:nvSpPr>
          <p:cNvPr id="24580" name="Rectangle 3"/>
          <p:cNvSpPr>
            <a:spLocks/>
          </p:cNvSpPr>
          <p:nvPr/>
        </p:nvSpPr>
        <p:spPr bwMode="auto">
          <a:xfrm>
            <a:off x="685800" y="1155700"/>
            <a:ext cx="2209800" cy="444500"/>
          </a:xfrm>
          <a:prstGeom prst="rect">
            <a:avLst/>
          </a:prstGeom>
          <a:noFill/>
          <a:ln w="9525">
            <a:noFill/>
            <a:miter lim="800000"/>
            <a:headEnd/>
            <a:tailEnd/>
          </a:ln>
        </p:spPr>
        <p:txBody>
          <a:bodyPr lIns="0" tIns="0" rIns="40639" bIns="0"/>
          <a:lstStyle/>
          <a:p>
            <a:pPr marL="39688" algn="ctr">
              <a:spcBef>
                <a:spcPts val="1400"/>
              </a:spcBef>
            </a:pPr>
            <a:endParaRPr lang="en-US" dirty="0">
              <a:solidFill>
                <a:srgbClr val="000000"/>
              </a:solidFill>
              <a:cs typeface="Arial" charset="0"/>
            </a:endParaRPr>
          </a:p>
        </p:txBody>
      </p:sp>
      <p:sp>
        <p:nvSpPr>
          <p:cNvPr id="8" name="Rectangle 6"/>
          <p:cNvSpPr>
            <a:spLocks/>
          </p:cNvSpPr>
          <p:nvPr/>
        </p:nvSpPr>
        <p:spPr bwMode="auto">
          <a:xfrm>
            <a:off x="457200" y="2438400"/>
            <a:ext cx="2432050" cy="1292225"/>
          </a:xfrm>
          <a:prstGeom prst="rect">
            <a:avLst/>
          </a:prstGeom>
          <a:noFill/>
          <a:ln w="9525">
            <a:noFill/>
            <a:miter lim="800000"/>
            <a:headEnd/>
            <a:tailEnd/>
          </a:ln>
        </p:spPr>
        <p:txBody>
          <a:bodyPr lIns="0" tIns="0" rIns="40639" bIns="0">
            <a:spAutoFit/>
          </a:bodyPr>
          <a:lstStyle/>
          <a:p>
            <a:pPr marL="39688" algn="ctr"/>
            <a:r>
              <a:rPr lang="en-US" sz="2800" b="1">
                <a:solidFill>
                  <a:srgbClr val="000000"/>
                </a:solidFill>
                <a:cs typeface="Arial" charset="0"/>
              </a:rPr>
              <a:t>Observe,</a:t>
            </a:r>
          </a:p>
          <a:p>
            <a:pPr marL="39688" algn="ctr"/>
            <a:r>
              <a:rPr lang="en-US" sz="2800" b="1">
                <a:solidFill>
                  <a:srgbClr val="000000"/>
                </a:solidFill>
                <a:cs typeface="Arial" charset="0"/>
              </a:rPr>
              <a:t>observe,</a:t>
            </a:r>
          </a:p>
          <a:p>
            <a:pPr marL="39688" algn="ctr"/>
            <a:r>
              <a:rPr lang="en-US" sz="2800" b="1">
                <a:solidFill>
                  <a:srgbClr val="000000"/>
                </a:solidFill>
                <a:cs typeface="Arial" charset="0"/>
              </a:rPr>
              <a:t>observe</a:t>
            </a:r>
          </a:p>
        </p:txBody>
      </p:sp>
      <p:sp>
        <p:nvSpPr>
          <p:cNvPr id="9" name="Rectangle 7"/>
          <p:cNvSpPr>
            <a:spLocks/>
          </p:cNvSpPr>
          <p:nvPr/>
        </p:nvSpPr>
        <p:spPr bwMode="auto">
          <a:xfrm>
            <a:off x="1371600" y="4770438"/>
            <a:ext cx="5181600" cy="1292225"/>
          </a:xfrm>
          <a:prstGeom prst="rect">
            <a:avLst/>
          </a:prstGeom>
          <a:noFill/>
          <a:ln w="9525">
            <a:noFill/>
            <a:miter lim="800000"/>
            <a:headEnd/>
            <a:tailEnd/>
          </a:ln>
        </p:spPr>
        <p:txBody>
          <a:bodyPr lIns="0" tIns="0" rIns="40639" bIns="0">
            <a:spAutoFit/>
          </a:bodyPr>
          <a:lstStyle/>
          <a:p>
            <a:pPr marL="39688" algn="ctr"/>
            <a:r>
              <a:rPr lang="en-US" sz="2800" b="1">
                <a:solidFill>
                  <a:srgbClr val="000000"/>
                </a:solidFill>
                <a:cs typeface="Arial" charset="0"/>
              </a:rPr>
              <a:t>Retreat and reflect:</a:t>
            </a:r>
          </a:p>
          <a:p>
            <a:pPr marL="39688" algn="ctr"/>
            <a:r>
              <a:rPr lang="en-US" sz="2800" b="1">
                <a:solidFill>
                  <a:srgbClr val="000000"/>
                </a:solidFill>
                <a:cs typeface="Arial" charset="0"/>
              </a:rPr>
              <a:t>Allow the inner knowing to emerge</a:t>
            </a:r>
          </a:p>
        </p:txBody>
      </p:sp>
      <p:sp>
        <p:nvSpPr>
          <p:cNvPr id="10" name="Rectangle 8"/>
          <p:cNvSpPr>
            <a:spLocks/>
          </p:cNvSpPr>
          <p:nvPr/>
        </p:nvSpPr>
        <p:spPr bwMode="auto">
          <a:xfrm>
            <a:off x="5334000" y="3200400"/>
            <a:ext cx="2819400" cy="862013"/>
          </a:xfrm>
          <a:prstGeom prst="rect">
            <a:avLst/>
          </a:prstGeom>
          <a:noFill/>
          <a:ln w="9525">
            <a:noFill/>
            <a:miter lim="800000"/>
            <a:headEnd/>
            <a:tailEnd/>
          </a:ln>
        </p:spPr>
        <p:txBody>
          <a:bodyPr lIns="0" tIns="0" rIns="40639" bIns="0">
            <a:spAutoFit/>
          </a:bodyPr>
          <a:lstStyle/>
          <a:p>
            <a:pPr marL="39688" algn="ctr"/>
            <a:r>
              <a:rPr lang="en-US" sz="2800" b="1">
                <a:solidFill>
                  <a:srgbClr val="000000"/>
                </a:solidFill>
                <a:cs typeface="Arial" charset="0"/>
              </a:rPr>
              <a:t>Act in an </a:t>
            </a:r>
          </a:p>
          <a:p>
            <a:pPr marL="39688" algn="ctr"/>
            <a:r>
              <a:rPr lang="en-US" sz="2800" b="1">
                <a:solidFill>
                  <a:srgbClr val="000000"/>
                </a:solidFill>
                <a:cs typeface="Arial" charset="0"/>
              </a:rPr>
              <a:t>instant</a:t>
            </a:r>
          </a:p>
        </p:txBody>
      </p:sp>
      <p:cxnSp>
        <p:nvCxnSpPr>
          <p:cNvPr id="11" name="Straight Connector 10"/>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pic>
        <p:nvPicPr>
          <p:cNvPr id="24585" name="Picture 11" descr="creativecommonsPPT.jpg"/>
          <p:cNvPicPr>
            <a:picLocks noChangeAspect="1"/>
          </p:cNvPicPr>
          <p:nvPr/>
        </p:nvPicPr>
        <p:blipFill>
          <a:blip r:embed="rId4" cstate="print"/>
          <a:srcRect/>
          <a:stretch>
            <a:fillRect/>
          </a:stretch>
        </p:blipFill>
        <p:spPr bwMode="auto">
          <a:xfrm>
            <a:off x="0" y="6400800"/>
            <a:ext cx="91440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Power of the Person</a:t>
            </a:r>
            <a:endParaRPr lang="en-US" b="1" dirty="0"/>
          </a:p>
        </p:txBody>
      </p:sp>
      <p:pic>
        <p:nvPicPr>
          <p:cNvPr id="9220" name="Picture 4" descr="C:\Temp\Temporary Internet Files\Content.IE5\OCO3QQVN\MP900400346[1].jpg"/>
          <p:cNvPicPr>
            <a:picLocks noChangeAspect="1" noChangeArrowheads="1"/>
          </p:cNvPicPr>
          <p:nvPr/>
        </p:nvPicPr>
        <p:blipFill>
          <a:blip r:embed="rId3" cstate="print"/>
          <a:srcRect/>
          <a:stretch>
            <a:fillRect/>
          </a:stretch>
        </p:blipFill>
        <p:spPr bwMode="auto">
          <a:xfrm>
            <a:off x="495166" y="1447800"/>
            <a:ext cx="4244474" cy="2828544"/>
          </a:xfrm>
          <a:prstGeom prst="rect">
            <a:avLst/>
          </a:prstGeom>
          <a:noFill/>
        </p:spPr>
      </p:pic>
      <p:pic>
        <p:nvPicPr>
          <p:cNvPr id="8194" name="Picture 2" descr="C:\Temp\Temporary Internet Files\Content.IE5\TY2C4VQE\MP900387743[1].jpg"/>
          <p:cNvPicPr>
            <a:picLocks noChangeAspect="1" noChangeArrowheads="1"/>
          </p:cNvPicPr>
          <p:nvPr/>
        </p:nvPicPr>
        <p:blipFill>
          <a:blip r:embed="rId4" cstate="print"/>
          <a:srcRect/>
          <a:stretch>
            <a:fillRect/>
          </a:stretch>
        </p:blipFill>
        <p:spPr bwMode="auto">
          <a:xfrm>
            <a:off x="4191000" y="3581400"/>
            <a:ext cx="3962400" cy="2826512"/>
          </a:xfrm>
          <a:prstGeom prst="rect">
            <a:avLst/>
          </a:prstGeom>
          <a:noFill/>
        </p:spPr>
      </p:pic>
      <p:sp>
        <p:nvSpPr>
          <p:cNvPr id="5" name="TextBox 4"/>
          <p:cNvSpPr txBox="1"/>
          <p:nvPr/>
        </p:nvSpPr>
        <p:spPr>
          <a:xfrm>
            <a:off x="5181600" y="1828800"/>
            <a:ext cx="259080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smtClean="0"/>
              <a:t>Explore the future role of the person receiving care</a:t>
            </a:r>
            <a:endParaRPr lang="en-US" dirty="0"/>
          </a:p>
        </p:txBody>
      </p:sp>
      <p:sp>
        <p:nvSpPr>
          <p:cNvPr id="6" name="TextBox 5"/>
          <p:cNvSpPr txBox="1"/>
          <p:nvPr/>
        </p:nvSpPr>
        <p:spPr>
          <a:xfrm>
            <a:off x="990600" y="4800600"/>
            <a:ext cx="2819400"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…and the impact that individual action can have on health outcomes, cost, and whole health.</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u.gif"/>
          <p:cNvPicPr>
            <a:picLocks noChangeAspect="1"/>
          </p:cNvPicPr>
          <p:nvPr/>
        </p:nvPicPr>
        <p:blipFill>
          <a:blip r:embed="rId3" cstate="print"/>
          <a:srcRect/>
          <a:stretch>
            <a:fillRect/>
          </a:stretch>
        </p:blipFill>
        <p:spPr bwMode="auto">
          <a:xfrm>
            <a:off x="1295400" y="1295400"/>
            <a:ext cx="6718300" cy="4768850"/>
          </a:xfrm>
          <a:prstGeom prst="rect">
            <a:avLst/>
          </a:prstGeom>
          <a:noFill/>
          <a:ln w="9525">
            <a:noFill/>
            <a:miter lim="800000"/>
            <a:headEnd/>
            <a:tailEnd/>
          </a:ln>
        </p:spPr>
      </p:pic>
      <p:sp>
        <p:nvSpPr>
          <p:cNvPr id="9" name="Rectangle 7"/>
          <p:cNvSpPr>
            <a:spLocks/>
          </p:cNvSpPr>
          <p:nvPr/>
        </p:nvSpPr>
        <p:spPr bwMode="auto">
          <a:xfrm>
            <a:off x="1676400" y="2667000"/>
            <a:ext cx="5181600" cy="1292225"/>
          </a:xfrm>
          <a:prstGeom prst="rect">
            <a:avLst/>
          </a:prstGeom>
          <a:noFill/>
          <a:ln w="9525">
            <a:noFill/>
            <a:miter lim="800000"/>
            <a:headEnd/>
            <a:tailEnd/>
          </a:ln>
        </p:spPr>
        <p:txBody>
          <a:bodyPr lIns="0" tIns="0" rIns="40639" bIns="0">
            <a:spAutoFit/>
          </a:bodyPr>
          <a:lstStyle/>
          <a:p>
            <a:pPr marL="39688" algn="ctr"/>
            <a:r>
              <a:rPr lang="en-US" sz="2800" b="1" dirty="0">
                <a:solidFill>
                  <a:srgbClr val="000000"/>
                </a:solidFill>
                <a:cs typeface="Arial" charset="0"/>
              </a:rPr>
              <a:t>Retreat and reflect:</a:t>
            </a:r>
          </a:p>
          <a:p>
            <a:pPr marL="39688" algn="ctr"/>
            <a:r>
              <a:rPr lang="en-US" sz="2800" b="1" dirty="0">
                <a:solidFill>
                  <a:srgbClr val="000000"/>
                </a:solidFill>
                <a:cs typeface="Arial" charset="0"/>
              </a:rPr>
              <a:t>Allow the inner knowing to emerge</a:t>
            </a:r>
          </a:p>
        </p:txBody>
      </p:sp>
      <p:cxnSp>
        <p:nvCxnSpPr>
          <p:cNvPr id="11" name="Straight Connector 10"/>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pic>
        <p:nvPicPr>
          <p:cNvPr id="24585" name="Picture 11" descr="creativecommonsPPT.jpg"/>
          <p:cNvPicPr>
            <a:picLocks noChangeAspect="1"/>
          </p:cNvPicPr>
          <p:nvPr/>
        </p:nvPicPr>
        <p:blipFill>
          <a:blip r:embed="rId4" cstate="print"/>
          <a:srcRect/>
          <a:stretch>
            <a:fillRect/>
          </a:stretch>
        </p:blipFill>
        <p:spPr bwMode="auto">
          <a:xfrm>
            <a:off x="0" y="6400800"/>
            <a:ext cx="9144000" cy="457200"/>
          </a:xfrm>
          <a:prstGeom prst="rect">
            <a:avLst/>
          </a:prstGeom>
          <a:noFill/>
          <a:ln w="9525">
            <a:noFill/>
            <a:miter lim="800000"/>
            <a:headEnd/>
            <a:tailEnd/>
          </a:ln>
        </p:spPr>
      </p:pic>
      <p:sp>
        <p:nvSpPr>
          <p:cNvPr id="12" name="Rectangle 11"/>
          <p:cNvSpPr/>
          <p:nvPr/>
        </p:nvSpPr>
        <p:spPr>
          <a:xfrm>
            <a:off x="1905000" y="4267200"/>
            <a:ext cx="4572000" cy="954107"/>
          </a:xfrm>
          <a:prstGeom prst="rect">
            <a:avLst/>
          </a:prstGeom>
        </p:spPr>
        <p:txBody>
          <a:bodyPr>
            <a:spAutoFit/>
          </a:bodyPr>
          <a:lstStyle/>
          <a:p>
            <a:pPr marL="39688" algn="ctr"/>
            <a:r>
              <a:rPr lang="en-US" sz="2800" b="1" dirty="0" smtClean="0">
                <a:cs typeface="Arial" charset="0"/>
                <a:sym typeface="Arial" charset="0"/>
              </a:rPr>
              <a:t>Presencing</a:t>
            </a:r>
            <a:r>
              <a:rPr lang="en-US" sz="2800" dirty="0" smtClean="0">
                <a:cs typeface="Arial" charset="0"/>
                <a:sym typeface="Arial" charset="0"/>
              </a:rPr>
              <a:t>: connect to the sources of your authentic Self</a:t>
            </a:r>
            <a:endParaRPr lang="en-US" sz="2800" i="1" dirty="0">
              <a:cs typeface="Arial" charset="0"/>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u.gif"/>
          <p:cNvPicPr>
            <a:picLocks noChangeAspect="1"/>
          </p:cNvPicPr>
          <p:nvPr/>
        </p:nvPicPr>
        <p:blipFill>
          <a:blip r:embed="rId3" cstate="print"/>
          <a:srcRect/>
          <a:stretch>
            <a:fillRect/>
          </a:stretch>
        </p:blipFill>
        <p:spPr bwMode="auto">
          <a:xfrm>
            <a:off x="1295400" y="1295400"/>
            <a:ext cx="6718300" cy="4768850"/>
          </a:xfrm>
          <a:prstGeom prst="rect">
            <a:avLst/>
          </a:prstGeom>
          <a:noFill/>
          <a:ln w="9525">
            <a:noFill/>
            <a:miter lim="800000"/>
            <a:headEnd/>
            <a:tailEnd/>
          </a:ln>
        </p:spPr>
      </p:pic>
      <p:sp>
        <p:nvSpPr>
          <p:cNvPr id="9" name="Rectangle 7"/>
          <p:cNvSpPr>
            <a:spLocks/>
          </p:cNvSpPr>
          <p:nvPr/>
        </p:nvSpPr>
        <p:spPr bwMode="auto">
          <a:xfrm>
            <a:off x="1600200" y="1295400"/>
            <a:ext cx="5181600" cy="1477328"/>
          </a:xfrm>
          <a:prstGeom prst="rect">
            <a:avLst/>
          </a:prstGeom>
          <a:noFill/>
          <a:ln w="9525">
            <a:noFill/>
            <a:miter lim="800000"/>
            <a:headEnd/>
            <a:tailEnd/>
          </a:ln>
        </p:spPr>
        <p:txBody>
          <a:bodyPr lIns="0" tIns="0" rIns="40639" bIns="0">
            <a:spAutoFit/>
          </a:bodyPr>
          <a:lstStyle/>
          <a:p>
            <a:pPr marL="39688" algn="ctr"/>
            <a:r>
              <a:rPr lang="en-US" sz="3200" b="1" dirty="0">
                <a:solidFill>
                  <a:srgbClr val="000000"/>
                </a:solidFill>
                <a:cs typeface="Arial" charset="0"/>
              </a:rPr>
              <a:t>Retreat and reflect:</a:t>
            </a:r>
          </a:p>
          <a:p>
            <a:pPr marL="39688" algn="ctr"/>
            <a:r>
              <a:rPr lang="en-US" sz="3200" b="1" dirty="0">
                <a:solidFill>
                  <a:srgbClr val="000000"/>
                </a:solidFill>
                <a:cs typeface="Arial" charset="0"/>
              </a:rPr>
              <a:t>Allow the inner knowing to emerge</a:t>
            </a:r>
          </a:p>
        </p:txBody>
      </p:sp>
      <p:cxnSp>
        <p:nvCxnSpPr>
          <p:cNvPr id="11" name="Straight Connector 10"/>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pic>
        <p:nvPicPr>
          <p:cNvPr id="24585" name="Picture 11" descr="creativecommonsPPT.jpg"/>
          <p:cNvPicPr>
            <a:picLocks noChangeAspect="1"/>
          </p:cNvPicPr>
          <p:nvPr/>
        </p:nvPicPr>
        <p:blipFill>
          <a:blip r:embed="rId4" cstate="print"/>
          <a:srcRect/>
          <a:stretch>
            <a:fillRect/>
          </a:stretch>
        </p:blipFill>
        <p:spPr bwMode="auto">
          <a:xfrm>
            <a:off x="0" y="6400800"/>
            <a:ext cx="9144000" cy="457200"/>
          </a:xfrm>
          <a:prstGeom prst="rect">
            <a:avLst/>
          </a:prstGeom>
          <a:noFill/>
          <a:ln w="9525">
            <a:noFill/>
            <a:miter lim="800000"/>
            <a:headEnd/>
            <a:tailEnd/>
          </a:ln>
        </p:spPr>
      </p:pic>
      <p:sp>
        <p:nvSpPr>
          <p:cNvPr id="13" name="Rectangle 12"/>
          <p:cNvSpPr/>
          <p:nvPr/>
        </p:nvSpPr>
        <p:spPr>
          <a:xfrm>
            <a:off x="1828800" y="4648200"/>
            <a:ext cx="4572000" cy="1569660"/>
          </a:xfrm>
          <a:prstGeom prst="rect">
            <a:avLst/>
          </a:prstGeom>
        </p:spPr>
        <p:txBody>
          <a:bodyPr>
            <a:spAutoFit/>
          </a:bodyPr>
          <a:lstStyle/>
          <a:p>
            <a:pPr marL="39688" algn="ctr">
              <a:spcBef>
                <a:spcPts val="1150"/>
              </a:spcBef>
            </a:pPr>
            <a:r>
              <a:rPr lang="en-US" sz="3200" dirty="0" smtClean="0">
                <a:solidFill>
                  <a:srgbClr val="000090"/>
                </a:solidFill>
                <a:cs typeface="Arial" charset="0"/>
                <a:sym typeface="Monotype Sorts" pitchFamily="-65" charset="2"/>
              </a:rPr>
              <a:t>Personal practices: places of stillness: Who is my Self? What is my Work?</a:t>
            </a:r>
            <a:endParaRPr lang="en-US" sz="3200" dirty="0">
              <a:solidFill>
                <a:srgbClr val="000090"/>
              </a:solidFill>
              <a:cs typeface="Arial" charset="0"/>
              <a:sym typeface="Arial" charset="0"/>
            </a:endParaRPr>
          </a:p>
        </p:txBody>
      </p:sp>
      <p:sp>
        <p:nvSpPr>
          <p:cNvPr id="14" name="Rectangle 13"/>
          <p:cNvSpPr/>
          <p:nvPr/>
        </p:nvSpPr>
        <p:spPr>
          <a:xfrm>
            <a:off x="2362200" y="3200400"/>
            <a:ext cx="5884753" cy="584775"/>
          </a:xfrm>
          <a:prstGeom prst="rect">
            <a:avLst/>
          </a:prstGeom>
        </p:spPr>
        <p:txBody>
          <a:bodyPr wrap="none">
            <a:spAutoFit/>
          </a:bodyPr>
          <a:lstStyle/>
          <a:p>
            <a:r>
              <a:rPr lang="en-US" sz="3200" dirty="0" smtClean="0">
                <a:solidFill>
                  <a:srgbClr val="000090"/>
                </a:solidFill>
                <a:cs typeface="Arial" charset="0"/>
                <a:sym typeface="Monotype Sorts" pitchFamily="-65" charset="2"/>
              </a:rPr>
              <a:t>peer coaching practices: deep listening</a:t>
            </a:r>
            <a:endParaRPr lang="en-US" sz="3200" dirty="0"/>
          </a:p>
        </p:txBody>
      </p:sp>
      <p:sp>
        <p:nvSpPr>
          <p:cNvPr id="15" name="Rectangle 14"/>
          <p:cNvSpPr/>
          <p:nvPr/>
        </p:nvSpPr>
        <p:spPr>
          <a:xfrm>
            <a:off x="2438400" y="3886200"/>
            <a:ext cx="5399748" cy="523220"/>
          </a:xfrm>
          <a:prstGeom prst="rect">
            <a:avLst/>
          </a:prstGeom>
        </p:spPr>
        <p:txBody>
          <a:bodyPr wrap="none">
            <a:spAutoFit/>
          </a:bodyPr>
          <a:lstStyle/>
          <a:p>
            <a:r>
              <a:rPr lang="en-US" sz="2800" dirty="0" smtClean="0">
                <a:solidFill>
                  <a:srgbClr val="000090"/>
                </a:solidFill>
                <a:cs typeface="Arial" charset="0"/>
                <a:sym typeface="Monotype Sorts" pitchFamily="-65" charset="2"/>
              </a:rPr>
              <a:t>leadership offsite: our collective journey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a:ln w="34925" cmpd="dbl">
            <a:solidFill>
              <a:srgbClr val="0070C0"/>
            </a:solidFill>
          </a:ln>
        </p:spPr>
        <p:txBody>
          <a:bodyPr/>
          <a:lstStyle/>
          <a:p>
            <a:r>
              <a:rPr lang="en-US" b="1" dirty="0" smtClean="0"/>
              <a:t>The Power of the Person</a:t>
            </a:r>
            <a:endParaRPr lang="en-US" b="1" dirty="0"/>
          </a:p>
        </p:txBody>
      </p:sp>
      <p:pic>
        <p:nvPicPr>
          <p:cNvPr id="12290" name="Picture 2" descr="C:\Temp\Temporary Internet Files\Content.IE5\ZK3J2V9L\MC900435789[1].wmf"/>
          <p:cNvPicPr>
            <a:picLocks noChangeAspect="1" noChangeArrowheads="1"/>
          </p:cNvPicPr>
          <p:nvPr/>
        </p:nvPicPr>
        <p:blipFill>
          <a:blip r:embed="rId3" cstate="print"/>
          <a:srcRect/>
          <a:stretch>
            <a:fillRect/>
          </a:stretch>
        </p:blipFill>
        <p:spPr bwMode="auto">
          <a:xfrm>
            <a:off x="2743200" y="1497518"/>
            <a:ext cx="5867400" cy="4979345"/>
          </a:xfrm>
          <a:prstGeom prst="rect">
            <a:avLst/>
          </a:prstGeom>
          <a:noFill/>
        </p:spPr>
      </p:pic>
      <p:sp>
        <p:nvSpPr>
          <p:cNvPr id="4" name="TextBox 3"/>
          <p:cNvSpPr txBox="1"/>
          <p:nvPr/>
        </p:nvSpPr>
        <p:spPr>
          <a:xfrm>
            <a:off x="1066800" y="2209800"/>
            <a:ext cx="1524000" cy="1846659"/>
          </a:xfrm>
          <a:prstGeom prst="rect">
            <a:avLst/>
          </a:prstGeom>
          <a:solidFill>
            <a:schemeClr val="tx1"/>
          </a:solidFill>
          <a:ln>
            <a:solidFill>
              <a:schemeClr val="bg1"/>
            </a:solidFill>
          </a:ln>
          <a:effectLst>
            <a:outerShdw blurRad="50800" dist="38100" dir="18900000" algn="bl" rotWithShape="0">
              <a:prstClr val="black">
                <a:alpha val="40000"/>
              </a:prstClr>
            </a:outerShdw>
          </a:effectLst>
        </p:spPr>
        <p:txBody>
          <a:bodyPr wrap="square" rtlCol="0">
            <a:spAutoFit/>
          </a:bodyPr>
          <a:lstStyle/>
          <a:p>
            <a:pPr marL="457200" indent="-457200"/>
            <a:r>
              <a:rPr lang="en-US" sz="2400" b="1" dirty="0" smtClean="0">
                <a:solidFill>
                  <a:schemeClr val="bg1"/>
                </a:solidFill>
              </a:rPr>
              <a:t>2.    Our Peer World</a:t>
            </a:r>
          </a:p>
          <a:p>
            <a:pPr marL="457200" indent="-457200">
              <a:buAutoNum type="arabicPeriod"/>
            </a:pPr>
            <a:endParaRPr lang="en-US" sz="2400" b="1" dirty="0" smtClean="0">
              <a:solidFill>
                <a:schemeClr val="bg1"/>
              </a:solidFill>
            </a:endParaRPr>
          </a:p>
          <a:p>
            <a:endParaRPr lang="en-US"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Temp\Temporary Internet Files\Content.IE5\TY2C4VQE\MC900389972[1].wmf"/>
          <p:cNvPicPr>
            <a:picLocks noChangeAspect="1" noChangeArrowheads="1"/>
          </p:cNvPicPr>
          <p:nvPr/>
        </p:nvPicPr>
        <p:blipFill>
          <a:blip r:embed="rId3" cstate="print"/>
          <a:srcRect/>
          <a:stretch>
            <a:fillRect/>
          </a:stretch>
        </p:blipFill>
        <p:spPr bwMode="auto">
          <a:xfrm>
            <a:off x="6723434" y="0"/>
            <a:ext cx="2420566" cy="1905000"/>
          </a:xfrm>
          <a:prstGeom prst="rect">
            <a:avLst/>
          </a:prstGeom>
          <a:noFill/>
        </p:spPr>
      </p:pic>
      <p:pic>
        <p:nvPicPr>
          <p:cNvPr id="1032" name="Picture 8" descr="C:\Temp\Temporary Internet Files\Content.IE5\OCO3QQVN\MP900385991[1].jpg"/>
          <p:cNvPicPr>
            <a:picLocks noChangeAspect="1" noChangeArrowheads="1"/>
          </p:cNvPicPr>
          <p:nvPr/>
        </p:nvPicPr>
        <p:blipFill>
          <a:blip r:embed="rId4" cstate="print"/>
          <a:srcRect/>
          <a:stretch>
            <a:fillRect/>
          </a:stretch>
        </p:blipFill>
        <p:spPr bwMode="auto">
          <a:xfrm>
            <a:off x="6096000" y="4114800"/>
            <a:ext cx="2788920" cy="1992086"/>
          </a:xfrm>
          <a:prstGeom prst="rect">
            <a:avLst/>
          </a:prstGeom>
          <a:noFill/>
        </p:spPr>
      </p:pic>
      <p:sp>
        <p:nvSpPr>
          <p:cNvPr id="3" name="Subtitle 2"/>
          <p:cNvSpPr>
            <a:spLocks noGrp="1"/>
          </p:cNvSpPr>
          <p:nvPr>
            <p:ph type="subTitle" idx="1"/>
          </p:nvPr>
        </p:nvSpPr>
        <p:spPr>
          <a:xfrm>
            <a:off x="152400" y="3200400"/>
            <a:ext cx="6019800" cy="3505200"/>
          </a:xfrm>
        </p:spPr>
        <p:txBody>
          <a:bodyPr>
            <a:normAutofit fontScale="25000" lnSpcReduction="20000"/>
          </a:bodyPr>
          <a:lstStyle/>
          <a:p>
            <a:r>
              <a:rPr lang="en-US" sz="9600" dirty="0" smtClean="0">
                <a:solidFill>
                  <a:schemeClr val="tx1"/>
                </a:solidFill>
              </a:rPr>
              <a:t/>
            </a:r>
            <a:br>
              <a:rPr lang="en-US" sz="9600" dirty="0" smtClean="0">
                <a:solidFill>
                  <a:schemeClr val="tx1"/>
                </a:solidFill>
              </a:rPr>
            </a:br>
            <a:r>
              <a:rPr lang="en-US" sz="9600" b="1" i="1" dirty="0" smtClean="0">
                <a:solidFill>
                  <a:schemeClr val="tx1"/>
                </a:solidFill>
              </a:rPr>
              <a:t>Our Peer World</a:t>
            </a:r>
          </a:p>
          <a:p>
            <a:r>
              <a:rPr lang="en-US" sz="9600" dirty="0" smtClean="0">
                <a:solidFill>
                  <a:schemeClr val="tx1"/>
                </a:solidFill>
              </a:rPr>
              <a:t/>
            </a:r>
            <a:br>
              <a:rPr lang="en-US" sz="9600" dirty="0" smtClean="0">
                <a:solidFill>
                  <a:schemeClr val="tx1"/>
                </a:solidFill>
              </a:rPr>
            </a:br>
            <a:r>
              <a:rPr lang="en-US" sz="9600" dirty="0" smtClean="0">
                <a:solidFill>
                  <a:schemeClr val="tx1"/>
                </a:solidFill>
              </a:rPr>
              <a:t>Explore the future role of the person receiving care and the impact that individual action can have on health outcomes, cost, and whole health.  </a:t>
            </a:r>
            <a:r>
              <a:rPr lang="en-US" sz="9600" b="1" i="1" dirty="0" smtClean="0">
                <a:solidFill>
                  <a:schemeClr val="tx1"/>
                </a:solidFill>
              </a:rPr>
              <a:t>What do the increasing practices of shared decision-making and the concept of mutuality tell us about future individual responsibility for health? </a:t>
            </a:r>
            <a:endParaRPr lang="en-US" sz="9600" dirty="0" smtClean="0"/>
          </a:p>
          <a:p>
            <a:endParaRPr lang="en-US" sz="9600" dirty="0"/>
          </a:p>
        </p:txBody>
      </p:sp>
      <p:sp>
        <p:nvSpPr>
          <p:cNvPr id="2" name="Title 1"/>
          <p:cNvSpPr>
            <a:spLocks noGrp="1"/>
          </p:cNvSpPr>
          <p:nvPr>
            <p:ph type="ctrTitle"/>
          </p:nvPr>
        </p:nvSpPr>
        <p:spPr>
          <a:xfrm>
            <a:off x="533400" y="1447800"/>
            <a:ext cx="7772400" cy="1470025"/>
          </a:xfrm>
        </p:spPr>
        <p:txBody>
          <a:bodyPr>
            <a:normAutofit fontScale="90000"/>
          </a:bodyPr>
          <a:lstStyle/>
          <a:p>
            <a:r>
              <a:rPr lang="en-US" b="1" dirty="0" smtClean="0"/>
              <a:t>ACMHA 2014</a:t>
            </a:r>
            <a:br>
              <a:rPr lang="en-US" b="1" dirty="0" smtClean="0"/>
            </a:br>
            <a:r>
              <a:rPr lang="en-US" b="1" dirty="0" smtClean="0"/>
              <a:t>The Power of the Person in the Future</a:t>
            </a:r>
            <a:endParaRPr lang="en-US" b="1" dirty="0"/>
          </a:p>
        </p:txBody>
      </p:sp>
      <p:pic>
        <p:nvPicPr>
          <p:cNvPr id="1027" name="Picture 3" descr="C:\Temp\Temporary Internet Files\Content.IE5\TY2C4VQE\MP900442296[1].jpg"/>
          <p:cNvPicPr>
            <a:picLocks noChangeAspect="1" noChangeArrowheads="1"/>
          </p:cNvPicPr>
          <p:nvPr/>
        </p:nvPicPr>
        <p:blipFill>
          <a:blip r:embed="rId5" cstate="print"/>
          <a:srcRect/>
          <a:stretch>
            <a:fillRect/>
          </a:stretch>
        </p:blipFill>
        <p:spPr bwMode="auto">
          <a:xfrm>
            <a:off x="228600" y="228600"/>
            <a:ext cx="2133600" cy="141821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Peer World</a:t>
            </a:r>
            <a:endParaRPr lang="en-US" dirty="0"/>
          </a:p>
        </p:txBody>
      </p:sp>
      <p:sp>
        <p:nvSpPr>
          <p:cNvPr id="3" name="Content Placeholder 2"/>
          <p:cNvSpPr>
            <a:spLocks noGrp="1"/>
          </p:cNvSpPr>
          <p:nvPr>
            <p:ph sz="quarter" idx="1"/>
          </p:nvPr>
        </p:nvSpPr>
        <p:spPr/>
        <p:txBody>
          <a:bodyPr/>
          <a:lstStyle/>
          <a:p>
            <a:r>
              <a:rPr lang="en-US" sz="3200" u="sng" dirty="0" smtClean="0"/>
              <a:t>Conversation</a:t>
            </a:r>
          </a:p>
          <a:p>
            <a:endParaRPr lang="en-US" dirty="0" smtClean="0"/>
          </a:p>
          <a:p>
            <a:r>
              <a:rPr lang="en-US" dirty="0" smtClean="0"/>
              <a:t>Mutuality – Respect, Dignity, Power to You</a:t>
            </a:r>
          </a:p>
          <a:p>
            <a:endParaRPr lang="en-US" dirty="0" smtClean="0"/>
          </a:p>
          <a:p>
            <a:r>
              <a:rPr lang="en-US" dirty="0" smtClean="0"/>
              <a:t>Shared Experience</a:t>
            </a:r>
          </a:p>
          <a:p>
            <a:endParaRPr lang="en-US" dirty="0" smtClean="0"/>
          </a:p>
          <a:p>
            <a:r>
              <a:rPr lang="en-US" dirty="0" smtClean="0"/>
              <a:t>Strengths First</a:t>
            </a:r>
          </a:p>
          <a:p>
            <a:endParaRPr lang="en-US" dirty="0" smtClean="0"/>
          </a:p>
          <a:p>
            <a:r>
              <a:rPr lang="en-US" dirty="0" smtClean="0"/>
              <a:t>Support, Support Network</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Peer World</a:t>
            </a:r>
            <a:endParaRPr lang="en-US" dirty="0"/>
          </a:p>
        </p:txBody>
      </p:sp>
      <p:sp>
        <p:nvSpPr>
          <p:cNvPr id="3" name="Content Placeholder 2"/>
          <p:cNvSpPr>
            <a:spLocks noGrp="1"/>
          </p:cNvSpPr>
          <p:nvPr>
            <p:ph sz="quarter" idx="1"/>
          </p:nvPr>
        </p:nvSpPr>
        <p:spPr/>
        <p:txBody>
          <a:bodyPr/>
          <a:lstStyle/>
          <a:p>
            <a:r>
              <a:rPr lang="en-US" sz="3200" u="sng" dirty="0" smtClean="0"/>
              <a:t>Conversation</a:t>
            </a:r>
          </a:p>
          <a:p>
            <a:endParaRPr lang="en-US" dirty="0" smtClean="0"/>
          </a:p>
          <a:p>
            <a:r>
              <a:rPr lang="en-US" dirty="0" smtClean="0"/>
              <a:t>Person-Centered</a:t>
            </a:r>
          </a:p>
          <a:p>
            <a:endParaRPr lang="en-US" dirty="0" smtClean="0"/>
          </a:p>
          <a:p>
            <a:r>
              <a:rPr lang="en-US" dirty="0" smtClean="0"/>
              <a:t>Holistic</a:t>
            </a:r>
          </a:p>
          <a:p>
            <a:endParaRPr lang="en-US" dirty="0" smtClean="0"/>
          </a:p>
          <a:p>
            <a:r>
              <a:rPr lang="en-US" dirty="0" smtClean="0"/>
              <a:t>Recovery Language</a:t>
            </a:r>
          </a:p>
          <a:p>
            <a:endParaRPr lang="en-US" dirty="0" smtClean="0"/>
          </a:p>
          <a:p>
            <a:r>
              <a:rPr lang="en-US" dirty="0" smtClean="0"/>
              <a:t>Systems Serve Society/Systems Serve People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Peer World</a:t>
            </a:r>
            <a:endParaRPr lang="en-US" dirty="0"/>
          </a:p>
        </p:txBody>
      </p:sp>
      <p:sp>
        <p:nvSpPr>
          <p:cNvPr id="3" name="Content Placeholder 2"/>
          <p:cNvSpPr>
            <a:spLocks noGrp="1"/>
          </p:cNvSpPr>
          <p:nvPr>
            <p:ph sz="quarter" idx="1"/>
          </p:nvPr>
        </p:nvSpPr>
        <p:spPr/>
        <p:txBody>
          <a:bodyPr/>
          <a:lstStyle/>
          <a:p>
            <a:r>
              <a:rPr lang="en-US" sz="3200" u="sng" dirty="0" smtClean="0"/>
              <a:t>Conversation</a:t>
            </a:r>
          </a:p>
          <a:p>
            <a:endParaRPr lang="en-US" dirty="0" smtClean="0"/>
          </a:p>
          <a:p>
            <a:r>
              <a:rPr lang="en-US" dirty="0" smtClean="0"/>
              <a:t>Capacity of individuals and organizations—Build!</a:t>
            </a:r>
          </a:p>
          <a:p>
            <a:endParaRPr lang="en-US" dirty="0" smtClean="0"/>
          </a:p>
          <a:p>
            <a:r>
              <a:rPr lang="en-US" dirty="0" smtClean="0"/>
              <a:t>One Size Does Not Fit All</a:t>
            </a:r>
          </a:p>
          <a:p>
            <a:endParaRPr lang="en-US" dirty="0" smtClean="0"/>
          </a:p>
          <a:p>
            <a:r>
              <a:rPr lang="en-US" dirty="0" smtClean="0"/>
              <a:t>Nothing About Us Without Us—How About We Supervise</a:t>
            </a:r>
          </a:p>
          <a:p>
            <a:endParaRPr lang="en-US" dirty="0" smtClean="0"/>
          </a:p>
          <a:p>
            <a:r>
              <a:rPr lang="en-US" dirty="0" smtClean="0"/>
              <a:t>Beyond the Peer—when we step outside of our cocoons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a:ln w="34925" cmpd="dbl">
            <a:solidFill>
              <a:srgbClr val="0070C0"/>
            </a:solidFill>
          </a:ln>
        </p:spPr>
        <p:txBody>
          <a:bodyPr/>
          <a:lstStyle/>
          <a:p>
            <a:r>
              <a:rPr lang="en-US" b="1" dirty="0" smtClean="0"/>
              <a:t>The Power of the Person</a:t>
            </a:r>
            <a:endParaRPr lang="en-US" b="1" dirty="0"/>
          </a:p>
        </p:txBody>
      </p:sp>
      <p:pic>
        <p:nvPicPr>
          <p:cNvPr id="12290" name="Picture 2" descr="C:\Temp\Temporary Internet Files\Content.IE5\ZK3J2V9L\MC900435789[1].wmf"/>
          <p:cNvPicPr>
            <a:picLocks noChangeAspect="1" noChangeArrowheads="1"/>
          </p:cNvPicPr>
          <p:nvPr/>
        </p:nvPicPr>
        <p:blipFill>
          <a:blip r:embed="rId3" cstate="print"/>
          <a:srcRect/>
          <a:stretch>
            <a:fillRect/>
          </a:stretch>
        </p:blipFill>
        <p:spPr bwMode="auto">
          <a:xfrm>
            <a:off x="2743200" y="1497518"/>
            <a:ext cx="5867400" cy="4979345"/>
          </a:xfrm>
          <a:prstGeom prst="rect">
            <a:avLst/>
          </a:prstGeom>
          <a:noFill/>
        </p:spPr>
      </p:pic>
      <p:sp>
        <p:nvSpPr>
          <p:cNvPr id="4" name="TextBox 3"/>
          <p:cNvSpPr txBox="1"/>
          <p:nvPr/>
        </p:nvSpPr>
        <p:spPr>
          <a:xfrm>
            <a:off x="762000" y="2209800"/>
            <a:ext cx="1828800" cy="1846659"/>
          </a:xfrm>
          <a:prstGeom prst="rect">
            <a:avLst/>
          </a:prstGeom>
          <a:solidFill>
            <a:schemeClr val="tx1"/>
          </a:solidFill>
          <a:ln>
            <a:solidFill>
              <a:schemeClr val="bg1"/>
            </a:solidFill>
          </a:ln>
          <a:effectLst>
            <a:outerShdw blurRad="50800" dist="38100" dir="18900000" algn="bl" rotWithShape="0">
              <a:prstClr val="black">
                <a:alpha val="40000"/>
              </a:prstClr>
            </a:outerShdw>
          </a:effectLst>
        </p:spPr>
        <p:txBody>
          <a:bodyPr wrap="square" rtlCol="0">
            <a:spAutoFit/>
          </a:bodyPr>
          <a:lstStyle/>
          <a:p>
            <a:pPr marL="457200" indent="-457200"/>
            <a:r>
              <a:rPr lang="en-US" sz="2400" b="1" dirty="0" smtClean="0">
                <a:solidFill>
                  <a:schemeClr val="bg1"/>
                </a:solidFill>
              </a:rPr>
              <a:t>3.    My beloved system</a:t>
            </a:r>
          </a:p>
          <a:p>
            <a:pPr marL="457200" indent="-457200">
              <a:buAutoNum type="arabicPeriod"/>
            </a:pPr>
            <a:endParaRPr lang="en-US" sz="2400" b="1" dirty="0" smtClean="0">
              <a:solidFill>
                <a:schemeClr val="bg1"/>
              </a:solidFill>
            </a:endParaRPr>
          </a:p>
          <a:p>
            <a:endParaRPr lang="en-US"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a:ln w="34925" cmpd="dbl">
            <a:solidFill>
              <a:srgbClr val="0070C0"/>
            </a:solidFill>
          </a:ln>
        </p:spPr>
        <p:txBody>
          <a:bodyPr/>
          <a:lstStyle/>
          <a:p>
            <a:r>
              <a:rPr lang="en-US" b="1" dirty="0" smtClean="0"/>
              <a:t>The Power of the Person</a:t>
            </a:r>
            <a:endParaRPr lang="en-US" b="1" dirty="0"/>
          </a:p>
        </p:txBody>
      </p:sp>
      <p:sp>
        <p:nvSpPr>
          <p:cNvPr id="4" name="TextBox 3"/>
          <p:cNvSpPr txBox="1"/>
          <p:nvPr/>
        </p:nvSpPr>
        <p:spPr>
          <a:xfrm>
            <a:off x="304800" y="1447800"/>
            <a:ext cx="2667000" cy="1354217"/>
          </a:xfrm>
          <a:prstGeom prst="rect">
            <a:avLst/>
          </a:prstGeom>
          <a:solidFill>
            <a:schemeClr val="tx1"/>
          </a:solidFill>
          <a:ln>
            <a:solidFill>
              <a:schemeClr val="bg1"/>
            </a:solidFill>
          </a:ln>
          <a:effectLst>
            <a:outerShdw blurRad="50800" dist="38100" dir="18900000" algn="bl" rotWithShape="0">
              <a:prstClr val="black">
                <a:alpha val="40000"/>
              </a:prstClr>
            </a:outerShdw>
          </a:effectLst>
        </p:spPr>
        <p:txBody>
          <a:bodyPr wrap="square" rtlCol="0">
            <a:spAutoFit/>
          </a:bodyPr>
          <a:lstStyle/>
          <a:p>
            <a:pPr marL="457200" indent="-457200"/>
            <a:r>
              <a:rPr lang="en-US" sz="3200" b="1" dirty="0" smtClean="0">
                <a:solidFill>
                  <a:schemeClr val="bg1"/>
                </a:solidFill>
              </a:rPr>
              <a:t>Yes,  it is my system too</a:t>
            </a:r>
          </a:p>
          <a:p>
            <a:endParaRPr lang="en-US" b="1" dirty="0">
              <a:solidFill>
                <a:schemeClr val="bg1"/>
              </a:solidFill>
            </a:endParaRPr>
          </a:p>
        </p:txBody>
      </p:sp>
      <p:grpSp>
        <p:nvGrpSpPr>
          <p:cNvPr id="1028" name="Group 4"/>
          <p:cNvGrpSpPr>
            <a:grpSpLocks noChangeAspect="1"/>
          </p:cNvGrpSpPr>
          <p:nvPr/>
        </p:nvGrpSpPr>
        <p:grpSpPr bwMode="auto">
          <a:xfrm>
            <a:off x="228600" y="3200401"/>
            <a:ext cx="2590800" cy="2667000"/>
            <a:chOff x="1728" y="943"/>
            <a:chExt cx="3696" cy="3137"/>
          </a:xfrm>
        </p:grpSpPr>
        <p:sp>
          <p:nvSpPr>
            <p:cNvPr id="1027" name="AutoShape 3"/>
            <p:cNvSpPr>
              <a:spLocks noChangeAspect="1" noChangeArrowheads="1" noTextEdit="1"/>
            </p:cNvSpPr>
            <p:nvPr/>
          </p:nvSpPr>
          <p:spPr bwMode="auto">
            <a:xfrm>
              <a:off x="1728" y="943"/>
              <a:ext cx="3696" cy="3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2441" y="967"/>
              <a:ext cx="2681" cy="3052"/>
            </a:xfrm>
            <a:custGeom>
              <a:avLst/>
              <a:gdLst/>
              <a:ahLst/>
              <a:cxnLst>
                <a:cxn ang="0">
                  <a:pos x="1408" y="4"/>
                </a:cxn>
                <a:cxn ang="0">
                  <a:pos x="1612" y="33"/>
                </a:cxn>
                <a:cxn ang="0">
                  <a:pos x="1802" y="94"/>
                </a:cxn>
                <a:cxn ang="0">
                  <a:pos x="1980" y="184"/>
                </a:cxn>
                <a:cxn ang="0">
                  <a:pos x="2142" y="301"/>
                </a:cxn>
                <a:cxn ang="0">
                  <a:pos x="2287" y="448"/>
                </a:cxn>
                <a:cxn ang="0">
                  <a:pos x="2415" y="613"/>
                </a:cxn>
                <a:cxn ang="0">
                  <a:pos x="2519" y="802"/>
                </a:cxn>
                <a:cxn ang="0">
                  <a:pos x="2598" y="1004"/>
                </a:cxn>
                <a:cxn ang="0">
                  <a:pos x="2656" y="1221"/>
                </a:cxn>
                <a:cxn ang="0">
                  <a:pos x="2681" y="1448"/>
                </a:cxn>
                <a:cxn ang="0">
                  <a:pos x="2681" y="1603"/>
                </a:cxn>
                <a:cxn ang="0">
                  <a:pos x="2656" y="1835"/>
                </a:cxn>
                <a:cxn ang="0">
                  <a:pos x="2598" y="2052"/>
                </a:cxn>
                <a:cxn ang="0">
                  <a:pos x="2519" y="2254"/>
                </a:cxn>
                <a:cxn ang="0">
                  <a:pos x="2415" y="2438"/>
                </a:cxn>
                <a:cxn ang="0">
                  <a:pos x="2287" y="2608"/>
                </a:cxn>
                <a:cxn ang="0">
                  <a:pos x="2142" y="2750"/>
                </a:cxn>
                <a:cxn ang="0">
                  <a:pos x="1980" y="2868"/>
                </a:cxn>
                <a:cxn ang="0">
                  <a:pos x="1802" y="2962"/>
                </a:cxn>
                <a:cxn ang="0">
                  <a:pos x="1612" y="3023"/>
                </a:cxn>
                <a:cxn ang="0">
                  <a:pos x="1408" y="3052"/>
                </a:cxn>
                <a:cxn ang="0">
                  <a:pos x="1272" y="3052"/>
                </a:cxn>
                <a:cxn ang="0">
                  <a:pos x="1069" y="3023"/>
                </a:cxn>
                <a:cxn ang="0">
                  <a:pos x="878" y="2962"/>
                </a:cxn>
                <a:cxn ang="0">
                  <a:pos x="700" y="2868"/>
                </a:cxn>
                <a:cxn ang="0">
                  <a:pos x="538" y="2750"/>
                </a:cxn>
                <a:cxn ang="0">
                  <a:pos x="393" y="2608"/>
                </a:cxn>
                <a:cxn ang="0">
                  <a:pos x="265" y="2438"/>
                </a:cxn>
                <a:cxn ang="0">
                  <a:pos x="161" y="2254"/>
                </a:cxn>
                <a:cxn ang="0">
                  <a:pos x="78" y="2052"/>
                </a:cxn>
                <a:cxn ang="0">
                  <a:pos x="25" y="1835"/>
                </a:cxn>
                <a:cxn ang="0">
                  <a:pos x="0" y="1603"/>
                </a:cxn>
                <a:cxn ang="0">
                  <a:pos x="0" y="1448"/>
                </a:cxn>
                <a:cxn ang="0">
                  <a:pos x="25" y="1221"/>
                </a:cxn>
                <a:cxn ang="0">
                  <a:pos x="78" y="1004"/>
                </a:cxn>
                <a:cxn ang="0">
                  <a:pos x="161" y="802"/>
                </a:cxn>
                <a:cxn ang="0">
                  <a:pos x="265" y="613"/>
                </a:cxn>
                <a:cxn ang="0">
                  <a:pos x="393" y="448"/>
                </a:cxn>
                <a:cxn ang="0">
                  <a:pos x="538" y="301"/>
                </a:cxn>
                <a:cxn ang="0">
                  <a:pos x="700" y="184"/>
                </a:cxn>
                <a:cxn ang="0">
                  <a:pos x="878" y="94"/>
                </a:cxn>
                <a:cxn ang="0">
                  <a:pos x="1069" y="33"/>
                </a:cxn>
                <a:cxn ang="0">
                  <a:pos x="1272" y="4"/>
                </a:cxn>
              </a:cxnLst>
              <a:rect l="0" t="0" r="r" b="b"/>
              <a:pathLst>
                <a:path w="2681" h="3052">
                  <a:moveTo>
                    <a:pt x="1338" y="0"/>
                  </a:moveTo>
                  <a:lnTo>
                    <a:pt x="1338" y="0"/>
                  </a:lnTo>
                  <a:lnTo>
                    <a:pt x="1408" y="4"/>
                  </a:lnTo>
                  <a:lnTo>
                    <a:pt x="1479" y="9"/>
                  </a:lnTo>
                  <a:lnTo>
                    <a:pt x="1545" y="18"/>
                  </a:lnTo>
                  <a:lnTo>
                    <a:pt x="1612" y="33"/>
                  </a:lnTo>
                  <a:lnTo>
                    <a:pt x="1674" y="47"/>
                  </a:lnTo>
                  <a:lnTo>
                    <a:pt x="1740" y="70"/>
                  </a:lnTo>
                  <a:lnTo>
                    <a:pt x="1802" y="94"/>
                  </a:lnTo>
                  <a:lnTo>
                    <a:pt x="1860" y="122"/>
                  </a:lnTo>
                  <a:lnTo>
                    <a:pt x="1922" y="151"/>
                  </a:lnTo>
                  <a:lnTo>
                    <a:pt x="1980" y="184"/>
                  </a:lnTo>
                  <a:lnTo>
                    <a:pt x="2034" y="221"/>
                  </a:lnTo>
                  <a:lnTo>
                    <a:pt x="2088" y="259"/>
                  </a:lnTo>
                  <a:lnTo>
                    <a:pt x="2142" y="301"/>
                  </a:lnTo>
                  <a:lnTo>
                    <a:pt x="2192" y="349"/>
                  </a:lnTo>
                  <a:lnTo>
                    <a:pt x="2241" y="396"/>
                  </a:lnTo>
                  <a:lnTo>
                    <a:pt x="2287" y="448"/>
                  </a:lnTo>
                  <a:lnTo>
                    <a:pt x="2332" y="500"/>
                  </a:lnTo>
                  <a:lnTo>
                    <a:pt x="2374" y="556"/>
                  </a:lnTo>
                  <a:lnTo>
                    <a:pt x="2415" y="613"/>
                  </a:lnTo>
                  <a:lnTo>
                    <a:pt x="2453" y="674"/>
                  </a:lnTo>
                  <a:lnTo>
                    <a:pt x="2486" y="735"/>
                  </a:lnTo>
                  <a:lnTo>
                    <a:pt x="2519" y="802"/>
                  </a:lnTo>
                  <a:lnTo>
                    <a:pt x="2548" y="863"/>
                  </a:lnTo>
                  <a:lnTo>
                    <a:pt x="2577" y="934"/>
                  </a:lnTo>
                  <a:lnTo>
                    <a:pt x="2598" y="1004"/>
                  </a:lnTo>
                  <a:lnTo>
                    <a:pt x="2623" y="1075"/>
                  </a:lnTo>
                  <a:lnTo>
                    <a:pt x="2639" y="1146"/>
                  </a:lnTo>
                  <a:lnTo>
                    <a:pt x="2656" y="1221"/>
                  </a:lnTo>
                  <a:lnTo>
                    <a:pt x="2664" y="1292"/>
                  </a:lnTo>
                  <a:lnTo>
                    <a:pt x="2672" y="1372"/>
                  </a:lnTo>
                  <a:lnTo>
                    <a:pt x="2681" y="1448"/>
                  </a:lnTo>
                  <a:lnTo>
                    <a:pt x="2681" y="1528"/>
                  </a:lnTo>
                  <a:lnTo>
                    <a:pt x="2681" y="1528"/>
                  </a:lnTo>
                  <a:lnTo>
                    <a:pt x="2681" y="1603"/>
                  </a:lnTo>
                  <a:lnTo>
                    <a:pt x="2672" y="1684"/>
                  </a:lnTo>
                  <a:lnTo>
                    <a:pt x="2664" y="1759"/>
                  </a:lnTo>
                  <a:lnTo>
                    <a:pt x="2656" y="1835"/>
                  </a:lnTo>
                  <a:lnTo>
                    <a:pt x="2639" y="1910"/>
                  </a:lnTo>
                  <a:lnTo>
                    <a:pt x="2623" y="1981"/>
                  </a:lnTo>
                  <a:lnTo>
                    <a:pt x="2598" y="2052"/>
                  </a:lnTo>
                  <a:lnTo>
                    <a:pt x="2577" y="2122"/>
                  </a:lnTo>
                  <a:lnTo>
                    <a:pt x="2548" y="2188"/>
                  </a:lnTo>
                  <a:lnTo>
                    <a:pt x="2519" y="2254"/>
                  </a:lnTo>
                  <a:lnTo>
                    <a:pt x="2486" y="2320"/>
                  </a:lnTo>
                  <a:lnTo>
                    <a:pt x="2453" y="2382"/>
                  </a:lnTo>
                  <a:lnTo>
                    <a:pt x="2415" y="2438"/>
                  </a:lnTo>
                  <a:lnTo>
                    <a:pt x="2374" y="2500"/>
                  </a:lnTo>
                  <a:lnTo>
                    <a:pt x="2332" y="2552"/>
                  </a:lnTo>
                  <a:lnTo>
                    <a:pt x="2287" y="2608"/>
                  </a:lnTo>
                  <a:lnTo>
                    <a:pt x="2241" y="2655"/>
                  </a:lnTo>
                  <a:lnTo>
                    <a:pt x="2192" y="2707"/>
                  </a:lnTo>
                  <a:lnTo>
                    <a:pt x="2142" y="2750"/>
                  </a:lnTo>
                  <a:lnTo>
                    <a:pt x="2088" y="2792"/>
                  </a:lnTo>
                  <a:lnTo>
                    <a:pt x="2034" y="2835"/>
                  </a:lnTo>
                  <a:lnTo>
                    <a:pt x="1980" y="2868"/>
                  </a:lnTo>
                  <a:lnTo>
                    <a:pt x="1922" y="2901"/>
                  </a:lnTo>
                  <a:lnTo>
                    <a:pt x="1860" y="2934"/>
                  </a:lnTo>
                  <a:lnTo>
                    <a:pt x="1802" y="2962"/>
                  </a:lnTo>
                  <a:lnTo>
                    <a:pt x="1740" y="2986"/>
                  </a:lnTo>
                  <a:lnTo>
                    <a:pt x="1674" y="3005"/>
                  </a:lnTo>
                  <a:lnTo>
                    <a:pt x="1612" y="3023"/>
                  </a:lnTo>
                  <a:lnTo>
                    <a:pt x="1545" y="3038"/>
                  </a:lnTo>
                  <a:lnTo>
                    <a:pt x="1479" y="3047"/>
                  </a:lnTo>
                  <a:lnTo>
                    <a:pt x="1408" y="3052"/>
                  </a:lnTo>
                  <a:lnTo>
                    <a:pt x="1338" y="3052"/>
                  </a:lnTo>
                  <a:lnTo>
                    <a:pt x="1338" y="3052"/>
                  </a:lnTo>
                  <a:lnTo>
                    <a:pt x="1272" y="3052"/>
                  </a:lnTo>
                  <a:lnTo>
                    <a:pt x="1201" y="3047"/>
                  </a:lnTo>
                  <a:lnTo>
                    <a:pt x="1135" y="3038"/>
                  </a:lnTo>
                  <a:lnTo>
                    <a:pt x="1069" y="3023"/>
                  </a:lnTo>
                  <a:lnTo>
                    <a:pt x="1007" y="3005"/>
                  </a:lnTo>
                  <a:lnTo>
                    <a:pt x="940" y="2986"/>
                  </a:lnTo>
                  <a:lnTo>
                    <a:pt x="878" y="2962"/>
                  </a:lnTo>
                  <a:lnTo>
                    <a:pt x="816" y="2934"/>
                  </a:lnTo>
                  <a:lnTo>
                    <a:pt x="758" y="2901"/>
                  </a:lnTo>
                  <a:lnTo>
                    <a:pt x="700" y="2868"/>
                  </a:lnTo>
                  <a:lnTo>
                    <a:pt x="646" y="2835"/>
                  </a:lnTo>
                  <a:lnTo>
                    <a:pt x="588" y="2792"/>
                  </a:lnTo>
                  <a:lnTo>
                    <a:pt x="538" y="2750"/>
                  </a:lnTo>
                  <a:lnTo>
                    <a:pt x="489" y="2707"/>
                  </a:lnTo>
                  <a:lnTo>
                    <a:pt x="439" y="2655"/>
                  </a:lnTo>
                  <a:lnTo>
                    <a:pt x="393" y="2608"/>
                  </a:lnTo>
                  <a:lnTo>
                    <a:pt x="348" y="2552"/>
                  </a:lnTo>
                  <a:lnTo>
                    <a:pt x="306" y="2500"/>
                  </a:lnTo>
                  <a:lnTo>
                    <a:pt x="265" y="2438"/>
                  </a:lnTo>
                  <a:lnTo>
                    <a:pt x="228" y="2382"/>
                  </a:lnTo>
                  <a:lnTo>
                    <a:pt x="194" y="2320"/>
                  </a:lnTo>
                  <a:lnTo>
                    <a:pt x="161" y="2254"/>
                  </a:lnTo>
                  <a:lnTo>
                    <a:pt x="132" y="2188"/>
                  </a:lnTo>
                  <a:lnTo>
                    <a:pt x="103" y="2122"/>
                  </a:lnTo>
                  <a:lnTo>
                    <a:pt x="78" y="2052"/>
                  </a:lnTo>
                  <a:lnTo>
                    <a:pt x="58" y="1981"/>
                  </a:lnTo>
                  <a:lnTo>
                    <a:pt x="41" y="1910"/>
                  </a:lnTo>
                  <a:lnTo>
                    <a:pt x="25" y="1835"/>
                  </a:lnTo>
                  <a:lnTo>
                    <a:pt x="16" y="1759"/>
                  </a:lnTo>
                  <a:lnTo>
                    <a:pt x="4" y="1684"/>
                  </a:lnTo>
                  <a:lnTo>
                    <a:pt x="0" y="1603"/>
                  </a:lnTo>
                  <a:lnTo>
                    <a:pt x="0" y="1528"/>
                  </a:lnTo>
                  <a:lnTo>
                    <a:pt x="0" y="1528"/>
                  </a:lnTo>
                  <a:lnTo>
                    <a:pt x="0" y="1448"/>
                  </a:lnTo>
                  <a:lnTo>
                    <a:pt x="4" y="1372"/>
                  </a:lnTo>
                  <a:lnTo>
                    <a:pt x="16" y="1292"/>
                  </a:lnTo>
                  <a:lnTo>
                    <a:pt x="25" y="1221"/>
                  </a:lnTo>
                  <a:lnTo>
                    <a:pt x="41" y="1146"/>
                  </a:lnTo>
                  <a:lnTo>
                    <a:pt x="58" y="1075"/>
                  </a:lnTo>
                  <a:lnTo>
                    <a:pt x="78" y="1004"/>
                  </a:lnTo>
                  <a:lnTo>
                    <a:pt x="103" y="934"/>
                  </a:lnTo>
                  <a:lnTo>
                    <a:pt x="132" y="863"/>
                  </a:lnTo>
                  <a:lnTo>
                    <a:pt x="161" y="802"/>
                  </a:lnTo>
                  <a:lnTo>
                    <a:pt x="194" y="735"/>
                  </a:lnTo>
                  <a:lnTo>
                    <a:pt x="228" y="674"/>
                  </a:lnTo>
                  <a:lnTo>
                    <a:pt x="265" y="613"/>
                  </a:lnTo>
                  <a:lnTo>
                    <a:pt x="306" y="556"/>
                  </a:lnTo>
                  <a:lnTo>
                    <a:pt x="348" y="500"/>
                  </a:lnTo>
                  <a:lnTo>
                    <a:pt x="393" y="448"/>
                  </a:lnTo>
                  <a:lnTo>
                    <a:pt x="439" y="396"/>
                  </a:lnTo>
                  <a:lnTo>
                    <a:pt x="489" y="349"/>
                  </a:lnTo>
                  <a:lnTo>
                    <a:pt x="538" y="301"/>
                  </a:lnTo>
                  <a:lnTo>
                    <a:pt x="588" y="259"/>
                  </a:lnTo>
                  <a:lnTo>
                    <a:pt x="646" y="221"/>
                  </a:lnTo>
                  <a:lnTo>
                    <a:pt x="700" y="184"/>
                  </a:lnTo>
                  <a:lnTo>
                    <a:pt x="758" y="151"/>
                  </a:lnTo>
                  <a:lnTo>
                    <a:pt x="816" y="122"/>
                  </a:lnTo>
                  <a:lnTo>
                    <a:pt x="878" y="94"/>
                  </a:lnTo>
                  <a:lnTo>
                    <a:pt x="940" y="70"/>
                  </a:lnTo>
                  <a:lnTo>
                    <a:pt x="1007" y="47"/>
                  </a:lnTo>
                  <a:lnTo>
                    <a:pt x="1069" y="33"/>
                  </a:lnTo>
                  <a:lnTo>
                    <a:pt x="1135" y="18"/>
                  </a:lnTo>
                  <a:lnTo>
                    <a:pt x="1201" y="9"/>
                  </a:lnTo>
                  <a:lnTo>
                    <a:pt x="1272" y="4"/>
                  </a:lnTo>
                  <a:lnTo>
                    <a:pt x="1338" y="0"/>
                  </a:lnTo>
                  <a:lnTo>
                    <a:pt x="1338" y="0"/>
                  </a:lnTo>
                  <a:close/>
                </a:path>
              </a:pathLst>
            </a:custGeom>
            <a:solidFill>
              <a:srgbClr val="0084B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1728" y="1651"/>
              <a:ext cx="2101" cy="1259"/>
            </a:xfrm>
            <a:custGeom>
              <a:avLst/>
              <a:gdLst/>
              <a:ahLst/>
              <a:cxnLst>
                <a:cxn ang="0">
                  <a:pos x="0" y="1037"/>
                </a:cxn>
                <a:cxn ang="0">
                  <a:pos x="982" y="1259"/>
                </a:cxn>
                <a:cxn ang="0">
                  <a:pos x="2101" y="929"/>
                </a:cxn>
                <a:cxn ang="0">
                  <a:pos x="1773" y="0"/>
                </a:cxn>
                <a:cxn ang="0">
                  <a:pos x="0" y="1037"/>
                </a:cxn>
                <a:cxn ang="0">
                  <a:pos x="0" y="1037"/>
                </a:cxn>
              </a:cxnLst>
              <a:rect l="0" t="0" r="r" b="b"/>
              <a:pathLst>
                <a:path w="2101" h="1259">
                  <a:moveTo>
                    <a:pt x="0" y="1037"/>
                  </a:moveTo>
                  <a:lnTo>
                    <a:pt x="982" y="1259"/>
                  </a:lnTo>
                  <a:lnTo>
                    <a:pt x="2101" y="929"/>
                  </a:lnTo>
                  <a:lnTo>
                    <a:pt x="1773" y="0"/>
                  </a:lnTo>
                  <a:lnTo>
                    <a:pt x="0" y="1037"/>
                  </a:lnTo>
                  <a:lnTo>
                    <a:pt x="0" y="1037"/>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856" y="2122"/>
              <a:ext cx="1500" cy="524"/>
            </a:xfrm>
            <a:custGeom>
              <a:avLst/>
              <a:gdLst/>
              <a:ahLst/>
              <a:cxnLst>
                <a:cxn ang="0">
                  <a:pos x="1136" y="0"/>
                </a:cxn>
                <a:cxn ang="0">
                  <a:pos x="0" y="524"/>
                </a:cxn>
                <a:cxn ang="0">
                  <a:pos x="1011" y="283"/>
                </a:cxn>
                <a:cxn ang="0">
                  <a:pos x="1500" y="406"/>
                </a:cxn>
                <a:cxn ang="0">
                  <a:pos x="1136" y="0"/>
                </a:cxn>
                <a:cxn ang="0">
                  <a:pos x="1136" y="0"/>
                </a:cxn>
              </a:cxnLst>
              <a:rect l="0" t="0" r="r" b="b"/>
              <a:pathLst>
                <a:path w="1500" h="524">
                  <a:moveTo>
                    <a:pt x="1136" y="0"/>
                  </a:moveTo>
                  <a:lnTo>
                    <a:pt x="0" y="524"/>
                  </a:lnTo>
                  <a:lnTo>
                    <a:pt x="1011" y="283"/>
                  </a:lnTo>
                  <a:lnTo>
                    <a:pt x="1500" y="406"/>
                  </a:lnTo>
                  <a:lnTo>
                    <a:pt x="1136" y="0"/>
                  </a:lnTo>
                  <a:lnTo>
                    <a:pt x="1136" y="0"/>
                  </a:lnTo>
                  <a:close/>
                </a:path>
              </a:pathLst>
            </a:custGeom>
            <a:solidFill>
              <a:srgbClr val="C415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3398" y="2599"/>
              <a:ext cx="584" cy="1122"/>
            </a:xfrm>
            <a:custGeom>
              <a:avLst/>
              <a:gdLst/>
              <a:ahLst/>
              <a:cxnLst>
                <a:cxn ang="0">
                  <a:pos x="224" y="0"/>
                </a:cxn>
                <a:cxn ang="0">
                  <a:pos x="584" y="1122"/>
                </a:cxn>
                <a:cxn ang="0">
                  <a:pos x="551" y="1113"/>
                </a:cxn>
                <a:cxn ang="0">
                  <a:pos x="0" y="141"/>
                </a:cxn>
                <a:cxn ang="0">
                  <a:pos x="224" y="0"/>
                </a:cxn>
                <a:cxn ang="0">
                  <a:pos x="224" y="0"/>
                </a:cxn>
              </a:cxnLst>
              <a:rect l="0" t="0" r="r" b="b"/>
              <a:pathLst>
                <a:path w="584" h="1122">
                  <a:moveTo>
                    <a:pt x="224" y="0"/>
                  </a:moveTo>
                  <a:lnTo>
                    <a:pt x="584" y="1122"/>
                  </a:lnTo>
                  <a:lnTo>
                    <a:pt x="551" y="1113"/>
                  </a:lnTo>
                  <a:lnTo>
                    <a:pt x="0" y="141"/>
                  </a:lnTo>
                  <a:lnTo>
                    <a:pt x="224" y="0"/>
                  </a:lnTo>
                  <a:lnTo>
                    <a:pt x="224"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3791" y="3099"/>
              <a:ext cx="349" cy="755"/>
            </a:xfrm>
            <a:custGeom>
              <a:avLst/>
              <a:gdLst/>
              <a:ahLst/>
              <a:cxnLst>
                <a:cxn ang="0">
                  <a:pos x="212" y="712"/>
                </a:cxn>
                <a:cxn ang="0">
                  <a:pos x="212" y="712"/>
                </a:cxn>
                <a:cxn ang="0">
                  <a:pos x="349" y="755"/>
                </a:cxn>
                <a:cxn ang="0">
                  <a:pos x="349" y="755"/>
                </a:cxn>
                <a:cxn ang="0">
                  <a:pos x="266" y="660"/>
                </a:cxn>
                <a:cxn ang="0">
                  <a:pos x="25" y="0"/>
                </a:cxn>
                <a:cxn ang="0">
                  <a:pos x="25" y="0"/>
                </a:cxn>
                <a:cxn ang="0">
                  <a:pos x="13" y="14"/>
                </a:cxn>
                <a:cxn ang="0">
                  <a:pos x="5" y="28"/>
                </a:cxn>
                <a:cxn ang="0">
                  <a:pos x="0" y="42"/>
                </a:cxn>
                <a:cxn ang="0">
                  <a:pos x="0" y="61"/>
                </a:cxn>
                <a:cxn ang="0">
                  <a:pos x="0" y="61"/>
                </a:cxn>
                <a:cxn ang="0">
                  <a:pos x="13" y="108"/>
                </a:cxn>
                <a:cxn ang="0">
                  <a:pos x="34" y="179"/>
                </a:cxn>
                <a:cxn ang="0">
                  <a:pos x="63" y="264"/>
                </a:cxn>
                <a:cxn ang="0">
                  <a:pos x="17" y="368"/>
                </a:cxn>
                <a:cxn ang="0">
                  <a:pos x="174" y="641"/>
                </a:cxn>
                <a:cxn ang="0">
                  <a:pos x="174" y="641"/>
                </a:cxn>
                <a:cxn ang="0">
                  <a:pos x="212" y="712"/>
                </a:cxn>
                <a:cxn ang="0">
                  <a:pos x="212" y="712"/>
                </a:cxn>
              </a:cxnLst>
              <a:rect l="0" t="0" r="r" b="b"/>
              <a:pathLst>
                <a:path w="349" h="755">
                  <a:moveTo>
                    <a:pt x="212" y="712"/>
                  </a:moveTo>
                  <a:lnTo>
                    <a:pt x="212" y="712"/>
                  </a:lnTo>
                  <a:lnTo>
                    <a:pt x="349" y="755"/>
                  </a:lnTo>
                  <a:lnTo>
                    <a:pt x="349" y="755"/>
                  </a:lnTo>
                  <a:lnTo>
                    <a:pt x="266" y="660"/>
                  </a:lnTo>
                  <a:lnTo>
                    <a:pt x="25" y="0"/>
                  </a:lnTo>
                  <a:lnTo>
                    <a:pt x="25" y="0"/>
                  </a:lnTo>
                  <a:lnTo>
                    <a:pt x="13" y="14"/>
                  </a:lnTo>
                  <a:lnTo>
                    <a:pt x="5" y="28"/>
                  </a:lnTo>
                  <a:lnTo>
                    <a:pt x="0" y="42"/>
                  </a:lnTo>
                  <a:lnTo>
                    <a:pt x="0" y="61"/>
                  </a:lnTo>
                  <a:lnTo>
                    <a:pt x="0" y="61"/>
                  </a:lnTo>
                  <a:lnTo>
                    <a:pt x="13" y="108"/>
                  </a:lnTo>
                  <a:lnTo>
                    <a:pt x="34" y="179"/>
                  </a:lnTo>
                  <a:lnTo>
                    <a:pt x="63" y="264"/>
                  </a:lnTo>
                  <a:lnTo>
                    <a:pt x="17" y="368"/>
                  </a:lnTo>
                  <a:lnTo>
                    <a:pt x="174" y="641"/>
                  </a:lnTo>
                  <a:lnTo>
                    <a:pt x="174" y="641"/>
                  </a:lnTo>
                  <a:lnTo>
                    <a:pt x="212" y="712"/>
                  </a:lnTo>
                  <a:lnTo>
                    <a:pt x="212" y="71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380" y="1410"/>
              <a:ext cx="161" cy="85"/>
            </a:xfrm>
            <a:custGeom>
              <a:avLst/>
              <a:gdLst/>
              <a:ahLst/>
              <a:cxnLst>
                <a:cxn ang="0">
                  <a:pos x="79" y="0"/>
                </a:cxn>
                <a:cxn ang="0">
                  <a:pos x="79" y="0"/>
                </a:cxn>
                <a:cxn ang="0">
                  <a:pos x="112" y="5"/>
                </a:cxn>
                <a:cxn ang="0">
                  <a:pos x="137" y="14"/>
                </a:cxn>
                <a:cxn ang="0">
                  <a:pos x="153" y="28"/>
                </a:cxn>
                <a:cxn ang="0">
                  <a:pos x="157" y="38"/>
                </a:cxn>
                <a:cxn ang="0">
                  <a:pos x="161" y="42"/>
                </a:cxn>
                <a:cxn ang="0">
                  <a:pos x="161" y="42"/>
                </a:cxn>
                <a:cxn ang="0">
                  <a:pos x="157" y="52"/>
                </a:cxn>
                <a:cxn ang="0">
                  <a:pos x="153" y="61"/>
                </a:cxn>
                <a:cxn ang="0">
                  <a:pos x="137" y="75"/>
                </a:cxn>
                <a:cxn ang="0">
                  <a:pos x="112" y="85"/>
                </a:cxn>
                <a:cxn ang="0">
                  <a:pos x="79" y="85"/>
                </a:cxn>
                <a:cxn ang="0">
                  <a:pos x="79" y="85"/>
                </a:cxn>
                <a:cxn ang="0">
                  <a:pos x="50" y="85"/>
                </a:cxn>
                <a:cxn ang="0">
                  <a:pos x="21" y="75"/>
                </a:cxn>
                <a:cxn ang="0">
                  <a:pos x="4" y="61"/>
                </a:cxn>
                <a:cxn ang="0">
                  <a:pos x="0" y="52"/>
                </a:cxn>
                <a:cxn ang="0">
                  <a:pos x="0" y="42"/>
                </a:cxn>
                <a:cxn ang="0">
                  <a:pos x="0" y="42"/>
                </a:cxn>
                <a:cxn ang="0">
                  <a:pos x="0" y="38"/>
                </a:cxn>
                <a:cxn ang="0">
                  <a:pos x="4" y="28"/>
                </a:cxn>
                <a:cxn ang="0">
                  <a:pos x="21" y="14"/>
                </a:cxn>
                <a:cxn ang="0">
                  <a:pos x="50" y="5"/>
                </a:cxn>
                <a:cxn ang="0">
                  <a:pos x="79" y="0"/>
                </a:cxn>
                <a:cxn ang="0">
                  <a:pos x="79" y="0"/>
                </a:cxn>
              </a:cxnLst>
              <a:rect l="0" t="0" r="r" b="b"/>
              <a:pathLst>
                <a:path w="161" h="85">
                  <a:moveTo>
                    <a:pt x="79" y="0"/>
                  </a:moveTo>
                  <a:lnTo>
                    <a:pt x="79" y="0"/>
                  </a:lnTo>
                  <a:lnTo>
                    <a:pt x="112" y="5"/>
                  </a:lnTo>
                  <a:lnTo>
                    <a:pt x="137" y="14"/>
                  </a:lnTo>
                  <a:lnTo>
                    <a:pt x="153" y="28"/>
                  </a:lnTo>
                  <a:lnTo>
                    <a:pt x="157" y="38"/>
                  </a:lnTo>
                  <a:lnTo>
                    <a:pt x="161" y="42"/>
                  </a:lnTo>
                  <a:lnTo>
                    <a:pt x="161" y="42"/>
                  </a:lnTo>
                  <a:lnTo>
                    <a:pt x="157" y="52"/>
                  </a:lnTo>
                  <a:lnTo>
                    <a:pt x="153" y="61"/>
                  </a:lnTo>
                  <a:lnTo>
                    <a:pt x="137" y="75"/>
                  </a:lnTo>
                  <a:lnTo>
                    <a:pt x="112" y="85"/>
                  </a:lnTo>
                  <a:lnTo>
                    <a:pt x="79" y="85"/>
                  </a:lnTo>
                  <a:lnTo>
                    <a:pt x="79" y="85"/>
                  </a:lnTo>
                  <a:lnTo>
                    <a:pt x="50" y="85"/>
                  </a:lnTo>
                  <a:lnTo>
                    <a:pt x="21" y="75"/>
                  </a:lnTo>
                  <a:lnTo>
                    <a:pt x="4" y="61"/>
                  </a:lnTo>
                  <a:lnTo>
                    <a:pt x="0" y="52"/>
                  </a:lnTo>
                  <a:lnTo>
                    <a:pt x="0" y="42"/>
                  </a:lnTo>
                  <a:lnTo>
                    <a:pt x="0" y="42"/>
                  </a:lnTo>
                  <a:lnTo>
                    <a:pt x="0" y="38"/>
                  </a:lnTo>
                  <a:lnTo>
                    <a:pt x="4" y="28"/>
                  </a:lnTo>
                  <a:lnTo>
                    <a:pt x="21" y="14"/>
                  </a:lnTo>
                  <a:lnTo>
                    <a:pt x="50" y="5"/>
                  </a:lnTo>
                  <a:lnTo>
                    <a:pt x="79" y="0"/>
                  </a:lnTo>
                  <a:lnTo>
                    <a:pt x="79"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2159" y="1349"/>
              <a:ext cx="659" cy="273"/>
            </a:xfrm>
            <a:custGeom>
              <a:avLst/>
              <a:gdLst/>
              <a:ahLst/>
              <a:cxnLst>
                <a:cxn ang="0">
                  <a:pos x="659" y="0"/>
                </a:cxn>
                <a:cxn ang="0">
                  <a:pos x="120" y="203"/>
                </a:cxn>
                <a:cxn ang="0">
                  <a:pos x="0" y="273"/>
                </a:cxn>
                <a:cxn ang="0">
                  <a:pos x="116" y="273"/>
                </a:cxn>
                <a:cxn ang="0">
                  <a:pos x="638" y="136"/>
                </a:cxn>
                <a:cxn ang="0">
                  <a:pos x="659" y="0"/>
                </a:cxn>
                <a:cxn ang="0">
                  <a:pos x="659" y="0"/>
                </a:cxn>
              </a:cxnLst>
              <a:rect l="0" t="0" r="r" b="b"/>
              <a:pathLst>
                <a:path w="659" h="273">
                  <a:moveTo>
                    <a:pt x="659" y="0"/>
                  </a:moveTo>
                  <a:lnTo>
                    <a:pt x="120" y="203"/>
                  </a:lnTo>
                  <a:lnTo>
                    <a:pt x="0" y="273"/>
                  </a:lnTo>
                  <a:lnTo>
                    <a:pt x="116" y="273"/>
                  </a:lnTo>
                  <a:lnTo>
                    <a:pt x="638" y="136"/>
                  </a:lnTo>
                  <a:lnTo>
                    <a:pt x="659" y="0"/>
                  </a:lnTo>
                  <a:lnTo>
                    <a:pt x="659" y="0"/>
                  </a:lnTo>
                  <a:close/>
                </a:path>
              </a:pathLst>
            </a:custGeom>
            <a:solidFill>
              <a:srgbClr val="43525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2163" y="1358"/>
              <a:ext cx="626" cy="264"/>
            </a:xfrm>
            <a:custGeom>
              <a:avLst/>
              <a:gdLst/>
              <a:ahLst/>
              <a:cxnLst>
                <a:cxn ang="0">
                  <a:pos x="626" y="0"/>
                </a:cxn>
                <a:cxn ang="0">
                  <a:pos x="116" y="194"/>
                </a:cxn>
                <a:cxn ang="0">
                  <a:pos x="0" y="264"/>
                </a:cxn>
                <a:cxn ang="0">
                  <a:pos x="626" y="47"/>
                </a:cxn>
                <a:cxn ang="0">
                  <a:pos x="626" y="0"/>
                </a:cxn>
                <a:cxn ang="0">
                  <a:pos x="626" y="0"/>
                </a:cxn>
              </a:cxnLst>
              <a:rect l="0" t="0" r="r" b="b"/>
              <a:pathLst>
                <a:path w="626" h="264">
                  <a:moveTo>
                    <a:pt x="626" y="0"/>
                  </a:moveTo>
                  <a:lnTo>
                    <a:pt x="116" y="194"/>
                  </a:lnTo>
                  <a:lnTo>
                    <a:pt x="0" y="264"/>
                  </a:lnTo>
                  <a:lnTo>
                    <a:pt x="626" y="47"/>
                  </a:lnTo>
                  <a:lnTo>
                    <a:pt x="626" y="0"/>
                  </a:lnTo>
                  <a:lnTo>
                    <a:pt x="626" y="0"/>
                  </a:lnTo>
                  <a:close/>
                </a:path>
              </a:pathLst>
            </a:custGeom>
            <a:solidFill>
              <a:srgbClr val="849D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2780" y="1273"/>
              <a:ext cx="63" cy="255"/>
            </a:xfrm>
            <a:custGeom>
              <a:avLst/>
              <a:gdLst/>
              <a:ahLst/>
              <a:cxnLst>
                <a:cxn ang="0">
                  <a:pos x="5" y="10"/>
                </a:cxn>
                <a:cxn ang="0">
                  <a:pos x="0" y="146"/>
                </a:cxn>
                <a:cxn ang="0">
                  <a:pos x="25" y="255"/>
                </a:cxn>
                <a:cxn ang="0">
                  <a:pos x="50" y="241"/>
                </a:cxn>
                <a:cxn ang="0">
                  <a:pos x="63" y="161"/>
                </a:cxn>
                <a:cxn ang="0">
                  <a:pos x="25" y="0"/>
                </a:cxn>
                <a:cxn ang="0">
                  <a:pos x="5" y="10"/>
                </a:cxn>
                <a:cxn ang="0">
                  <a:pos x="5" y="10"/>
                </a:cxn>
              </a:cxnLst>
              <a:rect l="0" t="0" r="r" b="b"/>
              <a:pathLst>
                <a:path w="63" h="255">
                  <a:moveTo>
                    <a:pt x="5" y="10"/>
                  </a:moveTo>
                  <a:lnTo>
                    <a:pt x="0" y="146"/>
                  </a:lnTo>
                  <a:lnTo>
                    <a:pt x="25" y="255"/>
                  </a:lnTo>
                  <a:lnTo>
                    <a:pt x="50" y="241"/>
                  </a:lnTo>
                  <a:lnTo>
                    <a:pt x="63" y="161"/>
                  </a:lnTo>
                  <a:lnTo>
                    <a:pt x="25" y="0"/>
                  </a:lnTo>
                  <a:lnTo>
                    <a:pt x="5" y="10"/>
                  </a:lnTo>
                  <a:lnTo>
                    <a:pt x="5" y="10"/>
                  </a:lnTo>
                  <a:close/>
                </a:path>
              </a:pathLst>
            </a:custGeom>
            <a:solidFill>
              <a:srgbClr val="64788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2909" y="1707"/>
              <a:ext cx="721" cy="1274"/>
            </a:xfrm>
            <a:custGeom>
              <a:avLst/>
              <a:gdLst/>
              <a:ahLst/>
              <a:cxnLst>
                <a:cxn ang="0">
                  <a:pos x="0" y="411"/>
                </a:cxn>
                <a:cxn ang="0">
                  <a:pos x="659" y="0"/>
                </a:cxn>
                <a:cxn ang="0">
                  <a:pos x="721" y="316"/>
                </a:cxn>
                <a:cxn ang="0">
                  <a:pos x="721" y="316"/>
                </a:cxn>
                <a:cxn ang="0">
                  <a:pos x="717" y="1147"/>
                </a:cxn>
                <a:cxn ang="0">
                  <a:pos x="717" y="1147"/>
                </a:cxn>
                <a:cxn ang="0">
                  <a:pos x="646" y="1180"/>
                </a:cxn>
                <a:cxn ang="0">
                  <a:pos x="580" y="1208"/>
                </a:cxn>
                <a:cxn ang="0">
                  <a:pos x="510" y="1222"/>
                </a:cxn>
                <a:cxn ang="0">
                  <a:pos x="439" y="1231"/>
                </a:cxn>
                <a:cxn ang="0">
                  <a:pos x="298" y="1246"/>
                </a:cxn>
                <a:cxn ang="0">
                  <a:pos x="228" y="1260"/>
                </a:cxn>
                <a:cxn ang="0">
                  <a:pos x="157" y="1274"/>
                </a:cxn>
                <a:cxn ang="0">
                  <a:pos x="157" y="1274"/>
                </a:cxn>
                <a:cxn ang="0">
                  <a:pos x="186" y="1180"/>
                </a:cxn>
                <a:cxn ang="0">
                  <a:pos x="203" y="1132"/>
                </a:cxn>
                <a:cxn ang="0">
                  <a:pos x="224" y="1085"/>
                </a:cxn>
                <a:cxn ang="0">
                  <a:pos x="244" y="1043"/>
                </a:cxn>
                <a:cxn ang="0">
                  <a:pos x="273" y="1005"/>
                </a:cxn>
                <a:cxn ang="0">
                  <a:pos x="302" y="967"/>
                </a:cxn>
                <a:cxn ang="0">
                  <a:pos x="340" y="939"/>
                </a:cxn>
                <a:cxn ang="0">
                  <a:pos x="340" y="845"/>
                </a:cxn>
                <a:cxn ang="0">
                  <a:pos x="83" y="538"/>
                </a:cxn>
                <a:cxn ang="0">
                  <a:pos x="0" y="411"/>
                </a:cxn>
                <a:cxn ang="0">
                  <a:pos x="0" y="411"/>
                </a:cxn>
              </a:cxnLst>
              <a:rect l="0" t="0" r="r" b="b"/>
              <a:pathLst>
                <a:path w="721" h="1274">
                  <a:moveTo>
                    <a:pt x="0" y="411"/>
                  </a:moveTo>
                  <a:lnTo>
                    <a:pt x="659" y="0"/>
                  </a:lnTo>
                  <a:lnTo>
                    <a:pt x="721" y="316"/>
                  </a:lnTo>
                  <a:lnTo>
                    <a:pt x="721" y="316"/>
                  </a:lnTo>
                  <a:lnTo>
                    <a:pt x="717" y="1147"/>
                  </a:lnTo>
                  <a:lnTo>
                    <a:pt x="717" y="1147"/>
                  </a:lnTo>
                  <a:lnTo>
                    <a:pt x="646" y="1180"/>
                  </a:lnTo>
                  <a:lnTo>
                    <a:pt x="580" y="1208"/>
                  </a:lnTo>
                  <a:lnTo>
                    <a:pt x="510" y="1222"/>
                  </a:lnTo>
                  <a:lnTo>
                    <a:pt x="439" y="1231"/>
                  </a:lnTo>
                  <a:lnTo>
                    <a:pt x="298" y="1246"/>
                  </a:lnTo>
                  <a:lnTo>
                    <a:pt x="228" y="1260"/>
                  </a:lnTo>
                  <a:lnTo>
                    <a:pt x="157" y="1274"/>
                  </a:lnTo>
                  <a:lnTo>
                    <a:pt x="157" y="1274"/>
                  </a:lnTo>
                  <a:lnTo>
                    <a:pt x="186" y="1180"/>
                  </a:lnTo>
                  <a:lnTo>
                    <a:pt x="203" y="1132"/>
                  </a:lnTo>
                  <a:lnTo>
                    <a:pt x="224" y="1085"/>
                  </a:lnTo>
                  <a:lnTo>
                    <a:pt x="244" y="1043"/>
                  </a:lnTo>
                  <a:lnTo>
                    <a:pt x="273" y="1005"/>
                  </a:lnTo>
                  <a:lnTo>
                    <a:pt x="302" y="967"/>
                  </a:lnTo>
                  <a:lnTo>
                    <a:pt x="340" y="939"/>
                  </a:lnTo>
                  <a:lnTo>
                    <a:pt x="340" y="845"/>
                  </a:lnTo>
                  <a:lnTo>
                    <a:pt x="83" y="538"/>
                  </a:lnTo>
                  <a:lnTo>
                    <a:pt x="0" y="411"/>
                  </a:lnTo>
                  <a:lnTo>
                    <a:pt x="0" y="411"/>
                  </a:lnTo>
                  <a:close/>
                </a:path>
              </a:pathLst>
            </a:custGeom>
            <a:solidFill>
              <a:srgbClr val="FAA74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091" y="2113"/>
              <a:ext cx="332" cy="189"/>
            </a:xfrm>
            <a:custGeom>
              <a:avLst/>
              <a:gdLst/>
              <a:ahLst/>
              <a:cxnLst>
                <a:cxn ang="0">
                  <a:pos x="0" y="33"/>
                </a:cxn>
                <a:cxn ang="0">
                  <a:pos x="158" y="141"/>
                </a:cxn>
                <a:cxn ang="0">
                  <a:pos x="332" y="0"/>
                </a:cxn>
                <a:cxn ang="0">
                  <a:pos x="183" y="189"/>
                </a:cxn>
                <a:cxn ang="0">
                  <a:pos x="141" y="179"/>
                </a:cxn>
                <a:cxn ang="0">
                  <a:pos x="0" y="33"/>
                </a:cxn>
                <a:cxn ang="0">
                  <a:pos x="0" y="33"/>
                </a:cxn>
              </a:cxnLst>
              <a:rect l="0" t="0" r="r" b="b"/>
              <a:pathLst>
                <a:path w="332" h="189">
                  <a:moveTo>
                    <a:pt x="0" y="33"/>
                  </a:moveTo>
                  <a:lnTo>
                    <a:pt x="158" y="141"/>
                  </a:lnTo>
                  <a:lnTo>
                    <a:pt x="332" y="0"/>
                  </a:lnTo>
                  <a:lnTo>
                    <a:pt x="183" y="189"/>
                  </a:lnTo>
                  <a:lnTo>
                    <a:pt x="141" y="179"/>
                  </a:lnTo>
                  <a:lnTo>
                    <a:pt x="0" y="33"/>
                  </a:lnTo>
                  <a:lnTo>
                    <a:pt x="0" y="33"/>
                  </a:lnTo>
                  <a:close/>
                </a:path>
              </a:pathLst>
            </a:custGeom>
            <a:solidFill>
              <a:srgbClr val="F5834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3145" y="1731"/>
              <a:ext cx="336" cy="236"/>
            </a:xfrm>
            <a:custGeom>
              <a:avLst/>
              <a:gdLst/>
              <a:ahLst/>
              <a:cxnLst>
                <a:cxn ang="0">
                  <a:pos x="336" y="0"/>
                </a:cxn>
                <a:cxn ang="0">
                  <a:pos x="253" y="236"/>
                </a:cxn>
                <a:cxn ang="0">
                  <a:pos x="0" y="193"/>
                </a:cxn>
                <a:cxn ang="0">
                  <a:pos x="336" y="0"/>
                </a:cxn>
                <a:cxn ang="0">
                  <a:pos x="336" y="0"/>
                </a:cxn>
              </a:cxnLst>
              <a:rect l="0" t="0" r="r" b="b"/>
              <a:pathLst>
                <a:path w="336" h="236">
                  <a:moveTo>
                    <a:pt x="336" y="0"/>
                  </a:moveTo>
                  <a:lnTo>
                    <a:pt x="253" y="236"/>
                  </a:lnTo>
                  <a:lnTo>
                    <a:pt x="0" y="193"/>
                  </a:lnTo>
                  <a:lnTo>
                    <a:pt x="336" y="0"/>
                  </a:lnTo>
                  <a:lnTo>
                    <a:pt x="33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3158" y="1585"/>
              <a:ext cx="203" cy="259"/>
            </a:xfrm>
            <a:custGeom>
              <a:avLst/>
              <a:gdLst/>
              <a:ahLst/>
              <a:cxnLst>
                <a:cxn ang="0">
                  <a:pos x="132" y="0"/>
                </a:cxn>
                <a:cxn ang="0">
                  <a:pos x="132" y="47"/>
                </a:cxn>
                <a:cxn ang="0">
                  <a:pos x="149" y="51"/>
                </a:cxn>
                <a:cxn ang="0">
                  <a:pos x="203" y="165"/>
                </a:cxn>
                <a:cxn ang="0">
                  <a:pos x="107" y="259"/>
                </a:cxn>
                <a:cxn ang="0">
                  <a:pos x="0" y="33"/>
                </a:cxn>
                <a:cxn ang="0">
                  <a:pos x="132" y="0"/>
                </a:cxn>
                <a:cxn ang="0">
                  <a:pos x="132" y="0"/>
                </a:cxn>
              </a:cxnLst>
              <a:rect l="0" t="0" r="r" b="b"/>
              <a:pathLst>
                <a:path w="203" h="259">
                  <a:moveTo>
                    <a:pt x="132" y="0"/>
                  </a:moveTo>
                  <a:lnTo>
                    <a:pt x="132" y="47"/>
                  </a:lnTo>
                  <a:lnTo>
                    <a:pt x="149" y="51"/>
                  </a:lnTo>
                  <a:lnTo>
                    <a:pt x="203" y="165"/>
                  </a:lnTo>
                  <a:lnTo>
                    <a:pt x="107" y="259"/>
                  </a:lnTo>
                  <a:lnTo>
                    <a:pt x="0" y="33"/>
                  </a:lnTo>
                  <a:lnTo>
                    <a:pt x="132" y="0"/>
                  </a:lnTo>
                  <a:lnTo>
                    <a:pt x="132" y="0"/>
                  </a:lnTo>
                  <a:close/>
                </a:path>
              </a:pathLst>
            </a:custGeom>
            <a:solidFill>
              <a:srgbClr val="F9A8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207" y="1632"/>
              <a:ext cx="58" cy="28"/>
            </a:xfrm>
            <a:custGeom>
              <a:avLst/>
              <a:gdLst/>
              <a:ahLst/>
              <a:cxnLst>
                <a:cxn ang="0">
                  <a:pos x="0" y="28"/>
                </a:cxn>
                <a:cxn ang="0">
                  <a:pos x="54" y="0"/>
                </a:cxn>
                <a:cxn ang="0">
                  <a:pos x="58" y="28"/>
                </a:cxn>
                <a:cxn ang="0">
                  <a:pos x="0" y="28"/>
                </a:cxn>
                <a:cxn ang="0">
                  <a:pos x="0" y="28"/>
                </a:cxn>
              </a:cxnLst>
              <a:rect l="0" t="0" r="r" b="b"/>
              <a:pathLst>
                <a:path w="58" h="28">
                  <a:moveTo>
                    <a:pt x="0" y="28"/>
                  </a:moveTo>
                  <a:lnTo>
                    <a:pt x="54" y="0"/>
                  </a:lnTo>
                  <a:lnTo>
                    <a:pt x="58" y="28"/>
                  </a:lnTo>
                  <a:lnTo>
                    <a:pt x="0" y="28"/>
                  </a:lnTo>
                  <a:lnTo>
                    <a:pt x="0" y="28"/>
                  </a:lnTo>
                  <a:close/>
                </a:path>
              </a:pathLst>
            </a:custGeom>
            <a:solidFill>
              <a:srgbClr val="CA6C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3195" y="1613"/>
              <a:ext cx="79" cy="33"/>
            </a:xfrm>
            <a:custGeom>
              <a:avLst/>
              <a:gdLst/>
              <a:ahLst/>
              <a:cxnLst>
                <a:cxn ang="0">
                  <a:pos x="0" y="33"/>
                </a:cxn>
                <a:cxn ang="0">
                  <a:pos x="79" y="19"/>
                </a:cxn>
                <a:cxn ang="0">
                  <a:pos x="74" y="0"/>
                </a:cxn>
                <a:cxn ang="0">
                  <a:pos x="0" y="33"/>
                </a:cxn>
                <a:cxn ang="0">
                  <a:pos x="0" y="33"/>
                </a:cxn>
              </a:cxnLst>
              <a:rect l="0" t="0" r="r" b="b"/>
              <a:pathLst>
                <a:path w="79" h="33">
                  <a:moveTo>
                    <a:pt x="0" y="33"/>
                  </a:moveTo>
                  <a:lnTo>
                    <a:pt x="79" y="19"/>
                  </a:lnTo>
                  <a:lnTo>
                    <a:pt x="74" y="0"/>
                  </a:lnTo>
                  <a:lnTo>
                    <a:pt x="0" y="33"/>
                  </a:lnTo>
                  <a:lnTo>
                    <a:pt x="0" y="33"/>
                  </a:lnTo>
                  <a:close/>
                </a:path>
              </a:pathLst>
            </a:custGeom>
            <a:solidFill>
              <a:srgbClr val="64788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3274" y="1618"/>
              <a:ext cx="24" cy="70"/>
            </a:xfrm>
            <a:custGeom>
              <a:avLst/>
              <a:gdLst/>
              <a:ahLst/>
              <a:cxnLst>
                <a:cxn ang="0">
                  <a:pos x="0" y="9"/>
                </a:cxn>
                <a:cxn ang="0">
                  <a:pos x="20" y="70"/>
                </a:cxn>
                <a:cxn ang="0">
                  <a:pos x="24" y="61"/>
                </a:cxn>
                <a:cxn ang="0">
                  <a:pos x="12" y="0"/>
                </a:cxn>
                <a:cxn ang="0">
                  <a:pos x="0" y="9"/>
                </a:cxn>
                <a:cxn ang="0">
                  <a:pos x="0" y="9"/>
                </a:cxn>
              </a:cxnLst>
              <a:rect l="0" t="0" r="r" b="b"/>
              <a:pathLst>
                <a:path w="24" h="70">
                  <a:moveTo>
                    <a:pt x="0" y="9"/>
                  </a:moveTo>
                  <a:lnTo>
                    <a:pt x="20" y="70"/>
                  </a:lnTo>
                  <a:lnTo>
                    <a:pt x="24" y="61"/>
                  </a:lnTo>
                  <a:lnTo>
                    <a:pt x="12" y="0"/>
                  </a:lnTo>
                  <a:lnTo>
                    <a:pt x="0" y="9"/>
                  </a:lnTo>
                  <a:lnTo>
                    <a:pt x="0" y="9"/>
                  </a:lnTo>
                  <a:close/>
                </a:path>
              </a:pathLst>
            </a:custGeom>
            <a:solidFill>
              <a:srgbClr val="FED09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3191" y="1679"/>
              <a:ext cx="66" cy="42"/>
            </a:xfrm>
            <a:custGeom>
              <a:avLst/>
              <a:gdLst/>
              <a:ahLst/>
              <a:cxnLst>
                <a:cxn ang="0">
                  <a:pos x="0" y="0"/>
                </a:cxn>
                <a:cxn ang="0">
                  <a:pos x="66" y="5"/>
                </a:cxn>
                <a:cxn ang="0">
                  <a:pos x="66" y="23"/>
                </a:cxn>
                <a:cxn ang="0">
                  <a:pos x="29" y="42"/>
                </a:cxn>
                <a:cxn ang="0">
                  <a:pos x="0" y="0"/>
                </a:cxn>
                <a:cxn ang="0">
                  <a:pos x="0" y="0"/>
                </a:cxn>
              </a:cxnLst>
              <a:rect l="0" t="0" r="r" b="b"/>
              <a:pathLst>
                <a:path w="66" h="42">
                  <a:moveTo>
                    <a:pt x="0" y="0"/>
                  </a:moveTo>
                  <a:lnTo>
                    <a:pt x="66" y="5"/>
                  </a:lnTo>
                  <a:lnTo>
                    <a:pt x="66" y="23"/>
                  </a:lnTo>
                  <a:lnTo>
                    <a:pt x="29" y="42"/>
                  </a:lnTo>
                  <a:lnTo>
                    <a:pt x="0" y="0"/>
                  </a:lnTo>
                  <a:lnTo>
                    <a:pt x="0" y="0"/>
                  </a:lnTo>
                  <a:close/>
                </a:path>
              </a:pathLst>
            </a:custGeom>
            <a:solidFill>
              <a:srgbClr val="F5834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3199" y="1684"/>
              <a:ext cx="220" cy="226"/>
            </a:xfrm>
            <a:custGeom>
              <a:avLst/>
              <a:gdLst/>
              <a:ahLst/>
              <a:cxnLst>
                <a:cxn ang="0">
                  <a:pos x="99" y="4"/>
                </a:cxn>
                <a:cxn ang="0">
                  <a:pos x="54" y="80"/>
                </a:cxn>
                <a:cxn ang="0">
                  <a:pos x="0" y="0"/>
                </a:cxn>
                <a:cxn ang="0">
                  <a:pos x="99" y="226"/>
                </a:cxn>
                <a:cxn ang="0">
                  <a:pos x="220" y="141"/>
                </a:cxn>
                <a:cxn ang="0">
                  <a:pos x="145" y="23"/>
                </a:cxn>
                <a:cxn ang="0">
                  <a:pos x="99" y="4"/>
                </a:cxn>
                <a:cxn ang="0">
                  <a:pos x="99" y="4"/>
                </a:cxn>
              </a:cxnLst>
              <a:rect l="0" t="0" r="r" b="b"/>
              <a:pathLst>
                <a:path w="220" h="226">
                  <a:moveTo>
                    <a:pt x="99" y="4"/>
                  </a:moveTo>
                  <a:lnTo>
                    <a:pt x="54" y="80"/>
                  </a:lnTo>
                  <a:lnTo>
                    <a:pt x="0" y="0"/>
                  </a:lnTo>
                  <a:lnTo>
                    <a:pt x="99" y="226"/>
                  </a:lnTo>
                  <a:lnTo>
                    <a:pt x="220" y="141"/>
                  </a:lnTo>
                  <a:lnTo>
                    <a:pt x="145" y="23"/>
                  </a:lnTo>
                  <a:lnTo>
                    <a:pt x="99" y="4"/>
                  </a:lnTo>
                  <a:lnTo>
                    <a:pt x="99" y="4"/>
                  </a:lnTo>
                  <a:close/>
                </a:path>
              </a:pathLst>
            </a:custGeom>
            <a:solidFill>
              <a:srgbClr val="64788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290" y="1726"/>
              <a:ext cx="37" cy="28"/>
            </a:xfrm>
            <a:custGeom>
              <a:avLst/>
              <a:gdLst/>
              <a:ahLst/>
              <a:cxnLst>
                <a:cxn ang="0">
                  <a:pos x="37" y="0"/>
                </a:cxn>
                <a:cxn ang="0">
                  <a:pos x="0" y="28"/>
                </a:cxn>
                <a:cxn ang="0">
                  <a:pos x="33" y="14"/>
                </a:cxn>
                <a:cxn ang="0">
                  <a:pos x="37" y="0"/>
                </a:cxn>
                <a:cxn ang="0">
                  <a:pos x="37" y="0"/>
                </a:cxn>
              </a:cxnLst>
              <a:rect l="0" t="0" r="r" b="b"/>
              <a:pathLst>
                <a:path w="37" h="28">
                  <a:moveTo>
                    <a:pt x="37" y="0"/>
                  </a:moveTo>
                  <a:lnTo>
                    <a:pt x="0" y="28"/>
                  </a:lnTo>
                  <a:lnTo>
                    <a:pt x="33" y="14"/>
                  </a:lnTo>
                  <a:lnTo>
                    <a:pt x="37" y="0"/>
                  </a:lnTo>
                  <a:lnTo>
                    <a:pt x="37" y="0"/>
                  </a:lnTo>
                  <a:close/>
                </a:path>
              </a:pathLst>
            </a:custGeom>
            <a:solidFill>
              <a:srgbClr val="F9A8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3286" y="1589"/>
              <a:ext cx="21" cy="33"/>
            </a:xfrm>
            <a:custGeom>
              <a:avLst/>
              <a:gdLst/>
              <a:ahLst/>
              <a:cxnLst>
                <a:cxn ang="0">
                  <a:pos x="21" y="0"/>
                </a:cxn>
                <a:cxn ang="0">
                  <a:pos x="4" y="33"/>
                </a:cxn>
                <a:cxn ang="0">
                  <a:pos x="0" y="14"/>
                </a:cxn>
                <a:cxn ang="0">
                  <a:pos x="21" y="0"/>
                </a:cxn>
                <a:cxn ang="0">
                  <a:pos x="21" y="0"/>
                </a:cxn>
              </a:cxnLst>
              <a:rect l="0" t="0" r="r" b="b"/>
              <a:pathLst>
                <a:path w="21" h="33">
                  <a:moveTo>
                    <a:pt x="21" y="0"/>
                  </a:moveTo>
                  <a:lnTo>
                    <a:pt x="4" y="33"/>
                  </a:lnTo>
                  <a:lnTo>
                    <a:pt x="0" y="14"/>
                  </a:lnTo>
                  <a:lnTo>
                    <a:pt x="21" y="0"/>
                  </a:lnTo>
                  <a:lnTo>
                    <a:pt x="21" y="0"/>
                  </a:lnTo>
                  <a:close/>
                </a:path>
              </a:pathLst>
            </a:custGeom>
            <a:solidFill>
              <a:srgbClr val="64788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232" y="1759"/>
              <a:ext cx="187" cy="151"/>
            </a:xfrm>
            <a:custGeom>
              <a:avLst/>
              <a:gdLst/>
              <a:ahLst/>
              <a:cxnLst>
                <a:cxn ang="0">
                  <a:pos x="0" y="0"/>
                </a:cxn>
                <a:cxn ang="0">
                  <a:pos x="66" y="151"/>
                </a:cxn>
                <a:cxn ang="0">
                  <a:pos x="187" y="66"/>
                </a:cxn>
                <a:cxn ang="0">
                  <a:pos x="187" y="66"/>
                </a:cxn>
                <a:cxn ang="0">
                  <a:pos x="79" y="118"/>
                </a:cxn>
                <a:cxn ang="0">
                  <a:pos x="0" y="0"/>
                </a:cxn>
                <a:cxn ang="0">
                  <a:pos x="0" y="0"/>
                </a:cxn>
              </a:cxnLst>
              <a:rect l="0" t="0" r="r" b="b"/>
              <a:pathLst>
                <a:path w="187" h="151">
                  <a:moveTo>
                    <a:pt x="0" y="0"/>
                  </a:moveTo>
                  <a:lnTo>
                    <a:pt x="66" y="151"/>
                  </a:lnTo>
                  <a:lnTo>
                    <a:pt x="187" y="66"/>
                  </a:lnTo>
                  <a:lnTo>
                    <a:pt x="187" y="66"/>
                  </a:lnTo>
                  <a:lnTo>
                    <a:pt x="79" y="118"/>
                  </a:lnTo>
                  <a:lnTo>
                    <a:pt x="0" y="0"/>
                  </a:lnTo>
                  <a:lnTo>
                    <a:pt x="0" y="0"/>
                  </a:lnTo>
                  <a:close/>
                </a:path>
              </a:pathLst>
            </a:custGeom>
            <a:solidFill>
              <a:srgbClr val="43525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050" y="1283"/>
              <a:ext cx="240" cy="608"/>
            </a:xfrm>
            <a:custGeom>
              <a:avLst/>
              <a:gdLst/>
              <a:ahLst/>
              <a:cxnLst>
                <a:cxn ang="0">
                  <a:pos x="145" y="608"/>
                </a:cxn>
                <a:cxn ang="0">
                  <a:pos x="145" y="608"/>
                </a:cxn>
                <a:cxn ang="0">
                  <a:pos x="108" y="537"/>
                </a:cxn>
                <a:cxn ang="0">
                  <a:pos x="70" y="457"/>
                </a:cxn>
                <a:cxn ang="0">
                  <a:pos x="70" y="457"/>
                </a:cxn>
                <a:cxn ang="0">
                  <a:pos x="49" y="396"/>
                </a:cxn>
                <a:cxn ang="0">
                  <a:pos x="33" y="335"/>
                </a:cxn>
                <a:cxn ang="0">
                  <a:pos x="16" y="273"/>
                </a:cxn>
                <a:cxn ang="0">
                  <a:pos x="8" y="212"/>
                </a:cxn>
                <a:cxn ang="0">
                  <a:pos x="0" y="155"/>
                </a:cxn>
                <a:cxn ang="0">
                  <a:pos x="0" y="99"/>
                </a:cxn>
                <a:cxn ang="0">
                  <a:pos x="0" y="47"/>
                </a:cxn>
                <a:cxn ang="0">
                  <a:pos x="8" y="0"/>
                </a:cxn>
                <a:cxn ang="0">
                  <a:pos x="8" y="0"/>
                </a:cxn>
                <a:cxn ang="0">
                  <a:pos x="41" y="23"/>
                </a:cxn>
                <a:cxn ang="0">
                  <a:pos x="74" y="52"/>
                </a:cxn>
                <a:cxn ang="0">
                  <a:pos x="103" y="85"/>
                </a:cxn>
                <a:cxn ang="0">
                  <a:pos x="132" y="122"/>
                </a:cxn>
                <a:cxn ang="0">
                  <a:pos x="166" y="165"/>
                </a:cxn>
                <a:cxn ang="0">
                  <a:pos x="190" y="207"/>
                </a:cxn>
                <a:cxn ang="0">
                  <a:pos x="219" y="259"/>
                </a:cxn>
                <a:cxn ang="0">
                  <a:pos x="240" y="306"/>
                </a:cxn>
                <a:cxn ang="0">
                  <a:pos x="132" y="368"/>
                </a:cxn>
                <a:cxn ang="0">
                  <a:pos x="219" y="570"/>
                </a:cxn>
                <a:cxn ang="0">
                  <a:pos x="145" y="608"/>
                </a:cxn>
                <a:cxn ang="0">
                  <a:pos x="145" y="608"/>
                </a:cxn>
              </a:cxnLst>
              <a:rect l="0" t="0" r="r" b="b"/>
              <a:pathLst>
                <a:path w="240" h="608">
                  <a:moveTo>
                    <a:pt x="145" y="608"/>
                  </a:moveTo>
                  <a:lnTo>
                    <a:pt x="145" y="608"/>
                  </a:lnTo>
                  <a:lnTo>
                    <a:pt x="108" y="537"/>
                  </a:lnTo>
                  <a:lnTo>
                    <a:pt x="70" y="457"/>
                  </a:lnTo>
                  <a:lnTo>
                    <a:pt x="70" y="457"/>
                  </a:lnTo>
                  <a:lnTo>
                    <a:pt x="49" y="396"/>
                  </a:lnTo>
                  <a:lnTo>
                    <a:pt x="33" y="335"/>
                  </a:lnTo>
                  <a:lnTo>
                    <a:pt x="16" y="273"/>
                  </a:lnTo>
                  <a:lnTo>
                    <a:pt x="8" y="212"/>
                  </a:lnTo>
                  <a:lnTo>
                    <a:pt x="0" y="155"/>
                  </a:lnTo>
                  <a:lnTo>
                    <a:pt x="0" y="99"/>
                  </a:lnTo>
                  <a:lnTo>
                    <a:pt x="0" y="47"/>
                  </a:lnTo>
                  <a:lnTo>
                    <a:pt x="8" y="0"/>
                  </a:lnTo>
                  <a:lnTo>
                    <a:pt x="8" y="0"/>
                  </a:lnTo>
                  <a:lnTo>
                    <a:pt x="41" y="23"/>
                  </a:lnTo>
                  <a:lnTo>
                    <a:pt x="74" y="52"/>
                  </a:lnTo>
                  <a:lnTo>
                    <a:pt x="103" y="85"/>
                  </a:lnTo>
                  <a:lnTo>
                    <a:pt x="132" y="122"/>
                  </a:lnTo>
                  <a:lnTo>
                    <a:pt x="166" y="165"/>
                  </a:lnTo>
                  <a:lnTo>
                    <a:pt x="190" y="207"/>
                  </a:lnTo>
                  <a:lnTo>
                    <a:pt x="219" y="259"/>
                  </a:lnTo>
                  <a:lnTo>
                    <a:pt x="240" y="306"/>
                  </a:lnTo>
                  <a:lnTo>
                    <a:pt x="132" y="368"/>
                  </a:lnTo>
                  <a:lnTo>
                    <a:pt x="219" y="570"/>
                  </a:lnTo>
                  <a:lnTo>
                    <a:pt x="145" y="608"/>
                  </a:lnTo>
                  <a:lnTo>
                    <a:pt x="145" y="608"/>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2814" y="1325"/>
              <a:ext cx="95" cy="127"/>
            </a:xfrm>
            <a:custGeom>
              <a:avLst/>
              <a:gdLst/>
              <a:ahLst/>
              <a:cxnLst>
                <a:cxn ang="0">
                  <a:pos x="29" y="123"/>
                </a:cxn>
                <a:cxn ang="0">
                  <a:pos x="0" y="71"/>
                </a:cxn>
                <a:cxn ang="0">
                  <a:pos x="20" y="14"/>
                </a:cxn>
                <a:cxn ang="0">
                  <a:pos x="66" y="0"/>
                </a:cxn>
                <a:cxn ang="0">
                  <a:pos x="91" y="14"/>
                </a:cxn>
                <a:cxn ang="0">
                  <a:pos x="78" y="57"/>
                </a:cxn>
                <a:cxn ang="0">
                  <a:pos x="95" y="90"/>
                </a:cxn>
                <a:cxn ang="0">
                  <a:pos x="82" y="127"/>
                </a:cxn>
                <a:cxn ang="0">
                  <a:pos x="29" y="123"/>
                </a:cxn>
                <a:cxn ang="0">
                  <a:pos x="29" y="123"/>
                </a:cxn>
              </a:cxnLst>
              <a:rect l="0" t="0" r="r" b="b"/>
              <a:pathLst>
                <a:path w="95" h="127">
                  <a:moveTo>
                    <a:pt x="29" y="123"/>
                  </a:moveTo>
                  <a:lnTo>
                    <a:pt x="0" y="71"/>
                  </a:lnTo>
                  <a:lnTo>
                    <a:pt x="20" y="14"/>
                  </a:lnTo>
                  <a:lnTo>
                    <a:pt x="66" y="0"/>
                  </a:lnTo>
                  <a:lnTo>
                    <a:pt x="91" y="14"/>
                  </a:lnTo>
                  <a:lnTo>
                    <a:pt x="78" y="57"/>
                  </a:lnTo>
                  <a:lnTo>
                    <a:pt x="95" y="90"/>
                  </a:lnTo>
                  <a:lnTo>
                    <a:pt x="82" y="127"/>
                  </a:lnTo>
                  <a:lnTo>
                    <a:pt x="29" y="123"/>
                  </a:lnTo>
                  <a:lnTo>
                    <a:pt x="29" y="12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3427" y="1339"/>
              <a:ext cx="655" cy="1038"/>
            </a:xfrm>
            <a:custGeom>
              <a:avLst/>
              <a:gdLst/>
              <a:ahLst/>
              <a:cxnLst>
                <a:cxn ang="0">
                  <a:pos x="74" y="14"/>
                </a:cxn>
                <a:cxn ang="0">
                  <a:pos x="74" y="14"/>
                </a:cxn>
                <a:cxn ang="0">
                  <a:pos x="99" y="5"/>
                </a:cxn>
                <a:cxn ang="0">
                  <a:pos x="120" y="0"/>
                </a:cxn>
                <a:cxn ang="0">
                  <a:pos x="149" y="0"/>
                </a:cxn>
                <a:cxn ang="0">
                  <a:pos x="174" y="5"/>
                </a:cxn>
                <a:cxn ang="0">
                  <a:pos x="203" y="14"/>
                </a:cxn>
                <a:cxn ang="0">
                  <a:pos x="232" y="29"/>
                </a:cxn>
                <a:cxn ang="0">
                  <a:pos x="265" y="43"/>
                </a:cxn>
                <a:cxn ang="0">
                  <a:pos x="294" y="66"/>
                </a:cxn>
                <a:cxn ang="0">
                  <a:pos x="327" y="95"/>
                </a:cxn>
                <a:cxn ang="0">
                  <a:pos x="356" y="128"/>
                </a:cxn>
                <a:cxn ang="0">
                  <a:pos x="418" y="198"/>
                </a:cxn>
                <a:cxn ang="0">
                  <a:pos x="476" y="283"/>
                </a:cxn>
                <a:cxn ang="0">
                  <a:pos x="534" y="382"/>
                </a:cxn>
                <a:cxn ang="0">
                  <a:pos x="534" y="382"/>
                </a:cxn>
                <a:cxn ang="0">
                  <a:pos x="580" y="486"/>
                </a:cxn>
                <a:cxn ang="0">
                  <a:pos x="613" y="590"/>
                </a:cxn>
                <a:cxn ang="0">
                  <a:pos x="638" y="689"/>
                </a:cxn>
                <a:cxn ang="0">
                  <a:pos x="646" y="731"/>
                </a:cxn>
                <a:cxn ang="0">
                  <a:pos x="650" y="779"/>
                </a:cxn>
                <a:cxn ang="0">
                  <a:pos x="655" y="821"/>
                </a:cxn>
                <a:cxn ang="0">
                  <a:pos x="650" y="859"/>
                </a:cxn>
                <a:cxn ang="0">
                  <a:pos x="646" y="897"/>
                </a:cxn>
                <a:cxn ang="0">
                  <a:pos x="638" y="930"/>
                </a:cxn>
                <a:cxn ang="0">
                  <a:pos x="630" y="958"/>
                </a:cxn>
                <a:cxn ang="0">
                  <a:pos x="617" y="981"/>
                </a:cxn>
                <a:cxn ang="0">
                  <a:pos x="601" y="1005"/>
                </a:cxn>
                <a:cxn ang="0">
                  <a:pos x="580" y="1019"/>
                </a:cxn>
                <a:cxn ang="0">
                  <a:pos x="580" y="1019"/>
                </a:cxn>
                <a:cxn ang="0">
                  <a:pos x="555" y="1029"/>
                </a:cxn>
                <a:cxn ang="0">
                  <a:pos x="534" y="1038"/>
                </a:cxn>
                <a:cxn ang="0">
                  <a:pos x="505" y="1038"/>
                </a:cxn>
                <a:cxn ang="0">
                  <a:pos x="480" y="1033"/>
                </a:cxn>
                <a:cxn ang="0">
                  <a:pos x="451" y="1024"/>
                </a:cxn>
                <a:cxn ang="0">
                  <a:pos x="422" y="1010"/>
                </a:cxn>
                <a:cxn ang="0">
                  <a:pos x="389" y="991"/>
                </a:cxn>
                <a:cxn ang="0">
                  <a:pos x="360" y="967"/>
                </a:cxn>
                <a:cxn ang="0">
                  <a:pos x="327" y="939"/>
                </a:cxn>
                <a:cxn ang="0">
                  <a:pos x="298" y="911"/>
                </a:cxn>
                <a:cxn ang="0">
                  <a:pos x="236" y="835"/>
                </a:cxn>
                <a:cxn ang="0">
                  <a:pos x="178" y="750"/>
                </a:cxn>
                <a:cxn ang="0">
                  <a:pos x="120" y="651"/>
                </a:cxn>
                <a:cxn ang="0">
                  <a:pos x="120" y="651"/>
                </a:cxn>
                <a:cxn ang="0">
                  <a:pos x="74" y="547"/>
                </a:cxn>
                <a:cxn ang="0">
                  <a:pos x="41" y="444"/>
                </a:cxn>
                <a:cxn ang="0">
                  <a:pos x="16" y="349"/>
                </a:cxn>
                <a:cxn ang="0">
                  <a:pos x="8" y="302"/>
                </a:cxn>
                <a:cxn ang="0">
                  <a:pos x="4" y="255"/>
                </a:cxn>
                <a:cxn ang="0">
                  <a:pos x="0" y="217"/>
                </a:cxn>
                <a:cxn ang="0">
                  <a:pos x="4" y="175"/>
                </a:cxn>
                <a:cxn ang="0">
                  <a:pos x="8" y="142"/>
                </a:cxn>
                <a:cxn ang="0">
                  <a:pos x="16" y="109"/>
                </a:cxn>
                <a:cxn ang="0">
                  <a:pos x="25" y="76"/>
                </a:cxn>
                <a:cxn ang="0">
                  <a:pos x="37" y="52"/>
                </a:cxn>
                <a:cxn ang="0">
                  <a:pos x="54" y="33"/>
                </a:cxn>
                <a:cxn ang="0">
                  <a:pos x="74" y="14"/>
                </a:cxn>
                <a:cxn ang="0">
                  <a:pos x="74" y="14"/>
                </a:cxn>
              </a:cxnLst>
              <a:rect l="0" t="0" r="r" b="b"/>
              <a:pathLst>
                <a:path w="655" h="1038">
                  <a:moveTo>
                    <a:pt x="74" y="14"/>
                  </a:moveTo>
                  <a:lnTo>
                    <a:pt x="74" y="14"/>
                  </a:lnTo>
                  <a:lnTo>
                    <a:pt x="99" y="5"/>
                  </a:lnTo>
                  <a:lnTo>
                    <a:pt x="120" y="0"/>
                  </a:lnTo>
                  <a:lnTo>
                    <a:pt x="149" y="0"/>
                  </a:lnTo>
                  <a:lnTo>
                    <a:pt x="174" y="5"/>
                  </a:lnTo>
                  <a:lnTo>
                    <a:pt x="203" y="14"/>
                  </a:lnTo>
                  <a:lnTo>
                    <a:pt x="232" y="29"/>
                  </a:lnTo>
                  <a:lnTo>
                    <a:pt x="265" y="43"/>
                  </a:lnTo>
                  <a:lnTo>
                    <a:pt x="294" y="66"/>
                  </a:lnTo>
                  <a:lnTo>
                    <a:pt x="327" y="95"/>
                  </a:lnTo>
                  <a:lnTo>
                    <a:pt x="356" y="128"/>
                  </a:lnTo>
                  <a:lnTo>
                    <a:pt x="418" y="198"/>
                  </a:lnTo>
                  <a:lnTo>
                    <a:pt x="476" y="283"/>
                  </a:lnTo>
                  <a:lnTo>
                    <a:pt x="534" y="382"/>
                  </a:lnTo>
                  <a:lnTo>
                    <a:pt x="534" y="382"/>
                  </a:lnTo>
                  <a:lnTo>
                    <a:pt x="580" y="486"/>
                  </a:lnTo>
                  <a:lnTo>
                    <a:pt x="613" y="590"/>
                  </a:lnTo>
                  <a:lnTo>
                    <a:pt x="638" y="689"/>
                  </a:lnTo>
                  <a:lnTo>
                    <a:pt x="646" y="731"/>
                  </a:lnTo>
                  <a:lnTo>
                    <a:pt x="650" y="779"/>
                  </a:lnTo>
                  <a:lnTo>
                    <a:pt x="655" y="821"/>
                  </a:lnTo>
                  <a:lnTo>
                    <a:pt x="650" y="859"/>
                  </a:lnTo>
                  <a:lnTo>
                    <a:pt x="646" y="897"/>
                  </a:lnTo>
                  <a:lnTo>
                    <a:pt x="638" y="930"/>
                  </a:lnTo>
                  <a:lnTo>
                    <a:pt x="630" y="958"/>
                  </a:lnTo>
                  <a:lnTo>
                    <a:pt x="617" y="981"/>
                  </a:lnTo>
                  <a:lnTo>
                    <a:pt x="601" y="1005"/>
                  </a:lnTo>
                  <a:lnTo>
                    <a:pt x="580" y="1019"/>
                  </a:lnTo>
                  <a:lnTo>
                    <a:pt x="580" y="1019"/>
                  </a:lnTo>
                  <a:lnTo>
                    <a:pt x="555" y="1029"/>
                  </a:lnTo>
                  <a:lnTo>
                    <a:pt x="534" y="1038"/>
                  </a:lnTo>
                  <a:lnTo>
                    <a:pt x="505" y="1038"/>
                  </a:lnTo>
                  <a:lnTo>
                    <a:pt x="480" y="1033"/>
                  </a:lnTo>
                  <a:lnTo>
                    <a:pt x="451" y="1024"/>
                  </a:lnTo>
                  <a:lnTo>
                    <a:pt x="422" y="1010"/>
                  </a:lnTo>
                  <a:lnTo>
                    <a:pt x="389" y="991"/>
                  </a:lnTo>
                  <a:lnTo>
                    <a:pt x="360" y="967"/>
                  </a:lnTo>
                  <a:lnTo>
                    <a:pt x="327" y="939"/>
                  </a:lnTo>
                  <a:lnTo>
                    <a:pt x="298" y="911"/>
                  </a:lnTo>
                  <a:lnTo>
                    <a:pt x="236" y="835"/>
                  </a:lnTo>
                  <a:lnTo>
                    <a:pt x="178" y="750"/>
                  </a:lnTo>
                  <a:lnTo>
                    <a:pt x="120" y="651"/>
                  </a:lnTo>
                  <a:lnTo>
                    <a:pt x="120" y="651"/>
                  </a:lnTo>
                  <a:lnTo>
                    <a:pt x="74" y="547"/>
                  </a:lnTo>
                  <a:lnTo>
                    <a:pt x="41" y="444"/>
                  </a:lnTo>
                  <a:lnTo>
                    <a:pt x="16" y="349"/>
                  </a:lnTo>
                  <a:lnTo>
                    <a:pt x="8" y="302"/>
                  </a:lnTo>
                  <a:lnTo>
                    <a:pt x="4" y="255"/>
                  </a:lnTo>
                  <a:lnTo>
                    <a:pt x="0" y="217"/>
                  </a:lnTo>
                  <a:lnTo>
                    <a:pt x="4" y="175"/>
                  </a:lnTo>
                  <a:lnTo>
                    <a:pt x="8" y="142"/>
                  </a:lnTo>
                  <a:lnTo>
                    <a:pt x="16" y="109"/>
                  </a:lnTo>
                  <a:lnTo>
                    <a:pt x="25" y="76"/>
                  </a:lnTo>
                  <a:lnTo>
                    <a:pt x="37" y="52"/>
                  </a:lnTo>
                  <a:lnTo>
                    <a:pt x="54" y="33"/>
                  </a:lnTo>
                  <a:lnTo>
                    <a:pt x="74" y="14"/>
                  </a:lnTo>
                  <a:lnTo>
                    <a:pt x="74" y="14"/>
                  </a:lnTo>
                  <a:close/>
                </a:path>
              </a:pathLst>
            </a:custGeom>
            <a:solidFill>
              <a:srgbClr val="F5821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2880" y="1335"/>
              <a:ext cx="66" cy="80"/>
            </a:xfrm>
            <a:custGeom>
              <a:avLst/>
              <a:gdLst/>
              <a:ahLst/>
              <a:cxnLst>
                <a:cxn ang="0">
                  <a:pos x="16" y="9"/>
                </a:cxn>
                <a:cxn ang="0">
                  <a:pos x="0" y="47"/>
                </a:cxn>
                <a:cxn ang="0">
                  <a:pos x="25" y="80"/>
                </a:cxn>
                <a:cxn ang="0">
                  <a:pos x="62" y="66"/>
                </a:cxn>
                <a:cxn ang="0">
                  <a:pos x="66" y="28"/>
                </a:cxn>
                <a:cxn ang="0">
                  <a:pos x="41" y="0"/>
                </a:cxn>
                <a:cxn ang="0">
                  <a:pos x="16" y="9"/>
                </a:cxn>
                <a:cxn ang="0">
                  <a:pos x="16" y="9"/>
                </a:cxn>
              </a:cxnLst>
              <a:rect l="0" t="0" r="r" b="b"/>
              <a:pathLst>
                <a:path w="66" h="80">
                  <a:moveTo>
                    <a:pt x="16" y="9"/>
                  </a:moveTo>
                  <a:lnTo>
                    <a:pt x="0" y="47"/>
                  </a:lnTo>
                  <a:lnTo>
                    <a:pt x="25" y="80"/>
                  </a:lnTo>
                  <a:lnTo>
                    <a:pt x="62" y="66"/>
                  </a:lnTo>
                  <a:lnTo>
                    <a:pt x="66" y="28"/>
                  </a:lnTo>
                  <a:lnTo>
                    <a:pt x="41" y="0"/>
                  </a:lnTo>
                  <a:lnTo>
                    <a:pt x="16" y="9"/>
                  </a:lnTo>
                  <a:lnTo>
                    <a:pt x="16"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3539" y="1391"/>
              <a:ext cx="870" cy="439"/>
            </a:xfrm>
            <a:custGeom>
              <a:avLst/>
              <a:gdLst/>
              <a:ahLst/>
              <a:cxnLst>
                <a:cxn ang="0">
                  <a:pos x="103" y="330"/>
                </a:cxn>
                <a:cxn ang="0">
                  <a:pos x="128" y="316"/>
                </a:cxn>
                <a:cxn ang="0">
                  <a:pos x="45" y="293"/>
                </a:cxn>
                <a:cxn ang="0">
                  <a:pos x="83" y="297"/>
                </a:cxn>
                <a:cxn ang="0">
                  <a:pos x="74" y="274"/>
                </a:cxn>
                <a:cxn ang="0">
                  <a:pos x="8" y="250"/>
                </a:cxn>
                <a:cxn ang="0">
                  <a:pos x="62" y="264"/>
                </a:cxn>
                <a:cxn ang="0">
                  <a:pos x="33" y="236"/>
                </a:cxn>
                <a:cxn ang="0">
                  <a:pos x="70" y="231"/>
                </a:cxn>
                <a:cxn ang="0">
                  <a:pos x="107" y="241"/>
                </a:cxn>
                <a:cxn ang="0">
                  <a:pos x="78" y="222"/>
                </a:cxn>
                <a:cxn ang="0">
                  <a:pos x="145" y="250"/>
                </a:cxn>
                <a:cxn ang="0">
                  <a:pos x="165" y="269"/>
                </a:cxn>
                <a:cxn ang="0">
                  <a:pos x="136" y="217"/>
                </a:cxn>
                <a:cxn ang="0">
                  <a:pos x="211" y="231"/>
                </a:cxn>
                <a:cxn ang="0">
                  <a:pos x="261" y="264"/>
                </a:cxn>
                <a:cxn ang="0">
                  <a:pos x="397" y="132"/>
                </a:cxn>
                <a:cxn ang="0">
                  <a:pos x="609" y="90"/>
                </a:cxn>
                <a:cxn ang="0">
                  <a:pos x="746" y="66"/>
                </a:cxn>
                <a:cxn ang="0">
                  <a:pos x="833" y="203"/>
                </a:cxn>
                <a:cxn ang="0">
                  <a:pos x="808" y="250"/>
                </a:cxn>
                <a:cxn ang="0">
                  <a:pos x="733" y="198"/>
                </a:cxn>
                <a:cxn ang="0">
                  <a:pos x="708" y="208"/>
                </a:cxn>
                <a:cxn ang="0">
                  <a:pos x="712" y="227"/>
                </a:cxn>
                <a:cxn ang="0">
                  <a:pos x="663" y="198"/>
                </a:cxn>
                <a:cxn ang="0">
                  <a:pos x="679" y="208"/>
                </a:cxn>
                <a:cxn ang="0">
                  <a:pos x="659" y="208"/>
                </a:cxn>
                <a:cxn ang="0">
                  <a:pos x="621" y="203"/>
                </a:cxn>
                <a:cxn ang="0">
                  <a:pos x="650" y="222"/>
                </a:cxn>
                <a:cxn ang="0">
                  <a:pos x="613" y="212"/>
                </a:cxn>
                <a:cxn ang="0">
                  <a:pos x="621" y="231"/>
                </a:cxn>
                <a:cxn ang="0">
                  <a:pos x="679" y="241"/>
                </a:cxn>
                <a:cxn ang="0">
                  <a:pos x="630" y="241"/>
                </a:cxn>
                <a:cxn ang="0">
                  <a:pos x="650" y="269"/>
                </a:cxn>
                <a:cxn ang="0">
                  <a:pos x="700" y="278"/>
                </a:cxn>
                <a:cxn ang="0">
                  <a:pos x="671" y="278"/>
                </a:cxn>
                <a:cxn ang="0">
                  <a:pos x="746" y="302"/>
                </a:cxn>
                <a:cxn ang="0">
                  <a:pos x="857" y="359"/>
                </a:cxn>
                <a:cxn ang="0">
                  <a:pos x="762" y="411"/>
                </a:cxn>
                <a:cxn ang="0">
                  <a:pos x="576" y="274"/>
                </a:cxn>
                <a:cxn ang="0">
                  <a:pos x="460" y="288"/>
                </a:cxn>
                <a:cxn ang="0">
                  <a:pos x="406" y="411"/>
                </a:cxn>
                <a:cxn ang="0">
                  <a:pos x="381" y="406"/>
                </a:cxn>
                <a:cxn ang="0">
                  <a:pos x="410" y="354"/>
                </a:cxn>
                <a:cxn ang="0">
                  <a:pos x="344" y="429"/>
                </a:cxn>
                <a:cxn ang="0">
                  <a:pos x="290" y="434"/>
                </a:cxn>
                <a:cxn ang="0">
                  <a:pos x="352" y="387"/>
                </a:cxn>
                <a:cxn ang="0">
                  <a:pos x="331" y="363"/>
                </a:cxn>
                <a:cxn ang="0">
                  <a:pos x="257" y="425"/>
                </a:cxn>
                <a:cxn ang="0">
                  <a:pos x="252" y="406"/>
                </a:cxn>
                <a:cxn ang="0">
                  <a:pos x="302" y="373"/>
                </a:cxn>
                <a:cxn ang="0">
                  <a:pos x="252" y="392"/>
                </a:cxn>
                <a:cxn ang="0">
                  <a:pos x="265" y="368"/>
                </a:cxn>
                <a:cxn ang="0">
                  <a:pos x="107" y="345"/>
                </a:cxn>
                <a:cxn ang="0">
                  <a:pos x="775" y="43"/>
                </a:cxn>
                <a:cxn ang="0">
                  <a:pos x="746" y="0"/>
                </a:cxn>
              </a:cxnLst>
              <a:rect l="0" t="0" r="r" b="b"/>
              <a:pathLst>
                <a:path w="870" h="439">
                  <a:moveTo>
                    <a:pt x="107" y="345"/>
                  </a:moveTo>
                  <a:lnTo>
                    <a:pt x="107" y="345"/>
                  </a:lnTo>
                  <a:lnTo>
                    <a:pt x="95" y="335"/>
                  </a:lnTo>
                  <a:lnTo>
                    <a:pt x="83" y="335"/>
                  </a:lnTo>
                  <a:lnTo>
                    <a:pt x="83" y="335"/>
                  </a:lnTo>
                  <a:lnTo>
                    <a:pt x="95" y="330"/>
                  </a:lnTo>
                  <a:lnTo>
                    <a:pt x="103" y="330"/>
                  </a:lnTo>
                  <a:lnTo>
                    <a:pt x="128" y="340"/>
                  </a:lnTo>
                  <a:lnTo>
                    <a:pt x="128" y="340"/>
                  </a:lnTo>
                  <a:lnTo>
                    <a:pt x="136" y="335"/>
                  </a:lnTo>
                  <a:lnTo>
                    <a:pt x="141" y="330"/>
                  </a:lnTo>
                  <a:lnTo>
                    <a:pt x="136" y="321"/>
                  </a:lnTo>
                  <a:lnTo>
                    <a:pt x="128" y="316"/>
                  </a:lnTo>
                  <a:lnTo>
                    <a:pt x="128" y="316"/>
                  </a:lnTo>
                  <a:lnTo>
                    <a:pt x="112" y="316"/>
                  </a:lnTo>
                  <a:lnTo>
                    <a:pt x="91" y="321"/>
                  </a:lnTo>
                  <a:lnTo>
                    <a:pt x="70" y="321"/>
                  </a:lnTo>
                  <a:lnTo>
                    <a:pt x="62" y="316"/>
                  </a:lnTo>
                  <a:lnTo>
                    <a:pt x="54" y="311"/>
                  </a:lnTo>
                  <a:lnTo>
                    <a:pt x="54" y="311"/>
                  </a:lnTo>
                  <a:lnTo>
                    <a:pt x="45" y="293"/>
                  </a:lnTo>
                  <a:lnTo>
                    <a:pt x="37" y="283"/>
                  </a:lnTo>
                  <a:lnTo>
                    <a:pt x="29" y="283"/>
                  </a:lnTo>
                  <a:lnTo>
                    <a:pt x="29" y="283"/>
                  </a:lnTo>
                  <a:lnTo>
                    <a:pt x="37" y="283"/>
                  </a:lnTo>
                  <a:lnTo>
                    <a:pt x="49" y="288"/>
                  </a:lnTo>
                  <a:lnTo>
                    <a:pt x="74" y="297"/>
                  </a:lnTo>
                  <a:lnTo>
                    <a:pt x="83" y="297"/>
                  </a:lnTo>
                  <a:lnTo>
                    <a:pt x="95" y="297"/>
                  </a:lnTo>
                  <a:lnTo>
                    <a:pt x="103" y="293"/>
                  </a:lnTo>
                  <a:lnTo>
                    <a:pt x="107" y="283"/>
                  </a:lnTo>
                  <a:lnTo>
                    <a:pt x="107" y="283"/>
                  </a:lnTo>
                  <a:lnTo>
                    <a:pt x="107" y="278"/>
                  </a:lnTo>
                  <a:lnTo>
                    <a:pt x="99" y="274"/>
                  </a:lnTo>
                  <a:lnTo>
                    <a:pt x="74" y="274"/>
                  </a:lnTo>
                  <a:lnTo>
                    <a:pt x="45" y="274"/>
                  </a:lnTo>
                  <a:lnTo>
                    <a:pt x="33" y="274"/>
                  </a:lnTo>
                  <a:lnTo>
                    <a:pt x="25" y="264"/>
                  </a:lnTo>
                  <a:lnTo>
                    <a:pt x="25" y="264"/>
                  </a:lnTo>
                  <a:lnTo>
                    <a:pt x="20" y="255"/>
                  </a:lnTo>
                  <a:lnTo>
                    <a:pt x="12" y="250"/>
                  </a:lnTo>
                  <a:lnTo>
                    <a:pt x="8" y="250"/>
                  </a:lnTo>
                  <a:lnTo>
                    <a:pt x="0" y="250"/>
                  </a:lnTo>
                  <a:lnTo>
                    <a:pt x="0" y="250"/>
                  </a:lnTo>
                  <a:lnTo>
                    <a:pt x="8" y="245"/>
                  </a:lnTo>
                  <a:lnTo>
                    <a:pt x="16" y="245"/>
                  </a:lnTo>
                  <a:lnTo>
                    <a:pt x="37" y="255"/>
                  </a:lnTo>
                  <a:lnTo>
                    <a:pt x="58" y="264"/>
                  </a:lnTo>
                  <a:lnTo>
                    <a:pt x="62" y="264"/>
                  </a:lnTo>
                  <a:lnTo>
                    <a:pt x="70" y="260"/>
                  </a:lnTo>
                  <a:lnTo>
                    <a:pt x="70" y="260"/>
                  </a:lnTo>
                  <a:lnTo>
                    <a:pt x="70" y="255"/>
                  </a:lnTo>
                  <a:lnTo>
                    <a:pt x="70" y="250"/>
                  </a:lnTo>
                  <a:lnTo>
                    <a:pt x="58" y="245"/>
                  </a:lnTo>
                  <a:lnTo>
                    <a:pt x="41" y="241"/>
                  </a:lnTo>
                  <a:lnTo>
                    <a:pt x="33" y="236"/>
                  </a:lnTo>
                  <a:lnTo>
                    <a:pt x="29" y="231"/>
                  </a:lnTo>
                  <a:lnTo>
                    <a:pt x="29" y="231"/>
                  </a:lnTo>
                  <a:lnTo>
                    <a:pt x="37" y="236"/>
                  </a:lnTo>
                  <a:lnTo>
                    <a:pt x="45" y="236"/>
                  </a:lnTo>
                  <a:lnTo>
                    <a:pt x="62" y="231"/>
                  </a:lnTo>
                  <a:lnTo>
                    <a:pt x="62" y="231"/>
                  </a:lnTo>
                  <a:lnTo>
                    <a:pt x="70" y="231"/>
                  </a:lnTo>
                  <a:lnTo>
                    <a:pt x="78" y="236"/>
                  </a:lnTo>
                  <a:lnTo>
                    <a:pt x="91" y="250"/>
                  </a:lnTo>
                  <a:lnTo>
                    <a:pt x="91" y="250"/>
                  </a:lnTo>
                  <a:lnTo>
                    <a:pt x="107" y="255"/>
                  </a:lnTo>
                  <a:lnTo>
                    <a:pt x="107" y="255"/>
                  </a:lnTo>
                  <a:lnTo>
                    <a:pt x="112" y="250"/>
                  </a:lnTo>
                  <a:lnTo>
                    <a:pt x="107" y="241"/>
                  </a:lnTo>
                  <a:lnTo>
                    <a:pt x="107" y="241"/>
                  </a:lnTo>
                  <a:lnTo>
                    <a:pt x="99" y="236"/>
                  </a:lnTo>
                  <a:lnTo>
                    <a:pt x="91" y="231"/>
                  </a:lnTo>
                  <a:lnTo>
                    <a:pt x="78" y="227"/>
                  </a:lnTo>
                  <a:lnTo>
                    <a:pt x="70" y="217"/>
                  </a:lnTo>
                  <a:lnTo>
                    <a:pt x="70" y="217"/>
                  </a:lnTo>
                  <a:lnTo>
                    <a:pt x="78" y="222"/>
                  </a:lnTo>
                  <a:lnTo>
                    <a:pt x="87" y="222"/>
                  </a:lnTo>
                  <a:lnTo>
                    <a:pt x="103" y="222"/>
                  </a:lnTo>
                  <a:lnTo>
                    <a:pt x="116" y="217"/>
                  </a:lnTo>
                  <a:lnTo>
                    <a:pt x="124" y="222"/>
                  </a:lnTo>
                  <a:lnTo>
                    <a:pt x="132" y="227"/>
                  </a:lnTo>
                  <a:lnTo>
                    <a:pt x="132" y="227"/>
                  </a:lnTo>
                  <a:lnTo>
                    <a:pt x="145" y="250"/>
                  </a:lnTo>
                  <a:lnTo>
                    <a:pt x="149" y="260"/>
                  </a:lnTo>
                  <a:lnTo>
                    <a:pt x="157" y="269"/>
                  </a:lnTo>
                  <a:lnTo>
                    <a:pt x="157" y="269"/>
                  </a:lnTo>
                  <a:lnTo>
                    <a:pt x="161" y="269"/>
                  </a:lnTo>
                  <a:lnTo>
                    <a:pt x="161" y="269"/>
                  </a:lnTo>
                  <a:lnTo>
                    <a:pt x="165" y="269"/>
                  </a:lnTo>
                  <a:lnTo>
                    <a:pt x="165" y="269"/>
                  </a:lnTo>
                  <a:lnTo>
                    <a:pt x="174" y="264"/>
                  </a:lnTo>
                  <a:lnTo>
                    <a:pt x="174" y="260"/>
                  </a:lnTo>
                  <a:lnTo>
                    <a:pt x="170" y="250"/>
                  </a:lnTo>
                  <a:lnTo>
                    <a:pt x="165" y="245"/>
                  </a:lnTo>
                  <a:lnTo>
                    <a:pt x="149" y="231"/>
                  </a:lnTo>
                  <a:lnTo>
                    <a:pt x="136" y="217"/>
                  </a:lnTo>
                  <a:lnTo>
                    <a:pt x="136" y="217"/>
                  </a:lnTo>
                  <a:lnTo>
                    <a:pt x="145" y="227"/>
                  </a:lnTo>
                  <a:lnTo>
                    <a:pt x="153" y="227"/>
                  </a:lnTo>
                  <a:lnTo>
                    <a:pt x="170" y="227"/>
                  </a:lnTo>
                  <a:lnTo>
                    <a:pt x="170" y="227"/>
                  </a:lnTo>
                  <a:lnTo>
                    <a:pt x="190" y="227"/>
                  </a:lnTo>
                  <a:lnTo>
                    <a:pt x="203" y="227"/>
                  </a:lnTo>
                  <a:lnTo>
                    <a:pt x="211" y="231"/>
                  </a:lnTo>
                  <a:lnTo>
                    <a:pt x="219" y="241"/>
                  </a:lnTo>
                  <a:lnTo>
                    <a:pt x="232" y="255"/>
                  </a:lnTo>
                  <a:lnTo>
                    <a:pt x="244" y="264"/>
                  </a:lnTo>
                  <a:lnTo>
                    <a:pt x="261" y="264"/>
                  </a:lnTo>
                  <a:lnTo>
                    <a:pt x="261" y="264"/>
                  </a:lnTo>
                  <a:lnTo>
                    <a:pt x="261" y="264"/>
                  </a:lnTo>
                  <a:lnTo>
                    <a:pt x="261" y="264"/>
                  </a:lnTo>
                  <a:lnTo>
                    <a:pt x="281" y="255"/>
                  </a:lnTo>
                  <a:lnTo>
                    <a:pt x="298" y="245"/>
                  </a:lnTo>
                  <a:lnTo>
                    <a:pt x="319" y="227"/>
                  </a:lnTo>
                  <a:lnTo>
                    <a:pt x="335" y="203"/>
                  </a:lnTo>
                  <a:lnTo>
                    <a:pt x="335" y="203"/>
                  </a:lnTo>
                  <a:lnTo>
                    <a:pt x="364" y="165"/>
                  </a:lnTo>
                  <a:lnTo>
                    <a:pt x="397" y="132"/>
                  </a:lnTo>
                  <a:lnTo>
                    <a:pt x="431" y="109"/>
                  </a:lnTo>
                  <a:lnTo>
                    <a:pt x="464" y="94"/>
                  </a:lnTo>
                  <a:lnTo>
                    <a:pt x="497" y="85"/>
                  </a:lnTo>
                  <a:lnTo>
                    <a:pt x="534" y="80"/>
                  </a:lnTo>
                  <a:lnTo>
                    <a:pt x="572" y="85"/>
                  </a:lnTo>
                  <a:lnTo>
                    <a:pt x="609" y="90"/>
                  </a:lnTo>
                  <a:lnTo>
                    <a:pt x="609" y="90"/>
                  </a:lnTo>
                  <a:lnTo>
                    <a:pt x="638" y="76"/>
                  </a:lnTo>
                  <a:lnTo>
                    <a:pt x="667" y="61"/>
                  </a:lnTo>
                  <a:lnTo>
                    <a:pt x="700" y="52"/>
                  </a:lnTo>
                  <a:lnTo>
                    <a:pt x="733" y="47"/>
                  </a:lnTo>
                  <a:lnTo>
                    <a:pt x="733" y="47"/>
                  </a:lnTo>
                  <a:lnTo>
                    <a:pt x="746" y="66"/>
                  </a:lnTo>
                  <a:lnTo>
                    <a:pt x="746" y="66"/>
                  </a:lnTo>
                  <a:lnTo>
                    <a:pt x="750" y="90"/>
                  </a:lnTo>
                  <a:lnTo>
                    <a:pt x="754" y="113"/>
                  </a:lnTo>
                  <a:lnTo>
                    <a:pt x="754" y="132"/>
                  </a:lnTo>
                  <a:lnTo>
                    <a:pt x="750" y="151"/>
                  </a:lnTo>
                  <a:lnTo>
                    <a:pt x="750" y="151"/>
                  </a:lnTo>
                  <a:lnTo>
                    <a:pt x="833" y="203"/>
                  </a:lnTo>
                  <a:lnTo>
                    <a:pt x="833" y="203"/>
                  </a:lnTo>
                  <a:lnTo>
                    <a:pt x="845" y="217"/>
                  </a:lnTo>
                  <a:lnTo>
                    <a:pt x="857" y="227"/>
                  </a:lnTo>
                  <a:lnTo>
                    <a:pt x="870" y="260"/>
                  </a:lnTo>
                  <a:lnTo>
                    <a:pt x="870" y="260"/>
                  </a:lnTo>
                  <a:lnTo>
                    <a:pt x="841" y="250"/>
                  </a:lnTo>
                  <a:lnTo>
                    <a:pt x="808" y="250"/>
                  </a:lnTo>
                  <a:lnTo>
                    <a:pt x="808" y="250"/>
                  </a:lnTo>
                  <a:lnTo>
                    <a:pt x="799" y="250"/>
                  </a:lnTo>
                  <a:lnTo>
                    <a:pt x="791" y="245"/>
                  </a:lnTo>
                  <a:lnTo>
                    <a:pt x="791" y="245"/>
                  </a:lnTo>
                  <a:lnTo>
                    <a:pt x="775" y="231"/>
                  </a:lnTo>
                  <a:lnTo>
                    <a:pt x="758" y="212"/>
                  </a:lnTo>
                  <a:lnTo>
                    <a:pt x="741" y="203"/>
                  </a:lnTo>
                  <a:lnTo>
                    <a:pt x="733" y="198"/>
                  </a:lnTo>
                  <a:lnTo>
                    <a:pt x="725" y="198"/>
                  </a:lnTo>
                  <a:lnTo>
                    <a:pt x="725" y="198"/>
                  </a:lnTo>
                  <a:lnTo>
                    <a:pt x="712" y="198"/>
                  </a:lnTo>
                  <a:lnTo>
                    <a:pt x="700" y="194"/>
                  </a:lnTo>
                  <a:lnTo>
                    <a:pt x="700" y="194"/>
                  </a:lnTo>
                  <a:lnTo>
                    <a:pt x="704" y="203"/>
                  </a:lnTo>
                  <a:lnTo>
                    <a:pt x="708" y="208"/>
                  </a:lnTo>
                  <a:lnTo>
                    <a:pt x="725" y="217"/>
                  </a:lnTo>
                  <a:lnTo>
                    <a:pt x="725" y="217"/>
                  </a:lnTo>
                  <a:lnTo>
                    <a:pt x="725" y="217"/>
                  </a:lnTo>
                  <a:lnTo>
                    <a:pt x="725" y="222"/>
                  </a:lnTo>
                  <a:lnTo>
                    <a:pt x="721" y="231"/>
                  </a:lnTo>
                  <a:lnTo>
                    <a:pt x="721" y="231"/>
                  </a:lnTo>
                  <a:lnTo>
                    <a:pt x="712" y="227"/>
                  </a:lnTo>
                  <a:lnTo>
                    <a:pt x="704" y="217"/>
                  </a:lnTo>
                  <a:lnTo>
                    <a:pt x="696" y="198"/>
                  </a:lnTo>
                  <a:lnTo>
                    <a:pt x="696" y="198"/>
                  </a:lnTo>
                  <a:lnTo>
                    <a:pt x="692" y="194"/>
                  </a:lnTo>
                  <a:lnTo>
                    <a:pt x="683" y="194"/>
                  </a:lnTo>
                  <a:lnTo>
                    <a:pt x="671" y="194"/>
                  </a:lnTo>
                  <a:lnTo>
                    <a:pt x="663" y="198"/>
                  </a:lnTo>
                  <a:lnTo>
                    <a:pt x="654" y="194"/>
                  </a:lnTo>
                  <a:lnTo>
                    <a:pt x="650" y="194"/>
                  </a:lnTo>
                  <a:lnTo>
                    <a:pt x="650" y="194"/>
                  </a:lnTo>
                  <a:lnTo>
                    <a:pt x="659" y="198"/>
                  </a:lnTo>
                  <a:lnTo>
                    <a:pt x="663" y="203"/>
                  </a:lnTo>
                  <a:lnTo>
                    <a:pt x="671" y="203"/>
                  </a:lnTo>
                  <a:lnTo>
                    <a:pt x="679" y="208"/>
                  </a:lnTo>
                  <a:lnTo>
                    <a:pt x="679" y="208"/>
                  </a:lnTo>
                  <a:lnTo>
                    <a:pt x="679" y="217"/>
                  </a:lnTo>
                  <a:lnTo>
                    <a:pt x="679" y="222"/>
                  </a:lnTo>
                  <a:lnTo>
                    <a:pt x="675" y="222"/>
                  </a:lnTo>
                  <a:lnTo>
                    <a:pt x="671" y="222"/>
                  </a:lnTo>
                  <a:lnTo>
                    <a:pt x="671" y="222"/>
                  </a:lnTo>
                  <a:lnTo>
                    <a:pt x="659" y="208"/>
                  </a:lnTo>
                  <a:lnTo>
                    <a:pt x="650" y="203"/>
                  </a:lnTo>
                  <a:lnTo>
                    <a:pt x="642" y="203"/>
                  </a:lnTo>
                  <a:lnTo>
                    <a:pt x="642" y="203"/>
                  </a:lnTo>
                  <a:lnTo>
                    <a:pt x="630" y="203"/>
                  </a:lnTo>
                  <a:lnTo>
                    <a:pt x="625" y="208"/>
                  </a:lnTo>
                  <a:lnTo>
                    <a:pt x="621" y="203"/>
                  </a:lnTo>
                  <a:lnTo>
                    <a:pt x="621" y="203"/>
                  </a:lnTo>
                  <a:lnTo>
                    <a:pt x="625" y="208"/>
                  </a:lnTo>
                  <a:lnTo>
                    <a:pt x="634" y="212"/>
                  </a:lnTo>
                  <a:lnTo>
                    <a:pt x="642" y="212"/>
                  </a:lnTo>
                  <a:lnTo>
                    <a:pt x="646" y="212"/>
                  </a:lnTo>
                  <a:lnTo>
                    <a:pt x="646" y="212"/>
                  </a:lnTo>
                  <a:lnTo>
                    <a:pt x="650" y="217"/>
                  </a:lnTo>
                  <a:lnTo>
                    <a:pt x="650" y="222"/>
                  </a:lnTo>
                  <a:lnTo>
                    <a:pt x="650" y="222"/>
                  </a:lnTo>
                  <a:lnTo>
                    <a:pt x="642" y="227"/>
                  </a:lnTo>
                  <a:lnTo>
                    <a:pt x="638" y="227"/>
                  </a:lnTo>
                  <a:lnTo>
                    <a:pt x="625" y="217"/>
                  </a:lnTo>
                  <a:lnTo>
                    <a:pt x="625" y="217"/>
                  </a:lnTo>
                  <a:lnTo>
                    <a:pt x="617" y="212"/>
                  </a:lnTo>
                  <a:lnTo>
                    <a:pt x="613" y="212"/>
                  </a:lnTo>
                  <a:lnTo>
                    <a:pt x="596" y="217"/>
                  </a:lnTo>
                  <a:lnTo>
                    <a:pt x="596" y="217"/>
                  </a:lnTo>
                  <a:lnTo>
                    <a:pt x="605" y="217"/>
                  </a:lnTo>
                  <a:lnTo>
                    <a:pt x="609" y="217"/>
                  </a:lnTo>
                  <a:lnTo>
                    <a:pt x="617" y="227"/>
                  </a:lnTo>
                  <a:lnTo>
                    <a:pt x="617" y="227"/>
                  </a:lnTo>
                  <a:lnTo>
                    <a:pt x="621" y="231"/>
                  </a:lnTo>
                  <a:lnTo>
                    <a:pt x="630" y="236"/>
                  </a:lnTo>
                  <a:lnTo>
                    <a:pt x="646" y="236"/>
                  </a:lnTo>
                  <a:lnTo>
                    <a:pt x="646" y="236"/>
                  </a:lnTo>
                  <a:lnTo>
                    <a:pt x="667" y="231"/>
                  </a:lnTo>
                  <a:lnTo>
                    <a:pt x="675" y="231"/>
                  </a:lnTo>
                  <a:lnTo>
                    <a:pt x="679" y="236"/>
                  </a:lnTo>
                  <a:lnTo>
                    <a:pt x="679" y="241"/>
                  </a:lnTo>
                  <a:lnTo>
                    <a:pt x="679" y="241"/>
                  </a:lnTo>
                  <a:lnTo>
                    <a:pt x="671" y="250"/>
                  </a:lnTo>
                  <a:lnTo>
                    <a:pt x="663" y="250"/>
                  </a:lnTo>
                  <a:lnTo>
                    <a:pt x="646" y="245"/>
                  </a:lnTo>
                  <a:lnTo>
                    <a:pt x="646" y="245"/>
                  </a:lnTo>
                  <a:lnTo>
                    <a:pt x="634" y="241"/>
                  </a:lnTo>
                  <a:lnTo>
                    <a:pt x="630" y="241"/>
                  </a:lnTo>
                  <a:lnTo>
                    <a:pt x="621" y="241"/>
                  </a:lnTo>
                  <a:lnTo>
                    <a:pt x="621" y="241"/>
                  </a:lnTo>
                  <a:lnTo>
                    <a:pt x="630" y="241"/>
                  </a:lnTo>
                  <a:lnTo>
                    <a:pt x="630" y="241"/>
                  </a:lnTo>
                  <a:lnTo>
                    <a:pt x="638" y="260"/>
                  </a:lnTo>
                  <a:lnTo>
                    <a:pt x="638" y="260"/>
                  </a:lnTo>
                  <a:lnTo>
                    <a:pt x="650" y="269"/>
                  </a:lnTo>
                  <a:lnTo>
                    <a:pt x="667" y="269"/>
                  </a:lnTo>
                  <a:lnTo>
                    <a:pt x="679" y="264"/>
                  </a:lnTo>
                  <a:lnTo>
                    <a:pt x="692" y="264"/>
                  </a:lnTo>
                  <a:lnTo>
                    <a:pt x="692" y="264"/>
                  </a:lnTo>
                  <a:lnTo>
                    <a:pt x="700" y="264"/>
                  </a:lnTo>
                  <a:lnTo>
                    <a:pt x="700" y="274"/>
                  </a:lnTo>
                  <a:lnTo>
                    <a:pt x="700" y="278"/>
                  </a:lnTo>
                  <a:lnTo>
                    <a:pt x="692" y="278"/>
                  </a:lnTo>
                  <a:lnTo>
                    <a:pt x="692" y="278"/>
                  </a:lnTo>
                  <a:lnTo>
                    <a:pt x="675" y="274"/>
                  </a:lnTo>
                  <a:lnTo>
                    <a:pt x="667" y="274"/>
                  </a:lnTo>
                  <a:lnTo>
                    <a:pt x="659" y="278"/>
                  </a:lnTo>
                  <a:lnTo>
                    <a:pt x="659" y="278"/>
                  </a:lnTo>
                  <a:lnTo>
                    <a:pt x="671" y="278"/>
                  </a:lnTo>
                  <a:lnTo>
                    <a:pt x="675" y="283"/>
                  </a:lnTo>
                  <a:lnTo>
                    <a:pt x="675" y="283"/>
                  </a:lnTo>
                  <a:lnTo>
                    <a:pt x="683" y="293"/>
                  </a:lnTo>
                  <a:lnTo>
                    <a:pt x="692" y="297"/>
                  </a:lnTo>
                  <a:lnTo>
                    <a:pt x="708" y="307"/>
                  </a:lnTo>
                  <a:lnTo>
                    <a:pt x="729" y="307"/>
                  </a:lnTo>
                  <a:lnTo>
                    <a:pt x="746" y="302"/>
                  </a:lnTo>
                  <a:lnTo>
                    <a:pt x="746" y="302"/>
                  </a:lnTo>
                  <a:lnTo>
                    <a:pt x="766" y="307"/>
                  </a:lnTo>
                  <a:lnTo>
                    <a:pt x="779" y="316"/>
                  </a:lnTo>
                  <a:lnTo>
                    <a:pt x="808" y="340"/>
                  </a:lnTo>
                  <a:lnTo>
                    <a:pt x="808" y="340"/>
                  </a:lnTo>
                  <a:lnTo>
                    <a:pt x="833" y="354"/>
                  </a:lnTo>
                  <a:lnTo>
                    <a:pt x="857" y="359"/>
                  </a:lnTo>
                  <a:lnTo>
                    <a:pt x="857" y="359"/>
                  </a:lnTo>
                  <a:lnTo>
                    <a:pt x="849" y="378"/>
                  </a:lnTo>
                  <a:lnTo>
                    <a:pt x="833" y="392"/>
                  </a:lnTo>
                  <a:lnTo>
                    <a:pt x="816" y="401"/>
                  </a:lnTo>
                  <a:lnTo>
                    <a:pt x="799" y="411"/>
                  </a:lnTo>
                  <a:lnTo>
                    <a:pt x="783" y="415"/>
                  </a:lnTo>
                  <a:lnTo>
                    <a:pt x="762" y="411"/>
                  </a:lnTo>
                  <a:lnTo>
                    <a:pt x="741" y="406"/>
                  </a:lnTo>
                  <a:lnTo>
                    <a:pt x="721" y="392"/>
                  </a:lnTo>
                  <a:lnTo>
                    <a:pt x="721" y="392"/>
                  </a:lnTo>
                  <a:lnTo>
                    <a:pt x="675" y="349"/>
                  </a:lnTo>
                  <a:lnTo>
                    <a:pt x="646" y="326"/>
                  </a:lnTo>
                  <a:lnTo>
                    <a:pt x="609" y="297"/>
                  </a:lnTo>
                  <a:lnTo>
                    <a:pt x="576" y="274"/>
                  </a:lnTo>
                  <a:lnTo>
                    <a:pt x="538" y="260"/>
                  </a:lnTo>
                  <a:lnTo>
                    <a:pt x="522" y="260"/>
                  </a:lnTo>
                  <a:lnTo>
                    <a:pt x="505" y="260"/>
                  </a:lnTo>
                  <a:lnTo>
                    <a:pt x="489" y="264"/>
                  </a:lnTo>
                  <a:lnTo>
                    <a:pt x="476" y="274"/>
                  </a:lnTo>
                  <a:lnTo>
                    <a:pt x="476" y="274"/>
                  </a:lnTo>
                  <a:lnTo>
                    <a:pt x="460" y="288"/>
                  </a:lnTo>
                  <a:lnTo>
                    <a:pt x="447" y="311"/>
                  </a:lnTo>
                  <a:lnTo>
                    <a:pt x="439" y="335"/>
                  </a:lnTo>
                  <a:lnTo>
                    <a:pt x="435" y="359"/>
                  </a:lnTo>
                  <a:lnTo>
                    <a:pt x="431" y="382"/>
                  </a:lnTo>
                  <a:lnTo>
                    <a:pt x="426" y="396"/>
                  </a:lnTo>
                  <a:lnTo>
                    <a:pt x="418" y="406"/>
                  </a:lnTo>
                  <a:lnTo>
                    <a:pt x="406" y="411"/>
                  </a:lnTo>
                  <a:lnTo>
                    <a:pt x="406" y="411"/>
                  </a:lnTo>
                  <a:lnTo>
                    <a:pt x="393" y="406"/>
                  </a:lnTo>
                  <a:lnTo>
                    <a:pt x="385" y="411"/>
                  </a:lnTo>
                  <a:lnTo>
                    <a:pt x="381" y="415"/>
                  </a:lnTo>
                  <a:lnTo>
                    <a:pt x="373" y="425"/>
                  </a:lnTo>
                  <a:lnTo>
                    <a:pt x="373" y="425"/>
                  </a:lnTo>
                  <a:lnTo>
                    <a:pt x="381" y="406"/>
                  </a:lnTo>
                  <a:lnTo>
                    <a:pt x="389" y="396"/>
                  </a:lnTo>
                  <a:lnTo>
                    <a:pt x="406" y="392"/>
                  </a:lnTo>
                  <a:lnTo>
                    <a:pt x="414" y="382"/>
                  </a:lnTo>
                  <a:lnTo>
                    <a:pt x="414" y="382"/>
                  </a:lnTo>
                  <a:lnTo>
                    <a:pt x="422" y="368"/>
                  </a:lnTo>
                  <a:lnTo>
                    <a:pt x="418" y="359"/>
                  </a:lnTo>
                  <a:lnTo>
                    <a:pt x="410" y="354"/>
                  </a:lnTo>
                  <a:lnTo>
                    <a:pt x="397" y="359"/>
                  </a:lnTo>
                  <a:lnTo>
                    <a:pt x="397" y="359"/>
                  </a:lnTo>
                  <a:lnTo>
                    <a:pt x="385" y="382"/>
                  </a:lnTo>
                  <a:lnTo>
                    <a:pt x="373" y="406"/>
                  </a:lnTo>
                  <a:lnTo>
                    <a:pt x="364" y="415"/>
                  </a:lnTo>
                  <a:lnTo>
                    <a:pt x="356" y="425"/>
                  </a:lnTo>
                  <a:lnTo>
                    <a:pt x="344" y="429"/>
                  </a:lnTo>
                  <a:lnTo>
                    <a:pt x="331" y="434"/>
                  </a:lnTo>
                  <a:lnTo>
                    <a:pt x="331" y="434"/>
                  </a:lnTo>
                  <a:lnTo>
                    <a:pt x="315" y="429"/>
                  </a:lnTo>
                  <a:lnTo>
                    <a:pt x="298" y="429"/>
                  </a:lnTo>
                  <a:lnTo>
                    <a:pt x="298" y="429"/>
                  </a:lnTo>
                  <a:lnTo>
                    <a:pt x="294" y="429"/>
                  </a:lnTo>
                  <a:lnTo>
                    <a:pt x="290" y="434"/>
                  </a:lnTo>
                  <a:lnTo>
                    <a:pt x="290" y="434"/>
                  </a:lnTo>
                  <a:lnTo>
                    <a:pt x="294" y="425"/>
                  </a:lnTo>
                  <a:lnTo>
                    <a:pt x="306" y="420"/>
                  </a:lnTo>
                  <a:lnTo>
                    <a:pt x="323" y="406"/>
                  </a:lnTo>
                  <a:lnTo>
                    <a:pt x="323" y="406"/>
                  </a:lnTo>
                  <a:lnTo>
                    <a:pt x="339" y="396"/>
                  </a:lnTo>
                  <a:lnTo>
                    <a:pt x="352" y="387"/>
                  </a:lnTo>
                  <a:lnTo>
                    <a:pt x="360" y="373"/>
                  </a:lnTo>
                  <a:lnTo>
                    <a:pt x="360" y="363"/>
                  </a:lnTo>
                  <a:lnTo>
                    <a:pt x="356" y="354"/>
                  </a:lnTo>
                  <a:lnTo>
                    <a:pt x="356" y="354"/>
                  </a:lnTo>
                  <a:lnTo>
                    <a:pt x="352" y="349"/>
                  </a:lnTo>
                  <a:lnTo>
                    <a:pt x="344" y="349"/>
                  </a:lnTo>
                  <a:lnTo>
                    <a:pt x="331" y="363"/>
                  </a:lnTo>
                  <a:lnTo>
                    <a:pt x="310" y="396"/>
                  </a:lnTo>
                  <a:lnTo>
                    <a:pt x="310" y="396"/>
                  </a:lnTo>
                  <a:lnTo>
                    <a:pt x="294" y="415"/>
                  </a:lnTo>
                  <a:lnTo>
                    <a:pt x="281" y="425"/>
                  </a:lnTo>
                  <a:lnTo>
                    <a:pt x="269" y="425"/>
                  </a:lnTo>
                  <a:lnTo>
                    <a:pt x="269" y="425"/>
                  </a:lnTo>
                  <a:lnTo>
                    <a:pt x="257" y="425"/>
                  </a:lnTo>
                  <a:lnTo>
                    <a:pt x="248" y="425"/>
                  </a:lnTo>
                  <a:lnTo>
                    <a:pt x="240" y="429"/>
                  </a:lnTo>
                  <a:lnTo>
                    <a:pt x="236" y="439"/>
                  </a:lnTo>
                  <a:lnTo>
                    <a:pt x="236" y="439"/>
                  </a:lnTo>
                  <a:lnTo>
                    <a:pt x="240" y="429"/>
                  </a:lnTo>
                  <a:lnTo>
                    <a:pt x="244" y="415"/>
                  </a:lnTo>
                  <a:lnTo>
                    <a:pt x="252" y="406"/>
                  </a:lnTo>
                  <a:lnTo>
                    <a:pt x="265" y="401"/>
                  </a:lnTo>
                  <a:lnTo>
                    <a:pt x="265" y="401"/>
                  </a:lnTo>
                  <a:lnTo>
                    <a:pt x="290" y="396"/>
                  </a:lnTo>
                  <a:lnTo>
                    <a:pt x="298" y="387"/>
                  </a:lnTo>
                  <a:lnTo>
                    <a:pt x="302" y="382"/>
                  </a:lnTo>
                  <a:lnTo>
                    <a:pt x="302" y="373"/>
                  </a:lnTo>
                  <a:lnTo>
                    <a:pt x="302" y="373"/>
                  </a:lnTo>
                  <a:lnTo>
                    <a:pt x="298" y="368"/>
                  </a:lnTo>
                  <a:lnTo>
                    <a:pt x="290" y="363"/>
                  </a:lnTo>
                  <a:lnTo>
                    <a:pt x="290" y="363"/>
                  </a:lnTo>
                  <a:lnTo>
                    <a:pt x="281" y="373"/>
                  </a:lnTo>
                  <a:lnTo>
                    <a:pt x="269" y="382"/>
                  </a:lnTo>
                  <a:lnTo>
                    <a:pt x="261" y="392"/>
                  </a:lnTo>
                  <a:lnTo>
                    <a:pt x="252" y="392"/>
                  </a:lnTo>
                  <a:lnTo>
                    <a:pt x="248" y="392"/>
                  </a:lnTo>
                  <a:lnTo>
                    <a:pt x="248" y="392"/>
                  </a:lnTo>
                  <a:lnTo>
                    <a:pt x="252" y="387"/>
                  </a:lnTo>
                  <a:lnTo>
                    <a:pt x="261" y="382"/>
                  </a:lnTo>
                  <a:lnTo>
                    <a:pt x="261" y="382"/>
                  </a:lnTo>
                  <a:lnTo>
                    <a:pt x="265" y="373"/>
                  </a:lnTo>
                  <a:lnTo>
                    <a:pt x="265" y="368"/>
                  </a:lnTo>
                  <a:lnTo>
                    <a:pt x="252" y="368"/>
                  </a:lnTo>
                  <a:lnTo>
                    <a:pt x="207" y="378"/>
                  </a:lnTo>
                  <a:lnTo>
                    <a:pt x="207" y="378"/>
                  </a:lnTo>
                  <a:lnTo>
                    <a:pt x="178" y="378"/>
                  </a:lnTo>
                  <a:lnTo>
                    <a:pt x="153" y="373"/>
                  </a:lnTo>
                  <a:lnTo>
                    <a:pt x="128" y="359"/>
                  </a:lnTo>
                  <a:lnTo>
                    <a:pt x="107" y="345"/>
                  </a:lnTo>
                  <a:lnTo>
                    <a:pt x="107" y="345"/>
                  </a:lnTo>
                  <a:close/>
                  <a:moveTo>
                    <a:pt x="733" y="47"/>
                  </a:moveTo>
                  <a:lnTo>
                    <a:pt x="733" y="47"/>
                  </a:lnTo>
                  <a:lnTo>
                    <a:pt x="750" y="47"/>
                  </a:lnTo>
                  <a:lnTo>
                    <a:pt x="750" y="47"/>
                  </a:lnTo>
                  <a:lnTo>
                    <a:pt x="762" y="47"/>
                  </a:lnTo>
                  <a:lnTo>
                    <a:pt x="775" y="43"/>
                  </a:lnTo>
                  <a:lnTo>
                    <a:pt x="783" y="33"/>
                  </a:lnTo>
                  <a:lnTo>
                    <a:pt x="783" y="19"/>
                  </a:lnTo>
                  <a:lnTo>
                    <a:pt x="783" y="19"/>
                  </a:lnTo>
                  <a:lnTo>
                    <a:pt x="779" y="14"/>
                  </a:lnTo>
                  <a:lnTo>
                    <a:pt x="775" y="5"/>
                  </a:lnTo>
                  <a:lnTo>
                    <a:pt x="758" y="0"/>
                  </a:lnTo>
                  <a:lnTo>
                    <a:pt x="746" y="0"/>
                  </a:lnTo>
                  <a:lnTo>
                    <a:pt x="737" y="5"/>
                  </a:lnTo>
                  <a:lnTo>
                    <a:pt x="733" y="14"/>
                  </a:lnTo>
                  <a:lnTo>
                    <a:pt x="733" y="14"/>
                  </a:lnTo>
                  <a:lnTo>
                    <a:pt x="729" y="33"/>
                  </a:lnTo>
                  <a:lnTo>
                    <a:pt x="733" y="47"/>
                  </a:lnTo>
                  <a:lnTo>
                    <a:pt x="733" y="47"/>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3481" y="2028"/>
              <a:ext cx="91" cy="47"/>
            </a:xfrm>
            <a:custGeom>
              <a:avLst/>
              <a:gdLst/>
              <a:ahLst/>
              <a:cxnLst>
                <a:cxn ang="0">
                  <a:pos x="0" y="47"/>
                </a:cxn>
                <a:cxn ang="0">
                  <a:pos x="74" y="0"/>
                </a:cxn>
                <a:cxn ang="0">
                  <a:pos x="74" y="0"/>
                </a:cxn>
                <a:cxn ang="0">
                  <a:pos x="91" y="24"/>
                </a:cxn>
                <a:cxn ang="0">
                  <a:pos x="0" y="47"/>
                </a:cxn>
                <a:cxn ang="0">
                  <a:pos x="0" y="47"/>
                </a:cxn>
              </a:cxnLst>
              <a:rect l="0" t="0" r="r" b="b"/>
              <a:pathLst>
                <a:path w="91" h="47">
                  <a:moveTo>
                    <a:pt x="0" y="47"/>
                  </a:moveTo>
                  <a:lnTo>
                    <a:pt x="74" y="0"/>
                  </a:lnTo>
                  <a:lnTo>
                    <a:pt x="74" y="0"/>
                  </a:lnTo>
                  <a:lnTo>
                    <a:pt x="91" y="24"/>
                  </a:lnTo>
                  <a:lnTo>
                    <a:pt x="0" y="47"/>
                  </a:lnTo>
                  <a:lnTo>
                    <a:pt x="0" y="47"/>
                  </a:lnTo>
                  <a:close/>
                </a:path>
              </a:pathLst>
            </a:custGeom>
            <a:solidFill>
              <a:srgbClr val="F5834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noEditPoints="1"/>
            </p:cNvSpPr>
            <p:nvPr/>
          </p:nvSpPr>
          <p:spPr bwMode="auto">
            <a:xfrm>
              <a:off x="3688" y="943"/>
              <a:ext cx="1736" cy="2845"/>
            </a:xfrm>
            <a:custGeom>
              <a:avLst/>
              <a:gdLst/>
              <a:ahLst/>
              <a:cxnLst>
                <a:cxn ang="0">
                  <a:pos x="729" y="2420"/>
                </a:cxn>
                <a:cxn ang="0">
                  <a:pos x="737" y="2061"/>
                </a:cxn>
                <a:cxn ang="0">
                  <a:pos x="1284" y="1783"/>
                </a:cxn>
                <a:cxn ang="0">
                  <a:pos x="1711" y="1472"/>
                </a:cxn>
                <a:cxn ang="0">
                  <a:pos x="1657" y="1104"/>
                </a:cxn>
                <a:cxn ang="0">
                  <a:pos x="1127" y="835"/>
                </a:cxn>
                <a:cxn ang="0">
                  <a:pos x="1318" y="783"/>
                </a:cxn>
                <a:cxn ang="0">
                  <a:pos x="1206" y="665"/>
                </a:cxn>
                <a:cxn ang="0">
                  <a:pos x="1537" y="481"/>
                </a:cxn>
                <a:cxn ang="0">
                  <a:pos x="965" y="491"/>
                </a:cxn>
                <a:cxn ang="0">
                  <a:pos x="858" y="377"/>
                </a:cxn>
                <a:cxn ang="0">
                  <a:pos x="704" y="363"/>
                </a:cxn>
                <a:cxn ang="0">
                  <a:pos x="584" y="396"/>
                </a:cxn>
                <a:cxn ang="0">
                  <a:pos x="410" y="354"/>
                </a:cxn>
                <a:cxn ang="0">
                  <a:pos x="497" y="71"/>
                </a:cxn>
                <a:cxn ang="0">
                  <a:pos x="903" y="175"/>
                </a:cxn>
                <a:cxn ang="0">
                  <a:pos x="1148" y="38"/>
                </a:cxn>
                <a:cxn ang="0">
                  <a:pos x="713" y="108"/>
                </a:cxn>
                <a:cxn ang="0">
                  <a:pos x="410" y="142"/>
                </a:cxn>
                <a:cxn ang="0">
                  <a:pos x="315" y="335"/>
                </a:cxn>
                <a:cxn ang="0">
                  <a:pos x="211" y="330"/>
                </a:cxn>
                <a:cxn ang="0">
                  <a:pos x="298" y="396"/>
                </a:cxn>
                <a:cxn ang="0">
                  <a:pos x="352" y="524"/>
                </a:cxn>
                <a:cxn ang="0">
                  <a:pos x="377" y="618"/>
                </a:cxn>
                <a:cxn ang="0">
                  <a:pos x="360" y="807"/>
                </a:cxn>
                <a:cxn ang="0">
                  <a:pos x="298" y="788"/>
                </a:cxn>
                <a:cxn ang="0">
                  <a:pos x="244" y="887"/>
                </a:cxn>
                <a:cxn ang="0">
                  <a:pos x="277" y="972"/>
                </a:cxn>
                <a:cxn ang="0">
                  <a:pos x="377" y="1076"/>
                </a:cxn>
                <a:cxn ang="0">
                  <a:pos x="555" y="1047"/>
                </a:cxn>
                <a:cxn ang="0">
                  <a:pos x="911" y="1085"/>
                </a:cxn>
                <a:cxn ang="0">
                  <a:pos x="1065" y="1236"/>
                </a:cxn>
                <a:cxn ang="0">
                  <a:pos x="588" y="882"/>
                </a:cxn>
                <a:cxn ang="0">
                  <a:pos x="824" y="972"/>
                </a:cxn>
                <a:cxn ang="0">
                  <a:pos x="920" y="986"/>
                </a:cxn>
                <a:cxn ang="0">
                  <a:pos x="1110" y="1000"/>
                </a:cxn>
                <a:cxn ang="0">
                  <a:pos x="1492" y="1311"/>
                </a:cxn>
                <a:cxn ang="0">
                  <a:pos x="899" y="1585"/>
                </a:cxn>
                <a:cxn ang="0">
                  <a:pos x="427" y="1887"/>
                </a:cxn>
                <a:cxn ang="0">
                  <a:pos x="331" y="1859"/>
                </a:cxn>
                <a:cxn ang="0">
                  <a:pos x="319" y="1698"/>
                </a:cxn>
                <a:cxn ang="0">
                  <a:pos x="286" y="1519"/>
                </a:cxn>
                <a:cxn ang="0">
                  <a:pos x="269" y="1368"/>
                </a:cxn>
                <a:cxn ang="0">
                  <a:pos x="389" y="1165"/>
                </a:cxn>
                <a:cxn ang="0">
                  <a:pos x="244" y="1321"/>
                </a:cxn>
                <a:cxn ang="0">
                  <a:pos x="124" y="1127"/>
                </a:cxn>
                <a:cxn ang="0">
                  <a:pos x="128" y="1349"/>
                </a:cxn>
                <a:cxn ang="0">
                  <a:pos x="207" y="1646"/>
                </a:cxn>
                <a:cxn ang="0">
                  <a:pos x="29" y="1991"/>
                </a:cxn>
                <a:cxn ang="0">
                  <a:pos x="83" y="2302"/>
                </a:cxn>
                <a:cxn ang="0">
                  <a:pos x="99" y="2255"/>
                </a:cxn>
                <a:cxn ang="0">
                  <a:pos x="153" y="2099"/>
                </a:cxn>
                <a:cxn ang="0">
                  <a:pos x="207" y="2212"/>
                </a:cxn>
                <a:cxn ang="0">
                  <a:pos x="286" y="2198"/>
                </a:cxn>
                <a:cxn ang="0">
                  <a:pos x="352" y="2165"/>
                </a:cxn>
                <a:cxn ang="0">
                  <a:pos x="481" y="2595"/>
                </a:cxn>
                <a:cxn ang="0">
                  <a:pos x="907" y="2764"/>
                </a:cxn>
                <a:cxn ang="0">
                  <a:pos x="555" y="755"/>
                </a:cxn>
                <a:cxn ang="0">
                  <a:pos x="626" y="679"/>
                </a:cxn>
                <a:cxn ang="0">
                  <a:pos x="468" y="580"/>
                </a:cxn>
                <a:cxn ang="0">
                  <a:pos x="410" y="830"/>
                </a:cxn>
                <a:cxn ang="0">
                  <a:pos x="804" y="514"/>
                </a:cxn>
                <a:cxn ang="0">
                  <a:pos x="704" y="514"/>
                </a:cxn>
              </a:cxnLst>
              <a:rect l="0" t="0" r="r" b="b"/>
              <a:pathLst>
                <a:path w="1736" h="2845">
                  <a:moveTo>
                    <a:pt x="1007" y="2670"/>
                  </a:moveTo>
                  <a:lnTo>
                    <a:pt x="1007" y="2670"/>
                  </a:lnTo>
                  <a:lnTo>
                    <a:pt x="940" y="2637"/>
                  </a:lnTo>
                  <a:lnTo>
                    <a:pt x="882" y="2604"/>
                  </a:lnTo>
                  <a:lnTo>
                    <a:pt x="829" y="2557"/>
                  </a:lnTo>
                  <a:lnTo>
                    <a:pt x="804" y="2533"/>
                  </a:lnTo>
                  <a:lnTo>
                    <a:pt x="783" y="2510"/>
                  </a:lnTo>
                  <a:lnTo>
                    <a:pt x="762" y="2481"/>
                  </a:lnTo>
                  <a:lnTo>
                    <a:pt x="746" y="2453"/>
                  </a:lnTo>
                  <a:lnTo>
                    <a:pt x="729" y="2420"/>
                  </a:lnTo>
                  <a:lnTo>
                    <a:pt x="717" y="2387"/>
                  </a:lnTo>
                  <a:lnTo>
                    <a:pt x="704" y="2354"/>
                  </a:lnTo>
                  <a:lnTo>
                    <a:pt x="700" y="2311"/>
                  </a:lnTo>
                  <a:lnTo>
                    <a:pt x="696" y="2274"/>
                  </a:lnTo>
                  <a:lnTo>
                    <a:pt x="692" y="2231"/>
                  </a:lnTo>
                  <a:lnTo>
                    <a:pt x="692" y="2231"/>
                  </a:lnTo>
                  <a:lnTo>
                    <a:pt x="696" y="2184"/>
                  </a:lnTo>
                  <a:lnTo>
                    <a:pt x="704" y="2142"/>
                  </a:lnTo>
                  <a:lnTo>
                    <a:pt x="721" y="2099"/>
                  </a:lnTo>
                  <a:lnTo>
                    <a:pt x="737" y="2061"/>
                  </a:lnTo>
                  <a:lnTo>
                    <a:pt x="762" y="2033"/>
                  </a:lnTo>
                  <a:lnTo>
                    <a:pt x="787" y="2000"/>
                  </a:lnTo>
                  <a:lnTo>
                    <a:pt x="816" y="1977"/>
                  </a:lnTo>
                  <a:lnTo>
                    <a:pt x="849" y="1948"/>
                  </a:lnTo>
                  <a:lnTo>
                    <a:pt x="887" y="1929"/>
                  </a:lnTo>
                  <a:lnTo>
                    <a:pt x="924" y="1906"/>
                  </a:lnTo>
                  <a:lnTo>
                    <a:pt x="1007" y="1873"/>
                  </a:lnTo>
                  <a:lnTo>
                    <a:pt x="1098" y="1840"/>
                  </a:lnTo>
                  <a:lnTo>
                    <a:pt x="1189" y="1811"/>
                  </a:lnTo>
                  <a:lnTo>
                    <a:pt x="1284" y="1783"/>
                  </a:lnTo>
                  <a:lnTo>
                    <a:pt x="1376" y="1750"/>
                  </a:lnTo>
                  <a:lnTo>
                    <a:pt x="1463" y="1712"/>
                  </a:lnTo>
                  <a:lnTo>
                    <a:pt x="1504" y="1694"/>
                  </a:lnTo>
                  <a:lnTo>
                    <a:pt x="1541" y="1670"/>
                  </a:lnTo>
                  <a:lnTo>
                    <a:pt x="1579" y="1646"/>
                  </a:lnTo>
                  <a:lnTo>
                    <a:pt x="1612" y="1618"/>
                  </a:lnTo>
                  <a:lnTo>
                    <a:pt x="1641" y="1585"/>
                  </a:lnTo>
                  <a:lnTo>
                    <a:pt x="1670" y="1552"/>
                  </a:lnTo>
                  <a:lnTo>
                    <a:pt x="1690" y="1514"/>
                  </a:lnTo>
                  <a:lnTo>
                    <a:pt x="1711" y="1472"/>
                  </a:lnTo>
                  <a:lnTo>
                    <a:pt x="1724" y="1429"/>
                  </a:lnTo>
                  <a:lnTo>
                    <a:pt x="1732" y="1377"/>
                  </a:lnTo>
                  <a:lnTo>
                    <a:pt x="1732" y="1377"/>
                  </a:lnTo>
                  <a:lnTo>
                    <a:pt x="1736" y="1335"/>
                  </a:lnTo>
                  <a:lnTo>
                    <a:pt x="1736" y="1293"/>
                  </a:lnTo>
                  <a:lnTo>
                    <a:pt x="1728" y="1255"/>
                  </a:lnTo>
                  <a:lnTo>
                    <a:pt x="1715" y="1212"/>
                  </a:lnTo>
                  <a:lnTo>
                    <a:pt x="1703" y="1175"/>
                  </a:lnTo>
                  <a:lnTo>
                    <a:pt x="1682" y="1137"/>
                  </a:lnTo>
                  <a:lnTo>
                    <a:pt x="1657" y="1104"/>
                  </a:lnTo>
                  <a:lnTo>
                    <a:pt x="1632" y="1066"/>
                  </a:lnTo>
                  <a:lnTo>
                    <a:pt x="1603" y="1033"/>
                  </a:lnTo>
                  <a:lnTo>
                    <a:pt x="1570" y="1000"/>
                  </a:lnTo>
                  <a:lnTo>
                    <a:pt x="1496" y="939"/>
                  </a:lnTo>
                  <a:lnTo>
                    <a:pt x="1417" y="882"/>
                  </a:lnTo>
                  <a:lnTo>
                    <a:pt x="1330" y="830"/>
                  </a:lnTo>
                  <a:lnTo>
                    <a:pt x="1330" y="830"/>
                  </a:lnTo>
                  <a:lnTo>
                    <a:pt x="1230" y="835"/>
                  </a:lnTo>
                  <a:lnTo>
                    <a:pt x="1177" y="835"/>
                  </a:lnTo>
                  <a:lnTo>
                    <a:pt x="1127" y="835"/>
                  </a:lnTo>
                  <a:lnTo>
                    <a:pt x="1077" y="826"/>
                  </a:lnTo>
                  <a:lnTo>
                    <a:pt x="1027" y="816"/>
                  </a:lnTo>
                  <a:lnTo>
                    <a:pt x="986" y="802"/>
                  </a:lnTo>
                  <a:lnTo>
                    <a:pt x="940" y="788"/>
                  </a:lnTo>
                  <a:lnTo>
                    <a:pt x="940" y="788"/>
                  </a:lnTo>
                  <a:lnTo>
                    <a:pt x="1015" y="793"/>
                  </a:lnTo>
                  <a:lnTo>
                    <a:pt x="1090" y="797"/>
                  </a:lnTo>
                  <a:lnTo>
                    <a:pt x="1164" y="797"/>
                  </a:lnTo>
                  <a:lnTo>
                    <a:pt x="1243" y="793"/>
                  </a:lnTo>
                  <a:lnTo>
                    <a:pt x="1318" y="783"/>
                  </a:lnTo>
                  <a:lnTo>
                    <a:pt x="1392" y="774"/>
                  </a:lnTo>
                  <a:lnTo>
                    <a:pt x="1471" y="759"/>
                  </a:lnTo>
                  <a:lnTo>
                    <a:pt x="1545" y="741"/>
                  </a:lnTo>
                  <a:lnTo>
                    <a:pt x="1545" y="741"/>
                  </a:lnTo>
                  <a:lnTo>
                    <a:pt x="1487" y="736"/>
                  </a:lnTo>
                  <a:lnTo>
                    <a:pt x="1434" y="731"/>
                  </a:lnTo>
                  <a:lnTo>
                    <a:pt x="1376" y="722"/>
                  </a:lnTo>
                  <a:lnTo>
                    <a:pt x="1318" y="708"/>
                  </a:lnTo>
                  <a:lnTo>
                    <a:pt x="1264" y="689"/>
                  </a:lnTo>
                  <a:lnTo>
                    <a:pt x="1206" y="665"/>
                  </a:lnTo>
                  <a:lnTo>
                    <a:pt x="1152" y="637"/>
                  </a:lnTo>
                  <a:lnTo>
                    <a:pt x="1094" y="609"/>
                  </a:lnTo>
                  <a:lnTo>
                    <a:pt x="1094" y="609"/>
                  </a:lnTo>
                  <a:lnTo>
                    <a:pt x="1156" y="599"/>
                  </a:lnTo>
                  <a:lnTo>
                    <a:pt x="1214" y="590"/>
                  </a:lnTo>
                  <a:lnTo>
                    <a:pt x="1326" y="557"/>
                  </a:lnTo>
                  <a:lnTo>
                    <a:pt x="1438" y="519"/>
                  </a:lnTo>
                  <a:lnTo>
                    <a:pt x="1545" y="476"/>
                  </a:lnTo>
                  <a:lnTo>
                    <a:pt x="1545" y="476"/>
                  </a:lnTo>
                  <a:lnTo>
                    <a:pt x="1537" y="481"/>
                  </a:lnTo>
                  <a:lnTo>
                    <a:pt x="1521" y="486"/>
                  </a:lnTo>
                  <a:lnTo>
                    <a:pt x="1458" y="495"/>
                  </a:lnTo>
                  <a:lnTo>
                    <a:pt x="1376" y="505"/>
                  </a:lnTo>
                  <a:lnTo>
                    <a:pt x="1276" y="509"/>
                  </a:lnTo>
                  <a:lnTo>
                    <a:pt x="1172" y="509"/>
                  </a:lnTo>
                  <a:lnTo>
                    <a:pt x="1077" y="509"/>
                  </a:lnTo>
                  <a:lnTo>
                    <a:pt x="1007" y="505"/>
                  </a:lnTo>
                  <a:lnTo>
                    <a:pt x="982" y="495"/>
                  </a:lnTo>
                  <a:lnTo>
                    <a:pt x="965" y="491"/>
                  </a:lnTo>
                  <a:lnTo>
                    <a:pt x="965" y="491"/>
                  </a:lnTo>
                  <a:lnTo>
                    <a:pt x="949" y="481"/>
                  </a:lnTo>
                  <a:lnTo>
                    <a:pt x="936" y="476"/>
                  </a:lnTo>
                  <a:lnTo>
                    <a:pt x="928" y="467"/>
                  </a:lnTo>
                  <a:lnTo>
                    <a:pt x="920" y="458"/>
                  </a:lnTo>
                  <a:lnTo>
                    <a:pt x="907" y="429"/>
                  </a:lnTo>
                  <a:lnTo>
                    <a:pt x="891" y="401"/>
                  </a:lnTo>
                  <a:lnTo>
                    <a:pt x="891" y="401"/>
                  </a:lnTo>
                  <a:lnTo>
                    <a:pt x="878" y="387"/>
                  </a:lnTo>
                  <a:lnTo>
                    <a:pt x="866" y="382"/>
                  </a:lnTo>
                  <a:lnTo>
                    <a:pt x="858" y="377"/>
                  </a:lnTo>
                  <a:lnTo>
                    <a:pt x="853" y="382"/>
                  </a:lnTo>
                  <a:lnTo>
                    <a:pt x="837" y="392"/>
                  </a:lnTo>
                  <a:lnTo>
                    <a:pt x="829" y="401"/>
                  </a:lnTo>
                  <a:lnTo>
                    <a:pt x="816" y="406"/>
                  </a:lnTo>
                  <a:lnTo>
                    <a:pt x="816" y="406"/>
                  </a:lnTo>
                  <a:lnTo>
                    <a:pt x="800" y="406"/>
                  </a:lnTo>
                  <a:lnTo>
                    <a:pt x="775" y="401"/>
                  </a:lnTo>
                  <a:lnTo>
                    <a:pt x="750" y="392"/>
                  </a:lnTo>
                  <a:lnTo>
                    <a:pt x="725" y="377"/>
                  </a:lnTo>
                  <a:lnTo>
                    <a:pt x="704" y="363"/>
                  </a:lnTo>
                  <a:lnTo>
                    <a:pt x="688" y="340"/>
                  </a:lnTo>
                  <a:lnTo>
                    <a:pt x="684" y="330"/>
                  </a:lnTo>
                  <a:lnTo>
                    <a:pt x="679" y="316"/>
                  </a:lnTo>
                  <a:lnTo>
                    <a:pt x="679" y="302"/>
                  </a:lnTo>
                  <a:lnTo>
                    <a:pt x="684" y="288"/>
                  </a:lnTo>
                  <a:lnTo>
                    <a:pt x="684" y="288"/>
                  </a:lnTo>
                  <a:lnTo>
                    <a:pt x="642" y="316"/>
                  </a:lnTo>
                  <a:lnTo>
                    <a:pt x="617" y="344"/>
                  </a:lnTo>
                  <a:lnTo>
                    <a:pt x="597" y="373"/>
                  </a:lnTo>
                  <a:lnTo>
                    <a:pt x="584" y="396"/>
                  </a:lnTo>
                  <a:lnTo>
                    <a:pt x="568" y="415"/>
                  </a:lnTo>
                  <a:lnTo>
                    <a:pt x="551" y="429"/>
                  </a:lnTo>
                  <a:lnTo>
                    <a:pt x="530" y="434"/>
                  </a:lnTo>
                  <a:lnTo>
                    <a:pt x="497" y="429"/>
                  </a:lnTo>
                  <a:lnTo>
                    <a:pt x="497" y="429"/>
                  </a:lnTo>
                  <a:lnTo>
                    <a:pt x="476" y="425"/>
                  </a:lnTo>
                  <a:lnTo>
                    <a:pt x="460" y="415"/>
                  </a:lnTo>
                  <a:lnTo>
                    <a:pt x="423" y="368"/>
                  </a:lnTo>
                  <a:lnTo>
                    <a:pt x="423" y="368"/>
                  </a:lnTo>
                  <a:lnTo>
                    <a:pt x="410" y="354"/>
                  </a:lnTo>
                  <a:lnTo>
                    <a:pt x="410" y="354"/>
                  </a:lnTo>
                  <a:lnTo>
                    <a:pt x="414" y="245"/>
                  </a:lnTo>
                  <a:lnTo>
                    <a:pt x="423" y="198"/>
                  </a:lnTo>
                  <a:lnTo>
                    <a:pt x="427" y="165"/>
                  </a:lnTo>
                  <a:lnTo>
                    <a:pt x="435" y="137"/>
                  </a:lnTo>
                  <a:lnTo>
                    <a:pt x="443" y="113"/>
                  </a:lnTo>
                  <a:lnTo>
                    <a:pt x="456" y="94"/>
                  </a:lnTo>
                  <a:lnTo>
                    <a:pt x="468" y="85"/>
                  </a:lnTo>
                  <a:lnTo>
                    <a:pt x="485" y="75"/>
                  </a:lnTo>
                  <a:lnTo>
                    <a:pt x="497" y="71"/>
                  </a:lnTo>
                  <a:lnTo>
                    <a:pt x="518" y="75"/>
                  </a:lnTo>
                  <a:lnTo>
                    <a:pt x="534" y="75"/>
                  </a:lnTo>
                  <a:lnTo>
                    <a:pt x="576" y="94"/>
                  </a:lnTo>
                  <a:lnTo>
                    <a:pt x="626" y="113"/>
                  </a:lnTo>
                  <a:lnTo>
                    <a:pt x="675" y="137"/>
                  </a:lnTo>
                  <a:lnTo>
                    <a:pt x="733" y="160"/>
                  </a:lnTo>
                  <a:lnTo>
                    <a:pt x="800" y="175"/>
                  </a:lnTo>
                  <a:lnTo>
                    <a:pt x="833" y="175"/>
                  </a:lnTo>
                  <a:lnTo>
                    <a:pt x="866" y="179"/>
                  </a:lnTo>
                  <a:lnTo>
                    <a:pt x="903" y="175"/>
                  </a:lnTo>
                  <a:lnTo>
                    <a:pt x="940" y="165"/>
                  </a:lnTo>
                  <a:lnTo>
                    <a:pt x="978" y="156"/>
                  </a:lnTo>
                  <a:lnTo>
                    <a:pt x="1019" y="137"/>
                  </a:lnTo>
                  <a:lnTo>
                    <a:pt x="1056" y="113"/>
                  </a:lnTo>
                  <a:lnTo>
                    <a:pt x="1098" y="85"/>
                  </a:lnTo>
                  <a:lnTo>
                    <a:pt x="1143" y="47"/>
                  </a:lnTo>
                  <a:lnTo>
                    <a:pt x="1185" y="0"/>
                  </a:lnTo>
                  <a:lnTo>
                    <a:pt x="1185" y="0"/>
                  </a:lnTo>
                  <a:lnTo>
                    <a:pt x="1185" y="0"/>
                  </a:lnTo>
                  <a:lnTo>
                    <a:pt x="1148" y="38"/>
                  </a:lnTo>
                  <a:lnTo>
                    <a:pt x="1114" y="66"/>
                  </a:lnTo>
                  <a:lnTo>
                    <a:pt x="1077" y="90"/>
                  </a:lnTo>
                  <a:lnTo>
                    <a:pt x="1044" y="108"/>
                  </a:lnTo>
                  <a:lnTo>
                    <a:pt x="1007" y="127"/>
                  </a:lnTo>
                  <a:lnTo>
                    <a:pt x="974" y="137"/>
                  </a:lnTo>
                  <a:lnTo>
                    <a:pt x="940" y="142"/>
                  </a:lnTo>
                  <a:lnTo>
                    <a:pt x="903" y="142"/>
                  </a:lnTo>
                  <a:lnTo>
                    <a:pt x="837" y="142"/>
                  </a:lnTo>
                  <a:lnTo>
                    <a:pt x="775" y="127"/>
                  </a:lnTo>
                  <a:lnTo>
                    <a:pt x="713" y="108"/>
                  </a:lnTo>
                  <a:lnTo>
                    <a:pt x="655" y="90"/>
                  </a:lnTo>
                  <a:lnTo>
                    <a:pt x="601" y="75"/>
                  </a:lnTo>
                  <a:lnTo>
                    <a:pt x="551" y="61"/>
                  </a:lnTo>
                  <a:lnTo>
                    <a:pt x="505" y="57"/>
                  </a:lnTo>
                  <a:lnTo>
                    <a:pt x="485" y="61"/>
                  </a:lnTo>
                  <a:lnTo>
                    <a:pt x="468" y="71"/>
                  </a:lnTo>
                  <a:lnTo>
                    <a:pt x="452" y="80"/>
                  </a:lnTo>
                  <a:lnTo>
                    <a:pt x="435" y="94"/>
                  </a:lnTo>
                  <a:lnTo>
                    <a:pt x="423" y="113"/>
                  </a:lnTo>
                  <a:lnTo>
                    <a:pt x="410" y="142"/>
                  </a:lnTo>
                  <a:lnTo>
                    <a:pt x="402" y="175"/>
                  </a:lnTo>
                  <a:lnTo>
                    <a:pt x="394" y="212"/>
                  </a:lnTo>
                  <a:lnTo>
                    <a:pt x="389" y="255"/>
                  </a:lnTo>
                  <a:lnTo>
                    <a:pt x="385" y="307"/>
                  </a:lnTo>
                  <a:lnTo>
                    <a:pt x="381" y="335"/>
                  </a:lnTo>
                  <a:lnTo>
                    <a:pt x="381" y="335"/>
                  </a:lnTo>
                  <a:lnTo>
                    <a:pt x="356" y="325"/>
                  </a:lnTo>
                  <a:lnTo>
                    <a:pt x="335" y="325"/>
                  </a:lnTo>
                  <a:lnTo>
                    <a:pt x="319" y="330"/>
                  </a:lnTo>
                  <a:lnTo>
                    <a:pt x="315" y="335"/>
                  </a:lnTo>
                  <a:lnTo>
                    <a:pt x="315" y="335"/>
                  </a:lnTo>
                  <a:lnTo>
                    <a:pt x="294" y="316"/>
                  </a:lnTo>
                  <a:lnTo>
                    <a:pt x="269" y="302"/>
                  </a:lnTo>
                  <a:lnTo>
                    <a:pt x="236" y="283"/>
                  </a:lnTo>
                  <a:lnTo>
                    <a:pt x="236" y="283"/>
                  </a:lnTo>
                  <a:lnTo>
                    <a:pt x="244" y="297"/>
                  </a:lnTo>
                  <a:lnTo>
                    <a:pt x="244" y="311"/>
                  </a:lnTo>
                  <a:lnTo>
                    <a:pt x="236" y="316"/>
                  </a:lnTo>
                  <a:lnTo>
                    <a:pt x="228" y="325"/>
                  </a:lnTo>
                  <a:lnTo>
                    <a:pt x="211" y="330"/>
                  </a:lnTo>
                  <a:lnTo>
                    <a:pt x="211" y="335"/>
                  </a:lnTo>
                  <a:lnTo>
                    <a:pt x="219" y="335"/>
                  </a:lnTo>
                  <a:lnTo>
                    <a:pt x="219" y="335"/>
                  </a:lnTo>
                  <a:lnTo>
                    <a:pt x="232" y="335"/>
                  </a:lnTo>
                  <a:lnTo>
                    <a:pt x="240" y="335"/>
                  </a:lnTo>
                  <a:lnTo>
                    <a:pt x="261" y="354"/>
                  </a:lnTo>
                  <a:lnTo>
                    <a:pt x="277" y="377"/>
                  </a:lnTo>
                  <a:lnTo>
                    <a:pt x="286" y="387"/>
                  </a:lnTo>
                  <a:lnTo>
                    <a:pt x="298" y="396"/>
                  </a:lnTo>
                  <a:lnTo>
                    <a:pt x="298" y="396"/>
                  </a:lnTo>
                  <a:lnTo>
                    <a:pt x="319" y="410"/>
                  </a:lnTo>
                  <a:lnTo>
                    <a:pt x="323" y="415"/>
                  </a:lnTo>
                  <a:lnTo>
                    <a:pt x="327" y="425"/>
                  </a:lnTo>
                  <a:lnTo>
                    <a:pt x="323" y="439"/>
                  </a:lnTo>
                  <a:lnTo>
                    <a:pt x="319" y="458"/>
                  </a:lnTo>
                  <a:lnTo>
                    <a:pt x="319" y="458"/>
                  </a:lnTo>
                  <a:lnTo>
                    <a:pt x="323" y="481"/>
                  </a:lnTo>
                  <a:lnTo>
                    <a:pt x="331" y="505"/>
                  </a:lnTo>
                  <a:lnTo>
                    <a:pt x="344" y="519"/>
                  </a:lnTo>
                  <a:lnTo>
                    <a:pt x="352" y="524"/>
                  </a:lnTo>
                  <a:lnTo>
                    <a:pt x="360" y="528"/>
                  </a:lnTo>
                  <a:lnTo>
                    <a:pt x="360" y="528"/>
                  </a:lnTo>
                  <a:lnTo>
                    <a:pt x="385" y="528"/>
                  </a:lnTo>
                  <a:lnTo>
                    <a:pt x="410" y="542"/>
                  </a:lnTo>
                  <a:lnTo>
                    <a:pt x="410" y="542"/>
                  </a:lnTo>
                  <a:lnTo>
                    <a:pt x="410" y="542"/>
                  </a:lnTo>
                  <a:lnTo>
                    <a:pt x="410" y="542"/>
                  </a:lnTo>
                  <a:lnTo>
                    <a:pt x="398" y="557"/>
                  </a:lnTo>
                  <a:lnTo>
                    <a:pt x="389" y="576"/>
                  </a:lnTo>
                  <a:lnTo>
                    <a:pt x="377" y="618"/>
                  </a:lnTo>
                  <a:lnTo>
                    <a:pt x="369" y="665"/>
                  </a:lnTo>
                  <a:lnTo>
                    <a:pt x="369" y="712"/>
                  </a:lnTo>
                  <a:lnTo>
                    <a:pt x="369" y="755"/>
                  </a:lnTo>
                  <a:lnTo>
                    <a:pt x="377" y="793"/>
                  </a:lnTo>
                  <a:lnTo>
                    <a:pt x="385" y="821"/>
                  </a:lnTo>
                  <a:lnTo>
                    <a:pt x="394" y="835"/>
                  </a:lnTo>
                  <a:lnTo>
                    <a:pt x="394" y="835"/>
                  </a:lnTo>
                  <a:lnTo>
                    <a:pt x="385" y="830"/>
                  </a:lnTo>
                  <a:lnTo>
                    <a:pt x="377" y="826"/>
                  </a:lnTo>
                  <a:lnTo>
                    <a:pt x="360" y="807"/>
                  </a:lnTo>
                  <a:lnTo>
                    <a:pt x="315" y="745"/>
                  </a:lnTo>
                  <a:lnTo>
                    <a:pt x="265" y="684"/>
                  </a:lnTo>
                  <a:lnTo>
                    <a:pt x="244" y="660"/>
                  </a:lnTo>
                  <a:lnTo>
                    <a:pt x="236" y="656"/>
                  </a:lnTo>
                  <a:lnTo>
                    <a:pt x="224" y="651"/>
                  </a:lnTo>
                  <a:lnTo>
                    <a:pt x="224" y="651"/>
                  </a:lnTo>
                  <a:lnTo>
                    <a:pt x="244" y="670"/>
                  </a:lnTo>
                  <a:lnTo>
                    <a:pt x="265" y="703"/>
                  </a:lnTo>
                  <a:lnTo>
                    <a:pt x="282" y="745"/>
                  </a:lnTo>
                  <a:lnTo>
                    <a:pt x="298" y="788"/>
                  </a:lnTo>
                  <a:lnTo>
                    <a:pt x="306" y="826"/>
                  </a:lnTo>
                  <a:lnTo>
                    <a:pt x="311" y="844"/>
                  </a:lnTo>
                  <a:lnTo>
                    <a:pt x="306" y="859"/>
                  </a:lnTo>
                  <a:lnTo>
                    <a:pt x="306" y="873"/>
                  </a:lnTo>
                  <a:lnTo>
                    <a:pt x="298" y="877"/>
                  </a:lnTo>
                  <a:lnTo>
                    <a:pt x="286" y="882"/>
                  </a:lnTo>
                  <a:lnTo>
                    <a:pt x="273" y="877"/>
                  </a:lnTo>
                  <a:lnTo>
                    <a:pt x="273" y="877"/>
                  </a:lnTo>
                  <a:lnTo>
                    <a:pt x="257" y="877"/>
                  </a:lnTo>
                  <a:lnTo>
                    <a:pt x="244" y="887"/>
                  </a:lnTo>
                  <a:lnTo>
                    <a:pt x="232" y="901"/>
                  </a:lnTo>
                  <a:lnTo>
                    <a:pt x="224" y="920"/>
                  </a:lnTo>
                  <a:lnTo>
                    <a:pt x="207" y="953"/>
                  </a:lnTo>
                  <a:lnTo>
                    <a:pt x="199" y="967"/>
                  </a:lnTo>
                  <a:lnTo>
                    <a:pt x="199" y="967"/>
                  </a:lnTo>
                  <a:lnTo>
                    <a:pt x="215" y="958"/>
                  </a:lnTo>
                  <a:lnTo>
                    <a:pt x="232" y="953"/>
                  </a:lnTo>
                  <a:lnTo>
                    <a:pt x="244" y="953"/>
                  </a:lnTo>
                  <a:lnTo>
                    <a:pt x="261" y="962"/>
                  </a:lnTo>
                  <a:lnTo>
                    <a:pt x="277" y="972"/>
                  </a:lnTo>
                  <a:lnTo>
                    <a:pt x="294" y="981"/>
                  </a:lnTo>
                  <a:lnTo>
                    <a:pt x="323" y="1014"/>
                  </a:lnTo>
                  <a:lnTo>
                    <a:pt x="344" y="1052"/>
                  </a:lnTo>
                  <a:lnTo>
                    <a:pt x="360" y="1080"/>
                  </a:lnTo>
                  <a:lnTo>
                    <a:pt x="369" y="1104"/>
                  </a:lnTo>
                  <a:lnTo>
                    <a:pt x="369" y="1109"/>
                  </a:lnTo>
                  <a:lnTo>
                    <a:pt x="365" y="1109"/>
                  </a:lnTo>
                  <a:lnTo>
                    <a:pt x="365" y="1109"/>
                  </a:lnTo>
                  <a:lnTo>
                    <a:pt x="369" y="1094"/>
                  </a:lnTo>
                  <a:lnTo>
                    <a:pt x="377" y="1076"/>
                  </a:lnTo>
                  <a:lnTo>
                    <a:pt x="389" y="1066"/>
                  </a:lnTo>
                  <a:lnTo>
                    <a:pt x="402" y="1057"/>
                  </a:lnTo>
                  <a:lnTo>
                    <a:pt x="435" y="1043"/>
                  </a:lnTo>
                  <a:lnTo>
                    <a:pt x="472" y="1043"/>
                  </a:lnTo>
                  <a:lnTo>
                    <a:pt x="510" y="1043"/>
                  </a:lnTo>
                  <a:lnTo>
                    <a:pt x="543" y="1047"/>
                  </a:lnTo>
                  <a:lnTo>
                    <a:pt x="568" y="1057"/>
                  </a:lnTo>
                  <a:lnTo>
                    <a:pt x="580" y="1071"/>
                  </a:lnTo>
                  <a:lnTo>
                    <a:pt x="580" y="1071"/>
                  </a:lnTo>
                  <a:lnTo>
                    <a:pt x="555" y="1047"/>
                  </a:lnTo>
                  <a:lnTo>
                    <a:pt x="543" y="1038"/>
                  </a:lnTo>
                  <a:lnTo>
                    <a:pt x="539" y="1028"/>
                  </a:lnTo>
                  <a:lnTo>
                    <a:pt x="539" y="1014"/>
                  </a:lnTo>
                  <a:lnTo>
                    <a:pt x="539" y="1005"/>
                  </a:lnTo>
                  <a:lnTo>
                    <a:pt x="551" y="972"/>
                  </a:lnTo>
                  <a:lnTo>
                    <a:pt x="551" y="972"/>
                  </a:lnTo>
                  <a:lnTo>
                    <a:pt x="717" y="1014"/>
                  </a:lnTo>
                  <a:lnTo>
                    <a:pt x="795" y="1038"/>
                  </a:lnTo>
                  <a:lnTo>
                    <a:pt x="874" y="1066"/>
                  </a:lnTo>
                  <a:lnTo>
                    <a:pt x="911" y="1085"/>
                  </a:lnTo>
                  <a:lnTo>
                    <a:pt x="949" y="1104"/>
                  </a:lnTo>
                  <a:lnTo>
                    <a:pt x="982" y="1127"/>
                  </a:lnTo>
                  <a:lnTo>
                    <a:pt x="1015" y="1156"/>
                  </a:lnTo>
                  <a:lnTo>
                    <a:pt x="1048" y="1189"/>
                  </a:lnTo>
                  <a:lnTo>
                    <a:pt x="1077" y="1222"/>
                  </a:lnTo>
                  <a:lnTo>
                    <a:pt x="1106" y="1264"/>
                  </a:lnTo>
                  <a:lnTo>
                    <a:pt x="1131" y="1307"/>
                  </a:lnTo>
                  <a:lnTo>
                    <a:pt x="1131" y="1307"/>
                  </a:lnTo>
                  <a:lnTo>
                    <a:pt x="1106" y="1274"/>
                  </a:lnTo>
                  <a:lnTo>
                    <a:pt x="1065" y="1236"/>
                  </a:lnTo>
                  <a:lnTo>
                    <a:pt x="1019" y="1198"/>
                  </a:lnTo>
                  <a:lnTo>
                    <a:pt x="965" y="1156"/>
                  </a:lnTo>
                  <a:lnTo>
                    <a:pt x="845" y="1076"/>
                  </a:lnTo>
                  <a:lnTo>
                    <a:pt x="729" y="995"/>
                  </a:lnTo>
                  <a:lnTo>
                    <a:pt x="634" y="934"/>
                  </a:lnTo>
                  <a:lnTo>
                    <a:pt x="601" y="910"/>
                  </a:lnTo>
                  <a:lnTo>
                    <a:pt x="580" y="892"/>
                  </a:lnTo>
                  <a:lnTo>
                    <a:pt x="576" y="887"/>
                  </a:lnTo>
                  <a:lnTo>
                    <a:pt x="576" y="882"/>
                  </a:lnTo>
                  <a:lnTo>
                    <a:pt x="588" y="882"/>
                  </a:lnTo>
                  <a:lnTo>
                    <a:pt x="626" y="892"/>
                  </a:lnTo>
                  <a:lnTo>
                    <a:pt x="684" y="910"/>
                  </a:lnTo>
                  <a:lnTo>
                    <a:pt x="684" y="910"/>
                  </a:lnTo>
                  <a:lnTo>
                    <a:pt x="696" y="906"/>
                  </a:lnTo>
                  <a:lnTo>
                    <a:pt x="713" y="901"/>
                  </a:lnTo>
                  <a:lnTo>
                    <a:pt x="725" y="901"/>
                  </a:lnTo>
                  <a:lnTo>
                    <a:pt x="742" y="906"/>
                  </a:lnTo>
                  <a:lnTo>
                    <a:pt x="766" y="915"/>
                  </a:lnTo>
                  <a:lnTo>
                    <a:pt x="791" y="934"/>
                  </a:lnTo>
                  <a:lnTo>
                    <a:pt x="824" y="972"/>
                  </a:lnTo>
                  <a:lnTo>
                    <a:pt x="837" y="986"/>
                  </a:lnTo>
                  <a:lnTo>
                    <a:pt x="841" y="986"/>
                  </a:lnTo>
                  <a:lnTo>
                    <a:pt x="841" y="986"/>
                  </a:lnTo>
                  <a:lnTo>
                    <a:pt x="812" y="934"/>
                  </a:lnTo>
                  <a:lnTo>
                    <a:pt x="808" y="920"/>
                  </a:lnTo>
                  <a:lnTo>
                    <a:pt x="808" y="915"/>
                  </a:lnTo>
                  <a:lnTo>
                    <a:pt x="816" y="910"/>
                  </a:lnTo>
                  <a:lnTo>
                    <a:pt x="824" y="915"/>
                  </a:lnTo>
                  <a:lnTo>
                    <a:pt x="853" y="929"/>
                  </a:lnTo>
                  <a:lnTo>
                    <a:pt x="920" y="986"/>
                  </a:lnTo>
                  <a:lnTo>
                    <a:pt x="957" y="1019"/>
                  </a:lnTo>
                  <a:lnTo>
                    <a:pt x="957" y="1019"/>
                  </a:lnTo>
                  <a:lnTo>
                    <a:pt x="953" y="1019"/>
                  </a:lnTo>
                  <a:lnTo>
                    <a:pt x="945" y="1005"/>
                  </a:lnTo>
                  <a:lnTo>
                    <a:pt x="928" y="972"/>
                  </a:lnTo>
                  <a:lnTo>
                    <a:pt x="916" y="939"/>
                  </a:lnTo>
                  <a:lnTo>
                    <a:pt x="911" y="920"/>
                  </a:lnTo>
                  <a:lnTo>
                    <a:pt x="916" y="910"/>
                  </a:lnTo>
                  <a:lnTo>
                    <a:pt x="916" y="910"/>
                  </a:lnTo>
                  <a:lnTo>
                    <a:pt x="1110" y="1000"/>
                  </a:lnTo>
                  <a:lnTo>
                    <a:pt x="1210" y="1047"/>
                  </a:lnTo>
                  <a:lnTo>
                    <a:pt x="1301" y="1094"/>
                  </a:lnTo>
                  <a:lnTo>
                    <a:pt x="1380" y="1146"/>
                  </a:lnTo>
                  <a:lnTo>
                    <a:pt x="1413" y="1175"/>
                  </a:lnTo>
                  <a:lnTo>
                    <a:pt x="1442" y="1198"/>
                  </a:lnTo>
                  <a:lnTo>
                    <a:pt x="1467" y="1226"/>
                  </a:lnTo>
                  <a:lnTo>
                    <a:pt x="1483" y="1255"/>
                  </a:lnTo>
                  <a:lnTo>
                    <a:pt x="1492" y="1283"/>
                  </a:lnTo>
                  <a:lnTo>
                    <a:pt x="1492" y="1311"/>
                  </a:lnTo>
                  <a:lnTo>
                    <a:pt x="1492" y="1311"/>
                  </a:lnTo>
                  <a:lnTo>
                    <a:pt x="1487" y="1326"/>
                  </a:lnTo>
                  <a:lnTo>
                    <a:pt x="1479" y="1344"/>
                  </a:lnTo>
                  <a:lnTo>
                    <a:pt x="1471" y="1359"/>
                  </a:lnTo>
                  <a:lnTo>
                    <a:pt x="1454" y="1373"/>
                  </a:lnTo>
                  <a:lnTo>
                    <a:pt x="1413" y="1401"/>
                  </a:lnTo>
                  <a:lnTo>
                    <a:pt x="1359" y="1425"/>
                  </a:lnTo>
                  <a:lnTo>
                    <a:pt x="1297" y="1448"/>
                  </a:lnTo>
                  <a:lnTo>
                    <a:pt x="1226" y="1477"/>
                  </a:lnTo>
                  <a:lnTo>
                    <a:pt x="1069" y="1528"/>
                  </a:lnTo>
                  <a:lnTo>
                    <a:pt x="899" y="1585"/>
                  </a:lnTo>
                  <a:lnTo>
                    <a:pt x="812" y="1623"/>
                  </a:lnTo>
                  <a:lnTo>
                    <a:pt x="729" y="1660"/>
                  </a:lnTo>
                  <a:lnTo>
                    <a:pt x="650" y="1703"/>
                  </a:lnTo>
                  <a:lnTo>
                    <a:pt x="576" y="1750"/>
                  </a:lnTo>
                  <a:lnTo>
                    <a:pt x="510" y="1802"/>
                  </a:lnTo>
                  <a:lnTo>
                    <a:pt x="481" y="1835"/>
                  </a:lnTo>
                  <a:lnTo>
                    <a:pt x="456" y="1863"/>
                  </a:lnTo>
                  <a:lnTo>
                    <a:pt x="456" y="1863"/>
                  </a:lnTo>
                  <a:lnTo>
                    <a:pt x="427" y="1887"/>
                  </a:lnTo>
                  <a:lnTo>
                    <a:pt x="427" y="1887"/>
                  </a:lnTo>
                  <a:lnTo>
                    <a:pt x="414" y="1896"/>
                  </a:lnTo>
                  <a:lnTo>
                    <a:pt x="402" y="1901"/>
                  </a:lnTo>
                  <a:lnTo>
                    <a:pt x="389" y="1901"/>
                  </a:lnTo>
                  <a:lnTo>
                    <a:pt x="373" y="1901"/>
                  </a:lnTo>
                  <a:lnTo>
                    <a:pt x="360" y="1896"/>
                  </a:lnTo>
                  <a:lnTo>
                    <a:pt x="348" y="1892"/>
                  </a:lnTo>
                  <a:lnTo>
                    <a:pt x="340" y="1882"/>
                  </a:lnTo>
                  <a:lnTo>
                    <a:pt x="335" y="1868"/>
                  </a:lnTo>
                  <a:lnTo>
                    <a:pt x="335" y="1868"/>
                  </a:lnTo>
                  <a:lnTo>
                    <a:pt x="331" y="1859"/>
                  </a:lnTo>
                  <a:lnTo>
                    <a:pt x="331" y="1844"/>
                  </a:lnTo>
                  <a:lnTo>
                    <a:pt x="335" y="1816"/>
                  </a:lnTo>
                  <a:lnTo>
                    <a:pt x="344" y="1793"/>
                  </a:lnTo>
                  <a:lnTo>
                    <a:pt x="348" y="1769"/>
                  </a:lnTo>
                  <a:lnTo>
                    <a:pt x="348" y="1769"/>
                  </a:lnTo>
                  <a:lnTo>
                    <a:pt x="352" y="1755"/>
                  </a:lnTo>
                  <a:lnTo>
                    <a:pt x="348" y="1741"/>
                  </a:lnTo>
                  <a:lnTo>
                    <a:pt x="344" y="1727"/>
                  </a:lnTo>
                  <a:lnTo>
                    <a:pt x="335" y="1717"/>
                  </a:lnTo>
                  <a:lnTo>
                    <a:pt x="319" y="1698"/>
                  </a:lnTo>
                  <a:lnTo>
                    <a:pt x="298" y="1679"/>
                  </a:lnTo>
                  <a:lnTo>
                    <a:pt x="282" y="1665"/>
                  </a:lnTo>
                  <a:lnTo>
                    <a:pt x="265" y="1642"/>
                  </a:lnTo>
                  <a:lnTo>
                    <a:pt x="265" y="1632"/>
                  </a:lnTo>
                  <a:lnTo>
                    <a:pt x="265" y="1618"/>
                  </a:lnTo>
                  <a:lnTo>
                    <a:pt x="265" y="1604"/>
                  </a:lnTo>
                  <a:lnTo>
                    <a:pt x="273" y="1585"/>
                  </a:lnTo>
                  <a:lnTo>
                    <a:pt x="273" y="1585"/>
                  </a:lnTo>
                  <a:lnTo>
                    <a:pt x="282" y="1552"/>
                  </a:lnTo>
                  <a:lnTo>
                    <a:pt x="286" y="1519"/>
                  </a:lnTo>
                  <a:lnTo>
                    <a:pt x="277" y="1495"/>
                  </a:lnTo>
                  <a:lnTo>
                    <a:pt x="269" y="1477"/>
                  </a:lnTo>
                  <a:lnTo>
                    <a:pt x="244" y="1439"/>
                  </a:lnTo>
                  <a:lnTo>
                    <a:pt x="236" y="1425"/>
                  </a:lnTo>
                  <a:lnTo>
                    <a:pt x="236" y="1410"/>
                  </a:lnTo>
                  <a:lnTo>
                    <a:pt x="236" y="1410"/>
                  </a:lnTo>
                  <a:lnTo>
                    <a:pt x="240" y="1396"/>
                  </a:lnTo>
                  <a:lnTo>
                    <a:pt x="244" y="1382"/>
                  </a:lnTo>
                  <a:lnTo>
                    <a:pt x="257" y="1377"/>
                  </a:lnTo>
                  <a:lnTo>
                    <a:pt x="269" y="1368"/>
                  </a:lnTo>
                  <a:lnTo>
                    <a:pt x="298" y="1359"/>
                  </a:lnTo>
                  <a:lnTo>
                    <a:pt x="331" y="1344"/>
                  </a:lnTo>
                  <a:lnTo>
                    <a:pt x="348" y="1335"/>
                  </a:lnTo>
                  <a:lnTo>
                    <a:pt x="360" y="1321"/>
                  </a:lnTo>
                  <a:lnTo>
                    <a:pt x="373" y="1307"/>
                  </a:lnTo>
                  <a:lnTo>
                    <a:pt x="385" y="1288"/>
                  </a:lnTo>
                  <a:lnTo>
                    <a:pt x="394" y="1269"/>
                  </a:lnTo>
                  <a:lnTo>
                    <a:pt x="394" y="1241"/>
                  </a:lnTo>
                  <a:lnTo>
                    <a:pt x="394" y="1203"/>
                  </a:lnTo>
                  <a:lnTo>
                    <a:pt x="389" y="1165"/>
                  </a:lnTo>
                  <a:lnTo>
                    <a:pt x="389" y="1165"/>
                  </a:lnTo>
                  <a:lnTo>
                    <a:pt x="389" y="1193"/>
                  </a:lnTo>
                  <a:lnTo>
                    <a:pt x="381" y="1226"/>
                  </a:lnTo>
                  <a:lnTo>
                    <a:pt x="365" y="1255"/>
                  </a:lnTo>
                  <a:lnTo>
                    <a:pt x="348" y="1278"/>
                  </a:lnTo>
                  <a:lnTo>
                    <a:pt x="323" y="1297"/>
                  </a:lnTo>
                  <a:lnTo>
                    <a:pt x="298" y="1311"/>
                  </a:lnTo>
                  <a:lnTo>
                    <a:pt x="269" y="1321"/>
                  </a:lnTo>
                  <a:lnTo>
                    <a:pt x="244" y="1321"/>
                  </a:lnTo>
                  <a:lnTo>
                    <a:pt x="244" y="1321"/>
                  </a:lnTo>
                  <a:lnTo>
                    <a:pt x="224" y="1335"/>
                  </a:lnTo>
                  <a:lnTo>
                    <a:pt x="207" y="1340"/>
                  </a:lnTo>
                  <a:lnTo>
                    <a:pt x="195" y="1340"/>
                  </a:lnTo>
                  <a:lnTo>
                    <a:pt x="195" y="1340"/>
                  </a:lnTo>
                  <a:lnTo>
                    <a:pt x="186" y="1330"/>
                  </a:lnTo>
                  <a:lnTo>
                    <a:pt x="182" y="1307"/>
                  </a:lnTo>
                  <a:lnTo>
                    <a:pt x="166" y="1236"/>
                  </a:lnTo>
                  <a:lnTo>
                    <a:pt x="153" y="1198"/>
                  </a:lnTo>
                  <a:lnTo>
                    <a:pt x="141" y="1160"/>
                  </a:lnTo>
                  <a:lnTo>
                    <a:pt x="124" y="1127"/>
                  </a:lnTo>
                  <a:lnTo>
                    <a:pt x="99" y="1099"/>
                  </a:lnTo>
                  <a:lnTo>
                    <a:pt x="99" y="1099"/>
                  </a:lnTo>
                  <a:lnTo>
                    <a:pt x="112" y="1113"/>
                  </a:lnTo>
                  <a:lnTo>
                    <a:pt x="120" y="1132"/>
                  </a:lnTo>
                  <a:lnTo>
                    <a:pt x="137" y="1175"/>
                  </a:lnTo>
                  <a:lnTo>
                    <a:pt x="145" y="1222"/>
                  </a:lnTo>
                  <a:lnTo>
                    <a:pt x="149" y="1269"/>
                  </a:lnTo>
                  <a:lnTo>
                    <a:pt x="145" y="1307"/>
                  </a:lnTo>
                  <a:lnTo>
                    <a:pt x="137" y="1340"/>
                  </a:lnTo>
                  <a:lnTo>
                    <a:pt x="128" y="1349"/>
                  </a:lnTo>
                  <a:lnTo>
                    <a:pt x="124" y="1354"/>
                  </a:lnTo>
                  <a:lnTo>
                    <a:pt x="112" y="1359"/>
                  </a:lnTo>
                  <a:lnTo>
                    <a:pt x="103" y="1354"/>
                  </a:lnTo>
                  <a:lnTo>
                    <a:pt x="103" y="1354"/>
                  </a:lnTo>
                  <a:lnTo>
                    <a:pt x="132" y="1396"/>
                  </a:lnTo>
                  <a:lnTo>
                    <a:pt x="157" y="1443"/>
                  </a:lnTo>
                  <a:lnTo>
                    <a:pt x="178" y="1495"/>
                  </a:lnTo>
                  <a:lnTo>
                    <a:pt x="195" y="1543"/>
                  </a:lnTo>
                  <a:lnTo>
                    <a:pt x="203" y="1594"/>
                  </a:lnTo>
                  <a:lnTo>
                    <a:pt x="207" y="1646"/>
                  </a:lnTo>
                  <a:lnTo>
                    <a:pt x="207" y="1694"/>
                  </a:lnTo>
                  <a:lnTo>
                    <a:pt x="203" y="1745"/>
                  </a:lnTo>
                  <a:lnTo>
                    <a:pt x="195" y="1788"/>
                  </a:lnTo>
                  <a:lnTo>
                    <a:pt x="182" y="1835"/>
                  </a:lnTo>
                  <a:lnTo>
                    <a:pt x="166" y="1873"/>
                  </a:lnTo>
                  <a:lnTo>
                    <a:pt x="145" y="1906"/>
                  </a:lnTo>
                  <a:lnTo>
                    <a:pt x="120" y="1939"/>
                  </a:lnTo>
                  <a:lnTo>
                    <a:pt x="95" y="1962"/>
                  </a:lnTo>
                  <a:lnTo>
                    <a:pt x="62" y="1981"/>
                  </a:lnTo>
                  <a:lnTo>
                    <a:pt x="29" y="1991"/>
                  </a:lnTo>
                  <a:lnTo>
                    <a:pt x="29" y="1991"/>
                  </a:lnTo>
                  <a:lnTo>
                    <a:pt x="16" y="2000"/>
                  </a:lnTo>
                  <a:lnTo>
                    <a:pt x="8" y="2010"/>
                  </a:lnTo>
                  <a:lnTo>
                    <a:pt x="4" y="2019"/>
                  </a:lnTo>
                  <a:lnTo>
                    <a:pt x="0" y="2033"/>
                  </a:lnTo>
                  <a:lnTo>
                    <a:pt x="0" y="2066"/>
                  </a:lnTo>
                  <a:lnTo>
                    <a:pt x="8" y="2109"/>
                  </a:lnTo>
                  <a:lnTo>
                    <a:pt x="21" y="2151"/>
                  </a:lnTo>
                  <a:lnTo>
                    <a:pt x="37" y="2198"/>
                  </a:lnTo>
                  <a:lnTo>
                    <a:pt x="83" y="2302"/>
                  </a:lnTo>
                  <a:lnTo>
                    <a:pt x="132" y="2401"/>
                  </a:lnTo>
                  <a:lnTo>
                    <a:pt x="182" y="2486"/>
                  </a:lnTo>
                  <a:lnTo>
                    <a:pt x="219" y="2543"/>
                  </a:lnTo>
                  <a:lnTo>
                    <a:pt x="236" y="2566"/>
                  </a:lnTo>
                  <a:lnTo>
                    <a:pt x="236" y="2566"/>
                  </a:lnTo>
                  <a:lnTo>
                    <a:pt x="228" y="2552"/>
                  </a:lnTo>
                  <a:lnTo>
                    <a:pt x="203" y="2505"/>
                  </a:lnTo>
                  <a:lnTo>
                    <a:pt x="166" y="2429"/>
                  </a:lnTo>
                  <a:lnTo>
                    <a:pt x="128" y="2344"/>
                  </a:lnTo>
                  <a:lnTo>
                    <a:pt x="99" y="2255"/>
                  </a:lnTo>
                  <a:lnTo>
                    <a:pt x="91" y="2212"/>
                  </a:lnTo>
                  <a:lnTo>
                    <a:pt x="87" y="2175"/>
                  </a:lnTo>
                  <a:lnTo>
                    <a:pt x="87" y="2146"/>
                  </a:lnTo>
                  <a:lnTo>
                    <a:pt x="91" y="2123"/>
                  </a:lnTo>
                  <a:lnTo>
                    <a:pt x="99" y="2113"/>
                  </a:lnTo>
                  <a:lnTo>
                    <a:pt x="108" y="2104"/>
                  </a:lnTo>
                  <a:lnTo>
                    <a:pt x="116" y="2099"/>
                  </a:lnTo>
                  <a:lnTo>
                    <a:pt x="128" y="2099"/>
                  </a:lnTo>
                  <a:lnTo>
                    <a:pt x="128" y="2099"/>
                  </a:lnTo>
                  <a:lnTo>
                    <a:pt x="153" y="2099"/>
                  </a:lnTo>
                  <a:lnTo>
                    <a:pt x="170" y="2104"/>
                  </a:lnTo>
                  <a:lnTo>
                    <a:pt x="186" y="2113"/>
                  </a:lnTo>
                  <a:lnTo>
                    <a:pt x="195" y="2123"/>
                  </a:lnTo>
                  <a:lnTo>
                    <a:pt x="203" y="2137"/>
                  </a:lnTo>
                  <a:lnTo>
                    <a:pt x="207" y="2151"/>
                  </a:lnTo>
                  <a:lnTo>
                    <a:pt x="207" y="2184"/>
                  </a:lnTo>
                  <a:lnTo>
                    <a:pt x="203" y="2208"/>
                  </a:lnTo>
                  <a:lnTo>
                    <a:pt x="199" y="2227"/>
                  </a:lnTo>
                  <a:lnTo>
                    <a:pt x="207" y="2212"/>
                  </a:lnTo>
                  <a:lnTo>
                    <a:pt x="207" y="2212"/>
                  </a:lnTo>
                  <a:lnTo>
                    <a:pt x="228" y="2175"/>
                  </a:lnTo>
                  <a:lnTo>
                    <a:pt x="240" y="2161"/>
                  </a:lnTo>
                  <a:lnTo>
                    <a:pt x="248" y="2151"/>
                  </a:lnTo>
                  <a:lnTo>
                    <a:pt x="257" y="2151"/>
                  </a:lnTo>
                  <a:lnTo>
                    <a:pt x="265" y="2156"/>
                  </a:lnTo>
                  <a:lnTo>
                    <a:pt x="273" y="2165"/>
                  </a:lnTo>
                  <a:lnTo>
                    <a:pt x="277" y="2184"/>
                  </a:lnTo>
                  <a:lnTo>
                    <a:pt x="277" y="2184"/>
                  </a:lnTo>
                  <a:lnTo>
                    <a:pt x="282" y="2194"/>
                  </a:lnTo>
                  <a:lnTo>
                    <a:pt x="286" y="2198"/>
                  </a:lnTo>
                  <a:lnTo>
                    <a:pt x="290" y="2203"/>
                  </a:lnTo>
                  <a:lnTo>
                    <a:pt x="294" y="2198"/>
                  </a:lnTo>
                  <a:lnTo>
                    <a:pt x="306" y="2189"/>
                  </a:lnTo>
                  <a:lnTo>
                    <a:pt x="319" y="2175"/>
                  </a:lnTo>
                  <a:lnTo>
                    <a:pt x="331" y="2161"/>
                  </a:lnTo>
                  <a:lnTo>
                    <a:pt x="340" y="2146"/>
                  </a:lnTo>
                  <a:lnTo>
                    <a:pt x="344" y="2146"/>
                  </a:lnTo>
                  <a:lnTo>
                    <a:pt x="348" y="2146"/>
                  </a:lnTo>
                  <a:lnTo>
                    <a:pt x="352" y="2165"/>
                  </a:lnTo>
                  <a:lnTo>
                    <a:pt x="352" y="2165"/>
                  </a:lnTo>
                  <a:lnTo>
                    <a:pt x="352" y="2208"/>
                  </a:lnTo>
                  <a:lnTo>
                    <a:pt x="360" y="2264"/>
                  </a:lnTo>
                  <a:lnTo>
                    <a:pt x="360" y="2264"/>
                  </a:lnTo>
                  <a:lnTo>
                    <a:pt x="369" y="2321"/>
                  </a:lnTo>
                  <a:lnTo>
                    <a:pt x="381" y="2373"/>
                  </a:lnTo>
                  <a:lnTo>
                    <a:pt x="398" y="2425"/>
                  </a:lnTo>
                  <a:lnTo>
                    <a:pt x="414" y="2472"/>
                  </a:lnTo>
                  <a:lnTo>
                    <a:pt x="435" y="2514"/>
                  </a:lnTo>
                  <a:lnTo>
                    <a:pt x="456" y="2557"/>
                  </a:lnTo>
                  <a:lnTo>
                    <a:pt x="481" y="2595"/>
                  </a:lnTo>
                  <a:lnTo>
                    <a:pt x="510" y="2632"/>
                  </a:lnTo>
                  <a:lnTo>
                    <a:pt x="539" y="2665"/>
                  </a:lnTo>
                  <a:lnTo>
                    <a:pt x="572" y="2698"/>
                  </a:lnTo>
                  <a:lnTo>
                    <a:pt x="605" y="2727"/>
                  </a:lnTo>
                  <a:lnTo>
                    <a:pt x="642" y="2755"/>
                  </a:lnTo>
                  <a:lnTo>
                    <a:pt x="717" y="2807"/>
                  </a:lnTo>
                  <a:lnTo>
                    <a:pt x="804" y="2845"/>
                  </a:lnTo>
                  <a:lnTo>
                    <a:pt x="804" y="2845"/>
                  </a:lnTo>
                  <a:lnTo>
                    <a:pt x="858" y="2807"/>
                  </a:lnTo>
                  <a:lnTo>
                    <a:pt x="907" y="2764"/>
                  </a:lnTo>
                  <a:lnTo>
                    <a:pt x="957" y="2717"/>
                  </a:lnTo>
                  <a:lnTo>
                    <a:pt x="1007" y="2670"/>
                  </a:lnTo>
                  <a:lnTo>
                    <a:pt x="1007" y="2670"/>
                  </a:lnTo>
                  <a:close/>
                  <a:moveTo>
                    <a:pt x="456" y="844"/>
                  </a:moveTo>
                  <a:lnTo>
                    <a:pt x="456" y="844"/>
                  </a:lnTo>
                  <a:lnTo>
                    <a:pt x="485" y="826"/>
                  </a:lnTo>
                  <a:lnTo>
                    <a:pt x="501" y="811"/>
                  </a:lnTo>
                  <a:lnTo>
                    <a:pt x="530" y="783"/>
                  </a:lnTo>
                  <a:lnTo>
                    <a:pt x="530" y="783"/>
                  </a:lnTo>
                  <a:lnTo>
                    <a:pt x="555" y="755"/>
                  </a:lnTo>
                  <a:lnTo>
                    <a:pt x="576" y="745"/>
                  </a:lnTo>
                  <a:lnTo>
                    <a:pt x="605" y="731"/>
                  </a:lnTo>
                  <a:lnTo>
                    <a:pt x="605" y="731"/>
                  </a:lnTo>
                  <a:lnTo>
                    <a:pt x="634" y="726"/>
                  </a:lnTo>
                  <a:lnTo>
                    <a:pt x="650" y="726"/>
                  </a:lnTo>
                  <a:lnTo>
                    <a:pt x="655" y="726"/>
                  </a:lnTo>
                  <a:lnTo>
                    <a:pt x="655" y="717"/>
                  </a:lnTo>
                  <a:lnTo>
                    <a:pt x="638" y="693"/>
                  </a:lnTo>
                  <a:lnTo>
                    <a:pt x="638" y="693"/>
                  </a:lnTo>
                  <a:lnTo>
                    <a:pt x="626" y="679"/>
                  </a:lnTo>
                  <a:lnTo>
                    <a:pt x="621" y="660"/>
                  </a:lnTo>
                  <a:lnTo>
                    <a:pt x="617" y="637"/>
                  </a:lnTo>
                  <a:lnTo>
                    <a:pt x="613" y="627"/>
                  </a:lnTo>
                  <a:lnTo>
                    <a:pt x="605" y="618"/>
                  </a:lnTo>
                  <a:lnTo>
                    <a:pt x="592" y="609"/>
                  </a:lnTo>
                  <a:lnTo>
                    <a:pt x="572" y="604"/>
                  </a:lnTo>
                  <a:lnTo>
                    <a:pt x="572" y="604"/>
                  </a:lnTo>
                  <a:lnTo>
                    <a:pt x="530" y="585"/>
                  </a:lnTo>
                  <a:lnTo>
                    <a:pt x="497" y="576"/>
                  </a:lnTo>
                  <a:lnTo>
                    <a:pt x="468" y="580"/>
                  </a:lnTo>
                  <a:lnTo>
                    <a:pt x="447" y="590"/>
                  </a:lnTo>
                  <a:lnTo>
                    <a:pt x="427" y="609"/>
                  </a:lnTo>
                  <a:lnTo>
                    <a:pt x="410" y="632"/>
                  </a:lnTo>
                  <a:lnTo>
                    <a:pt x="398" y="660"/>
                  </a:lnTo>
                  <a:lnTo>
                    <a:pt x="394" y="693"/>
                  </a:lnTo>
                  <a:lnTo>
                    <a:pt x="389" y="722"/>
                  </a:lnTo>
                  <a:lnTo>
                    <a:pt x="389" y="755"/>
                  </a:lnTo>
                  <a:lnTo>
                    <a:pt x="394" y="783"/>
                  </a:lnTo>
                  <a:lnTo>
                    <a:pt x="398" y="811"/>
                  </a:lnTo>
                  <a:lnTo>
                    <a:pt x="410" y="830"/>
                  </a:lnTo>
                  <a:lnTo>
                    <a:pt x="423" y="844"/>
                  </a:lnTo>
                  <a:lnTo>
                    <a:pt x="439" y="849"/>
                  </a:lnTo>
                  <a:lnTo>
                    <a:pt x="456" y="844"/>
                  </a:lnTo>
                  <a:lnTo>
                    <a:pt x="456" y="844"/>
                  </a:lnTo>
                  <a:close/>
                  <a:moveTo>
                    <a:pt x="766" y="500"/>
                  </a:moveTo>
                  <a:lnTo>
                    <a:pt x="766" y="500"/>
                  </a:lnTo>
                  <a:lnTo>
                    <a:pt x="804" y="500"/>
                  </a:lnTo>
                  <a:lnTo>
                    <a:pt x="833" y="505"/>
                  </a:lnTo>
                  <a:lnTo>
                    <a:pt x="833" y="505"/>
                  </a:lnTo>
                  <a:lnTo>
                    <a:pt x="804" y="514"/>
                  </a:lnTo>
                  <a:lnTo>
                    <a:pt x="771" y="519"/>
                  </a:lnTo>
                  <a:lnTo>
                    <a:pt x="771" y="519"/>
                  </a:lnTo>
                  <a:lnTo>
                    <a:pt x="737" y="519"/>
                  </a:lnTo>
                  <a:lnTo>
                    <a:pt x="742" y="500"/>
                  </a:lnTo>
                  <a:lnTo>
                    <a:pt x="742" y="500"/>
                  </a:lnTo>
                  <a:lnTo>
                    <a:pt x="766" y="500"/>
                  </a:lnTo>
                  <a:lnTo>
                    <a:pt x="766" y="500"/>
                  </a:lnTo>
                  <a:close/>
                  <a:moveTo>
                    <a:pt x="733" y="519"/>
                  </a:moveTo>
                  <a:lnTo>
                    <a:pt x="733" y="519"/>
                  </a:lnTo>
                  <a:lnTo>
                    <a:pt x="704" y="514"/>
                  </a:lnTo>
                  <a:lnTo>
                    <a:pt x="704" y="514"/>
                  </a:lnTo>
                  <a:lnTo>
                    <a:pt x="729" y="505"/>
                  </a:lnTo>
                  <a:lnTo>
                    <a:pt x="733" y="519"/>
                  </a:lnTo>
                  <a:lnTo>
                    <a:pt x="733" y="5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2648" y="1438"/>
              <a:ext cx="464" cy="703"/>
            </a:xfrm>
            <a:custGeom>
              <a:avLst/>
              <a:gdLst/>
              <a:ahLst/>
              <a:cxnLst>
                <a:cxn ang="0">
                  <a:pos x="273" y="703"/>
                </a:cxn>
                <a:cxn ang="0">
                  <a:pos x="0" y="590"/>
                </a:cxn>
                <a:cxn ang="0">
                  <a:pos x="166" y="0"/>
                </a:cxn>
                <a:cxn ang="0">
                  <a:pos x="257" y="10"/>
                </a:cxn>
                <a:cxn ang="0">
                  <a:pos x="199" y="453"/>
                </a:cxn>
                <a:cxn ang="0">
                  <a:pos x="464" y="533"/>
                </a:cxn>
                <a:cxn ang="0">
                  <a:pos x="253" y="680"/>
                </a:cxn>
                <a:cxn ang="0">
                  <a:pos x="273" y="703"/>
                </a:cxn>
                <a:cxn ang="0">
                  <a:pos x="273" y="703"/>
                </a:cxn>
              </a:cxnLst>
              <a:rect l="0" t="0" r="r" b="b"/>
              <a:pathLst>
                <a:path w="464" h="703">
                  <a:moveTo>
                    <a:pt x="273" y="703"/>
                  </a:moveTo>
                  <a:lnTo>
                    <a:pt x="0" y="590"/>
                  </a:lnTo>
                  <a:lnTo>
                    <a:pt x="166" y="0"/>
                  </a:lnTo>
                  <a:lnTo>
                    <a:pt x="257" y="10"/>
                  </a:lnTo>
                  <a:lnTo>
                    <a:pt x="199" y="453"/>
                  </a:lnTo>
                  <a:lnTo>
                    <a:pt x="464" y="533"/>
                  </a:lnTo>
                  <a:lnTo>
                    <a:pt x="253" y="680"/>
                  </a:lnTo>
                  <a:lnTo>
                    <a:pt x="273" y="703"/>
                  </a:lnTo>
                  <a:lnTo>
                    <a:pt x="273" y="70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2648" y="1717"/>
              <a:ext cx="207" cy="382"/>
            </a:xfrm>
            <a:custGeom>
              <a:avLst/>
              <a:gdLst/>
              <a:ahLst/>
              <a:cxnLst>
                <a:cxn ang="0">
                  <a:pos x="207" y="382"/>
                </a:cxn>
                <a:cxn ang="0">
                  <a:pos x="0" y="292"/>
                </a:cxn>
                <a:cxn ang="0">
                  <a:pos x="83" y="0"/>
                </a:cxn>
                <a:cxn ang="0">
                  <a:pos x="83" y="0"/>
                </a:cxn>
                <a:cxn ang="0">
                  <a:pos x="91" y="4"/>
                </a:cxn>
                <a:cxn ang="0">
                  <a:pos x="103" y="14"/>
                </a:cxn>
                <a:cxn ang="0">
                  <a:pos x="108" y="28"/>
                </a:cxn>
                <a:cxn ang="0">
                  <a:pos x="108" y="47"/>
                </a:cxn>
                <a:cxn ang="0">
                  <a:pos x="108" y="47"/>
                </a:cxn>
                <a:cxn ang="0">
                  <a:pos x="83" y="174"/>
                </a:cxn>
                <a:cxn ang="0">
                  <a:pos x="62" y="254"/>
                </a:cxn>
                <a:cxn ang="0">
                  <a:pos x="207" y="382"/>
                </a:cxn>
                <a:cxn ang="0">
                  <a:pos x="207" y="382"/>
                </a:cxn>
              </a:cxnLst>
              <a:rect l="0" t="0" r="r" b="b"/>
              <a:pathLst>
                <a:path w="207" h="382">
                  <a:moveTo>
                    <a:pt x="207" y="382"/>
                  </a:moveTo>
                  <a:lnTo>
                    <a:pt x="0" y="292"/>
                  </a:lnTo>
                  <a:lnTo>
                    <a:pt x="83" y="0"/>
                  </a:lnTo>
                  <a:lnTo>
                    <a:pt x="83" y="0"/>
                  </a:lnTo>
                  <a:lnTo>
                    <a:pt x="91" y="4"/>
                  </a:lnTo>
                  <a:lnTo>
                    <a:pt x="103" y="14"/>
                  </a:lnTo>
                  <a:lnTo>
                    <a:pt x="108" y="28"/>
                  </a:lnTo>
                  <a:lnTo>
                    <a:pt x="108" y="47"/>
                  </a:lnTo>
                  <a:lnTo>
                    <a:pt x="108" y="47"/>
                  </a:lnTo>
                  <a:lnTo>
                    <a:pt x="83" y="174"/>
                  </a:lnTo>
                  <a:lnTo>
                    <a:pt x="62" y="254"/>
                  </a:lnTo>
                  <a:lnTo>
                    <a:pt x="207" y="382"/>
                  </a:lnTo>
                  <a:lnTo>
                    <a:pt x="207" y="382"/>
                  </a:lnTo>
                  <a:close/>
                </a:path>
              </a:pathLst>
            </a:custGeom>
            <a:solidFill>
              <a:srgbClr val="FFCB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4380" y="2292"/>
              <a:ext cx="1027" cy="764"/>
            </a:xfrm>
            <a:custGeom>
              <a:avLst/>
              <a:gdLst/>
              <a:ahLst/>
              <a:cxnLst>
                <a:cxn ang="0">
                  <a:pos x="0" y="764"/>
                </a:cxn>
                <a:cxn ang="0">
                  <a:pos x="0" y="764"/>
                </a:cxn>
                <a:cxn ang="0">
                  <a:pos x="8" y="727"/>
                </a:cxn>
                <a:cxn ang="0">
                  <a:pos x="25" y="694"/>
                </a:cxn>
                <a:cxn ang="0">
                  <a:pos x="45" y="661"/>
                </a:cxn>
                <a:cxn ang="0">
                  <a:pos x="66" y="632"/>
                </a:cxn>
                <a:cxn ang="0">
                  <a:pos x="95" y="604"/>
                </a:cxn>
                <a:cxn ang="0">
                  <a:pos x="124" y="580"/>
                </a:cxn>
                <a:cxn ang="0">
                  <a:pos x="153" y="557"/>
                </a:cxn>
                <a:cxn ang="0">
                  <a:pos x="190" y="538"/>
                </a:cxn>
                <a:cxn ang="0">
                  <a:pos x="265" y="500"/>
                </a:cxn>
                <a:cxn ang="0">
                  <a:pos x="348" y="472"/>
                </a:cxn>
                <a:cxn ang="0">
                  <a:pos x="518" y="415"/>
                </a:cxn>
                <a:cxn ang="0">
                  <a:pos x="609" y="387"/>
                </a:cxn>
                <a:cxn ang="0">
                  <a:pos x="692" y="354"/>
                </a:cxn>
                <a:cxn ang="0">
                  <a:pos x="771" y="321"/>
                </a:cxn>
                <a:cxn ang="0">
                  <a:pos x="812" y="297"/>
                </a:cxn>
                <a:cxn ang="0">
                  <a:pos x="845" y="278"/>
                </a:cxn>
                <a:cxn ang="0">
                  <a:pos x="878" y="250"/>
                </a:cxn>
                <a:cxn ang="0">
                  <a:pos x="911" y="227"/>
                </a:cxn>
                <a:cxn ang="0">
                  <a:pos x="936" y="198"/>
                </a:cxn>
                <a:cxn ang="0">
                  <a:pos x="961" y="165"/>
                </a:cxn>
                <a:cxn ang="0">
                  <a:pos x="986" y="128"/>
                </a:cxn>
                <a:cxn ang="0">
                  <a:pos x="1003" y="90"/>
                </a:cxn>
                <a:cxn ang="0">
                  <a:pos x="1015" y="47"/>
                </a:cxn>
                <a:cxn ang="0">
                  <a:pos x="1027" y="0"/>
                </a:cxn>
                <a:cxn ang="0">
                  <a:pos x="1027" y="0"/>
                </a:cxn>
                <a:cxn ang="0">
                  <a:pos x="1015" y="47"/>
                </a:cxn>
                <a:cxn ang="0">
                  <a:pos x="998" y="85"/>
                </a:cxn>
                <a:cxn ang="0">
                  <a:pos x="978" y="123"/>
                </a:cxn>
                <a:cxn ang="0">
                  <a:pos x="953" y="156"/>
                </a:cxn>
                <a:cxn ang="0">
                  <a:pos x="924" y="184"/>
                </a:cxn>
                <a:cxn ang="0">
                  <a:pos x="895" y="212"/>
                </a:cxn>
                <a:cxn ang="0">
                  <a:pos x="862" y="241"/>
                </a:cxn>
                <a:cxn ang="0">
                  <a:pos x="829" y="260"/>
                </a:cxn>
                <a:cxn ang="0">
                  <a:pos x="750" y="302"/>
                </a:cxn>
                <a:cxn ang="0">
                  <a:pos x="671" y="335"/>
                </a:cxn>
                <a:cxn ang="0">
                  <a:pos x="584" y="368"/>
                </a:cxn>
                <a:cxn ang="0">
                  <a:pos x="497" y="392"/>
                </a:cxn>
                <a:cxn ang="0">
                  <a:pos x="406" y="420"/>
                </a:cxn>
                <a:cxn ang="0">
                  <a:pos x="323" y="448"/>
                </a:cxn>
                <a:cxn ang="0">
                  <a:pos x="244" y="481"/>
                </a:cxn>
                <a:cxn ang="0">
                  <a:pos x="170" y="519"/>
                </a:cxn>
                <a:cxn ang="0">
                  <a:pos x="137" y="543"/>
                </a:cxn>
                <a:cxn ang="0">
                  <a:pos x="108" y="566"/>
                </a:cxn>
                <a:cxn ang="0">
                  <a:pos x="79" y="595"/>
                </a:cxn>
                <a:cxn ang="0">
                  <a:pos x="58" y="623"/>
                </a:cxn>
                <a:cxn ang="0">
                  <a:pos x="37" y="651"/>
                </a:cxn>
                <a:cxn ang="0">
                  <a:pos x="21" y="689"/>
                </a:cxn>
                <a:cxn ang="0">
                  <a:pos x="8" y="727"/>
                </a:cxn>
                <a:cxn ang="0">
                  <a:pos x="0" y="764"/>
                </a:cxn>
                <a:cxn ang="0">
                  <a:pos x="0" y="764"/>
                </a:cxn>
              </a:cxnLst>
              <a:rect l="0" t="0" r="r" b="b"/>
              <a:pathLst>
                <a:path w="1027" h="764">
                  <a:moveTo>
                    <a:pt x="0" y="764"/>
                  </a:moveTo>
                  <a:lnTo>
                    <a:pt x="0" y="764"/>
                  </a:lnTo>
                  <a:lnTo>
                    <a:pt x="8" y="727"/>
                  </a:lnTo>
                  <a:lnTo>
                    <a:pt x="25" y="694"/>
                  </a:lnTo>
                  <a:lnTo>
                    <a:pt x="45" y="661"/>
                  </a:lnTo>
                  <a:lnTo>
                    <a:pt x="66" y="632"/>
                  </a:lnTo>
                  <a:lnTo>
                    <a:pt x="95" y="604"/>
                  </a:lnTo>
                  <a:lnTo>
                    <a:pt x="124" y="580"/>
                  </a:lnTo>
                  <a:lnTo>
                    <a:pt x="153" y="557"/>
                  </a:lnTo>
                  <a:lnTo>
                    <a:pt x="190" y="538"/>
                  </a:lnTo>
                  <a:lnTo>
                    <a:pt x="265" y="500"/>
                  </a:lnTo>
                  <a:lnTo>
                    <a:pt x="348" y="472"/>
                  </a:lnTo>
                  <a:lnTo>
                    <a:pt x="518" y="415"/>
                  </a:lnTo>
                  <a:lnTo>
                    <a:pt x="609" y="387"/>
                  </a:lnTo>
                  <a:lnTo>
                    <a:pt x="692" y="354"/>
                  </a:lnTo>
                  <a:lnTo>
                    <a:pt x="771" y="321"/>
                  </a:lnTo>
                  <a:lnTo>
                    <a:pt x="812" y="297"/>
                  </a:lnTo>
                  <a:lnTo>
                    <a:pt x="845" y="278"/>
                  </a:lnTo>
                  <a:lnTo>
                    <a:pt x="878" y="250"/>
                  </a:lnTo>
                  <a:lnTo>
                    <a:pt x="911" y="227"/>
                  </a:lnTo>
                  <a:lnTo>
                    <a:pt x="936" y="198"/>
                  </a:lnTo>
                  <a:lnTo>
                    <a:pt x="961" y="165"/>
                  </a:lnTo>
                  <a:lnTo>
                    <a:pt x="986" y="128"/>
                  </a:lnTo>
                  <a:lnTo>
                    <a:pt x="1003" y="90"/>
                  </a:lnTo>
                  <a:lnTo>
                    <a:pt x="1015" y="47"/>
                  </a:lnTo>
                  <a:lnTo>
                    <a:pt x="1027" y="0"/>
                  </a:lnTo>
                  <a:lnTo>
                    <a:pt x="1027" y="0"/>
                  </a:lnTo>
                  <a:lnTo>
                    <a:pt x="1015" y="47"/>
                  </a:lnTo>
                  <a:lnTo>
                    <a:pt x="998" y="85"/>
                  </a:lnTo>
                  <a:lnTo>
                    <a:pt x="978" y="123"/>
                  </a:lnTo>
                  <a:lnTo>
                    <a:pt x="953" y="156"/>
                  </a:lnTo>
                  <a:lnTo>
                    <a:pt x="924" y="184"/>
                  </a:lnTo>
                  <a:lnTo>
                    <a:pt x="895" y="212"/>
                  </a:lnTo>
                  <a:lnTo>
                    <a:pt x="862" y="241"/>
                  </a:lnTo>
                  <a:lnTo>
                    <a:pt x="829" y="260"/>
                  </a:lnTo>
                  <a:lnTo>
                    <a:pt x="750" y="302"/>
                  </a:lnTo>
                  <a:lnTo>
                    <a:pt x="671" y="335"/>
                  </a:lnTo>
                  <a:lnTo>
                    <a:pt x="584" y="368"/>
                  </a:lnTo>
                  <a:lnTo>
                    <a:pt x="497" y="392"/>
                  </a:lnTo>
                  <a:lnTo>
                    <a:pt x="406" y="420"/>
                  </a:lnTo>
                  <a:lnTo>
                    <a:pt x="323" y="448"/>
                  </a:lnTo>
                  <a:lnTo>
                    <a:pt x="244" y="481"/>
                  </a:lnTo>
                  <a:lnTo>
                    <a:pt x="170" y="519"/>
                  </a:lnTo>
                  <a:lnTo>
                    <a:pt x="137" y="543"/>
                  </a:lnTo>
                  <a:lnTo>
                    <a:pt x="108" y="566"/>
                  </a:lnTo>
                  <a:lnTo>
                    <a:pt x="79" y="595"/>
                  </a:lnTo>
                  <a:lnTo>
                    <a:pt x="58" y="623"/>
                  </a:lnTo>
                  <a:lnTo>
                    <a:pt x="37" y="651"/>
                  </a:lnTo>
                  <a:lnTo>
                    <a:pt x="21" y="689"/>
                  </a:lnTo>
                  <a:lnTo>
                    <a:pt x="8" y="727"/>
                  </a:lnTo>
                  <a:lnTo>
                    <a:pt x="0" y="764"/>
                  </a:lnTo>
                  <a:lnTo>
                    <a:pt x="0" y="764"/>
                  </a:lnTo>
                  <a:close/>
                </a:path>
              </a:pathLst>
            </a:custGeom>
            <a:solidFill>
              <a:srgbClr val="64788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2669" y="2938"/>
              <a:ext cx="683" cy="1133"/>
            </a:xfrm>
            <a:custGeom>
              <a:avLst/>
              <a:gdLst/>
              <a:ahLst/>
              <a:cxnLst>
                <a:cxn ang="0">
                  <a:pos x="0" y="986"/>
                </a:cxn>
                <a:cxn ang="0">
                  <a:pos x="0" y="986"/>
                </a:cxn>
                <a:cxn ang="0">
                  <a:pos x="49" y="1133"/>
                </a:cxn>
                <a:cxn ang="0">
                  <a:pos x="49" y="1133"/>
                </a:cxn>
                <a:cxn ang="0">
                  <a:pos x="66" y="1005"/>
                </a:cxn>
                <a:cxn ang="0">
                  <a:pos x="66" y="1005"/>
                </a:cxn>
                <a:cxn ang="0">
                  <a:pos x="401" y="368"/>
                </a:cxn>
                <a:cxn ang="0">
                  <a:pos x="401" y="368"/>
                </a:cxn>
                <a:cxn ang="0">
                  <a:pos x="683" y="0"/>
                </a:cxn>
                <a:cxn ang="0">
                  <a:pos x="683" y="0"/>
                </a:cxn>
                <a:cxn ang="0">
                  <a:pos x="547" y="15"/>
                </a:cxn>
                <a:cxn ang="0">
                  <a:pos x="476" y="24"/>
                </a:cxn>
                <a:cxn ang="0">
                  <a:pos x="406" y="38"/>
                </a:cxn>
                <a:cxn ang="0">
                  <a:pos x="406" y="38"/>
                </a:cxn>
                <a:cxn ang="0">
                  <a:pos x="319" y="288"/>
                </a:cxn>
                <a:cxn ang="0">
                  <a:pos x="319" y="288"/>
                </a:cxn>
                <a:cxn ang="0">
                  <a:pos x="248" y="354"/>
                </a:cxn>
                <a:cxn ang="0">
                  <a:pos x="248" y="354"/>
                </a:cxn>
                <a:cxn ang="0">
                  <a:pos x="227" y="373"/>
                </a:cxn>
                <a:cxn ang="0">
                  <a:pos x="211" y="392"/>
                </a:cxn>
                <a:cxn ang="0">
                  <a:pos x="194" y="416"/>
                </a:cxn>
                <a:cxn ang="0">
                  <a:pos x="186" y="434"/>
                </a:cxn>
                <a:cxn ang="0">
                  <a:pos x="165" y="482"/>
                </a:cxn>
                <a:cxn ang="0">
                  <a:pos x="149" y="538"/>
                </a:cxn>
                <a:cxn ang="0">
                  <a:pos x="149" y="538"/>
                </a:cxn>
                <a:cxn ang="0">
                  <a:pos x="29" y="916"/>
                </a:cxn>
                <a:cxn ang="0">
                  <a:pos x="29" y="916"/>
                </a:cxn>
                <a:cxn ang="0">
                  <a:pos x="0" y="986"/>
                </a:cxn>
                <a:cxn ang="0">
                  <a:pos x="0" y="986"/>
                </a:cxn>
              </a:cxnLst>
              <a:rect l="0" t="0" r="r" b="b"/>
              <a:pathLst>
                <a:path w="683" h="1133">
                  <a:moveTo>
                    <a:pt x="0" y="986"/>
                  </a:moveTo>
                  <a:lnTo>
                    <a:pt x="0" y="986"/>
                  </a:lnTo>
                  <a:lnTo>
                    <a:pt x="49" y="1133"/>
                  </a:lnTo>
                  <a:lnTo>
                    <a:pt x="49" y="1133"/>
                  </a:lnTo>
                  <a:lnTo>
                    <a:pt x="66" y="1005"/>
                  </a:lnTo>
                  <a:lnTo>
                    <a:pt x="66" y="1005"/>
                  </a:lnTo>
                  <a:lnTo>
                    <a:pt x="401" y="368"/>
                  </a:lnTo>
                  <a:lnTo>
                    <a:pt x="401" y="368"/>
                  </a:lnTo>
                  <a:lnTo>
                    <a:pt x="683" y="0"/>
                  </a:lnTo>
                  <a:lnTo>
                    <a:pt x="683" y="0"/>
                  </a:lnTo>
                  <a:lnTo>
                    <a:pt x="547" y="15"/>
                  </a:lnTo>
                  <a:lnTo>
                    <a:pt x="476" y="24"/>
                  </a:lnTo>
                  <a:lnTo>
                    <a:pt x="406" y="38"/>
                  </a:lnTo>
                  <a:lnTo>
                    <a:pt x="406" y="38"/>
                  </a:lnTo>
                  <a:lnTo>
                    <a:pt x="319" y="288"/>
                  </a:lnTo>
                  <a:lnTo>
                    <a:pt x="319" y="288"/>
                  </a:lnTo>
                  <a:lnTo>
                    <a:pt x="248" y="354"/>
                  </a:lnTo>
                  <a:lnTo>
                    <a:pt x="248" y="354"/>
                  </a:lnTo>
                  <a:lnTo>
                    <a:pt x="227" y="373"/>
                  </a:lnTo>
                  <a:lnTo>
                    <a:pt x="211" y="392"/>
                  </a:lnTo>
                  <a:lnTo>
                    <a:pt x="194" y="416"/>
                  </a:lnTo>
                  <a:lnTo>
                    <a:pt x="186" y="434"/>
                  </a:lnTo>
                  <a:lnTo>
                    <a:pt x="165" y="482"/>
                  </a:lnTo>
                  <a:lnTo>
                    <a:pt x="149" y="538"/>
                  </a:lnTo>
                  <a:lnTo>
                    <a:pt x="149" y="538"/>
                  </a:lnTo>
                  <a:lnTo>
                    <a:pt x="29" y="916"/>
                  </a:lnTo>
                  <a:lnTo>
                    <a:pt x="29" y="916"/>
                  </a:lnTo>
                  <a:lnTo>
                    <a:pt x="0" y="986"/>
                  </a:lnTo>
                  <a:lnTo>
                    <a:pt x="0" y="986"/>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3344" y="2401"/>
              <a:ext cx="269" cy="207"/>
            </a:xfrm>
            <a:custGeom>
              <a:avLst/>
              <a:gdLst/>
              <a:ahLst/>
              <a:cxnLst>
                <a:cxn ang="0">
                  <a:pos x="269" y="0"/>
                </a:cxn>
                <a:cxn ang="0">
                  <a:pos x="253" y="169"/>
                </a:cxn>
                <a:cxn ang="0">
                  <a:pos x="0" y="207"/>
                </a:cxn>
                <a:cxn ang="0">
                  <a:pos x="0" y="141"/>
                </a:cxn>
                <a:cxn ang="0">
                  <a:pos x="269" y="0"/>
                </a:cxn>
                <a:cxn ang="0">
                  <a:pos x="269" y="0"/>
                </a:cxn>
              </a:cxnLst>
              <a:rect l="0" t="0" r="r" b="b"/>
              <a:pathLst>
                <a:path w="269" h="207">
                  <a:moveTo>
                    <a:pt x="269" y="0"/>
                  </a:moveTo>
                  <a:lnTo>
                    <a:pt x="253" y="169"/>
                  </a:lnTo>
                  <a:lnTo>
                    <a:pt x="0" y="207"/>
                  </a:lnTo>
                  <a:lnTo>
                    <a:pt x="0" y="141"/>
                  </a:lnTo>
                  <a:lnTo>
                    <a:pt x="269" y="0"/>
                  </a:lnTo>
                  <a:lnTo>
                    <a:pt x="269" y="0"/>
                  </a:lnTo>
                  <a:close/>
                </a:path>
              </a:pathLst>
            </a:custGeom>
            <a:solidFill>
              <a:srgbClr val="F5834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2553" y="2358"/>
              <a:ext cx="2158" cy="1562"/>
            </a:xfrm>
            <a:custGeom>
              <a:avLst/>
              <a:gdLst/>
              <a:ahLst/>
              <a:cxnLst>
                <a:cxn ang="0">
                  <a:pos x="1906" y="1373"/>
                </a:cxn>
                <a:cxn ang="0">
                  <a:pos x="1881" y="1071"/>
                </a:cxn>
                <a:cxn ang="0">
                  <a:pos x="1732" y="665"/>
                </a:cxn>
                <a:cxn ang="0">
                  <a:pos x="1529" y="392"/>
                </a:cxn>
                <a:cxn ang="0">
                  <a:pos x="1396" y="293"/>
                </a:cxn>
                <a:cxn ang="0">
                  <a:pos x="1259" y="264"/>
                </a:cxn>
                <a:cxn ang="0">
                  <a:pos x="1189" y="288"/>
                </a:cxn>
                <a:cxn ang="0">
                  <a:pos x="1164" y="392"/>
                </a:cxn>
                <a:cxn ang="0">
                  <a:pos x="1201" y="684"/>
                </a:cxn>
                <a:cxn ang="0">
                  <a:pos x="1209" y="878"/>
                </a:cxn>
                <a:cxn ang="0">
                  <a:pos x="1164" y="1019"/>
                </a:cxn>
                <a:cxn ang="0">
                  <a:pos x="1081" y="1109"/>
                </a:cxn>
                <a:cxn ang="0">
                  <a:pos x="969" y="1156"/>
                </a:cxn>
                <a:cxn ang="0">
                  <a:pos x="799" y="1146"/>
                </a:cxn>
                <a:cxn ang="0">
                  <a:pos x="459" y="1010"/>
                </a:cxn>
                <a:cxn ang="0">
                  <a:pos x="298" y="967"/>
                </a:cxn>
                <a:cxn ang="0">
                  <a:pos x="178" y="1014"/>
                </a:cxn>
                <a:cxn ang="0">
                  <a:pos x="136" y="1132"/>
                </a:cxn>
                <a:cxn ang="0">
                  <a:pos x="182" y="1279"/>
                </a:cxn>
                <a:cxn ang="0">
                  <a:pos x="298" y="1378"/>
                </a:cxn>
                <a:cxn ang="0">
                  <a:pos x="542" y="1467"/>
                </a:cxn>
                <a:cxn ang="0">
                  <a:pos x="733" y="1486"/>
                </a:cxn>
                <a:cxn ang="0">
                  <a:pos x="1052" y="1448"/>
                </a:cxn>
                <a:cxn ang="0">
                  <a:pos x="899" y="1514"/>
                </a:cxn>
                <a:cxn ang="0">
                  <a:pos x="679" y="1557"/>
                </a:cxn>
                <a:cxn ang="0">
                  <a:pos x="464" y="1547"/>
                </a:cxn>
                <a:cxn ang="0">
                  <a:pos x="252" y="1477"/>
                </a:cxn>
                <a:cxn ang="0">
                  <a:pos x="140" y="1401"/>
                </a:cxn>
                <a:cxn ang="0">
                  <a:pos x="49" y="1288"/>
                </a:cxn>
                <a:cxn ang="0">
                  <a:pos x="0" y="1146"/>
                </a:cxn>
                <a:cxn ang="0">
                  <a:pos x="16" y="996"/>
                </a:cxn>
                <a:cxn ang="0">
                  <a:pos x="78" y="878"/>
                </a:cxn>
                <a:cxn ang="0">
                  <a:pos x="223" y="783"/>
                </a:cxn>
                <a:cxn ang="0">
                  <a:pos x="397" y="788"/>
                </a:cxn>
                <a:cxn ang="0">
                  <a:pos x="700" y="887"/>
                </a:cxn>
                <a:cxn ang="0">
                  <a:pos x="915" y="934"/>
                </a:cxn>
                <a:cxn ang="0">
                  <a:pos x="994" y="901"/>
                </a:cxn>
                <a:cxn ang="0">
                  <a:pos x="1011" y="816"/>
                </a:cxn>
                <a:cxn ang="0">
                  <a:pos x="965" y="599"/>
                </a:cxn>
                <a:cxn ang="0">
                  <a:pos x="948" y="330"/>
                </a:cxn>
                <a:cxn ang="0">
                  <a:pos x="1011" y="142"/>
                </a:cxn>
                <a:cxn ang="0">
                  <a:pos x="1127" y="38"/>
                </a:cxn>
                <a:cxn ang="0">
                  <a:pos x="1313" y="5"/>
                </a:cxn>
                <a:cxn ang="0">
                  <a:pos x="1500" y="57"/>
                </a:cxn>
                <a:cxn ang="0">
                  <a:pos x="1686" y="179"/>
                </a:cxn>
                <a:cxn ang="0">
                  <a:pos x="1910" y="444"/>
                </a:cxn>
                <a:cxn ang="0">
                  <a:pos x="2071" y="779"/>
                </a:cxn>
                <a:cxn ang="0">
                  <a:pos x="2154" y="1142"/>
                </a:cxn>
                <a:cxn ang="0">
                  <a:pos x="2034" y="1354"/>
                </a:cxn>
              </a:cxnLst>
              <a:rect l="0" t="0" r="r" b="b"/>
              <a:pathLst>
                <a:path w="2158" h="1562">
                  <a:moveTo>
                    <a:pt x="1897" y="1458"/>
                  </a:moveTo>
                  <a:lnTo>
                    <a:pt x="1897" y="1458"/>
                  </a:lnTo>
                  <a:lnTo>
                    <a:pt x="1901" y="1415"/>
                  </a:lnTo>
                  <a:lnTo>
                    <a:pt x="1906" y="1373"/>
                  </a:lnTo>
                  <a:lnTo>
                    <a:pt x="1910" y="1326"/>
                  </a:lnTo>
                  <a:lnTo>
                    <a:pt x="1910" y="1274"/>
                  </a:lnTo>
                  <a:lnTo>
                    <a:pt x="1897" y="1175"/>
                  </a:lnTo>
                  <a:lnTo>
                    <a:pt x="1881" y="1071"/>
                  </a:lnTo>
                  <a:lnTo>
                    <a:pt x="1856" y="967"/>
                  </a:lnTo>
                  <a:lnTo>
                    <a:pt x="1819" y="863"/>
                  </a:lnTo>
                  <a:lnTo>
                    <a:pt x="1777" y="764"/>
                  </a:lnTo>
                  <a:lnTo>
                    <a:pt x="1732" y="665"/>
                  </a:lnTo>
                  <a:lnTo>
                    <a:pt x="1682" y="576"/>
                  </a:lnTo>
                  <a:lnTo>
                    <a:pt x="1624" y="496"/>
                  </a:lnTo>
                  <a:lnTo>
                    <a:pt x="1562" y="420"/>
                  </a:lnTo>
                  <a:lnTo>
                    <a:pt x="1529" y="392"/>
                  </a:lnTo>
                  <a:lnTo>
                    <a:pt x="1500" y="359"/>
                  </a:lnTo>
                  <a:lnTo>
                    <a:pt x="1466" y="335"/>
                  </a:lnTo>
                  <a:lnTo>
                    <a:pt x="1433" y="312"/>
                  </a:lnTo>
                  <a:lnTo>
                    <a:pt x="1396" y="293"/>
                  </a:lnTo>
                  <a:lnTo>
                    <a:pt x="1363" y="279"/>
                  </a:lnTo>
                  <a:lnTo>
                    <a:pt x="1330" y="269"/>
                  </a:lnTo>
                  <a:lnTo>
                    <a:pt x="1292" y="264"/>
                  </a:lnTo>
                  <a:lnTo>
                    <a:pt x="1259" y="264"/>
                  </a:lnTo>
                  <a:lnTo>
                    <a:pt x="1226" y="269"/>
                  </a:lnTo>
                  <a:lnTo>
                    <a:pt x="1226" y="269"/>
                  </a:lnTo>
                  <a:lnTo>
                    <a:pt x="1205" y="274"/>
                  </a:lnTo>
                  <a:lnTo>
                    <a:pt x="1189" y="288"/>
                  </a:lnTo>
                  <a:lnTo>
                    <a:pt x="1176" y="307"/>
                  </a:lnTo>
                  <a:lnTo>
                    <a:pt x="1168" y="335"/>
                  </a:lnTo>
                  <a:lnTo>
                    <a:pt x="1164" y="359"/>
                  </a:lnTo>
                  <a:lnTo>
                    <a:pt x="1164" y="392"/>
                  </a:lnTo>
                  <a:lnTo>
                    <a:pt x="1164" y="458"/>
                  </a:lnTo>
                  <a:lnTo>
                    <a:pt x="1172" y="529"/>
                  </a:lnTo>
                  <a:lnTo>
                    <a:pt x="1185" y="595"/>
                  </a:lnTo>
                  <a:lnTo>
                    <a:pt x="1201" y="684"/>
                  </a:lnTo>
                  <a:lnTo>
                    <a:pt x="1201" y="684"/>
                  </a:lnTo>
                  <a:lnTo>
                    <a:pt x="1214" y="750"/>
                  </a:lnTo>
                  <a:lnTo>
                    <a:pt x="1214" y="816"/>
                  </a:lnTo>
                  <a:lnTo>
                    <a:pt x="1209" y="878"/>
                  </a:lnTo>
                  <a:lnTo>
                    <a:pt x="1197" y="939"/>
                  </a:lnTo>
                  <a:lnTo>
                    <a:pt x="1189" y="967"/>
                  </a:lnTo>
                  <a:lnTo>
                    <a:pt x="1176" y="996"/>
                  </a:lnTo>
                  <a:lnTo>
                    <a:pt x="1164" y="1019"/>
                  </a:lnTo>
                  <a:lnTo>
                    <a:pt x="1147" y="1047"/>
                  </a:lnTo>
                  <a:lnTo>
                    <a:pt x="1127" y="1066"/>
                  </a:lnTo>
                  <a:lnTo>
                    <a:pt x="1106" y="1090"/>
                  </a:lnTo>
                  <a:lnTo>
                    <a:pt x="1081" y="1109"/>
                  </a:lnTo>
                  <a:lnTo>
                    <a:pt x="1052" y="1123"/>
                  </a:lnTo>
                  <a:lnTo>
                    <a:pt x="1052" y="1123"/>
                  </a:lnTo>
                  <a:lnTo>
                    <a:pt x="1011" y="1142"/>
                  </a:lnTo>
                  <a:lnTo>
                    <a:pt x="969" y="1156"/>
                  </a:lnTo>
                  <a:lnTo>
                    <a:pt x="928" y="1161"/>
                  </a:lnTo>
                  <a:lnTo>
                    <a:pt x="886" y="1161"/>
                  </a:lnTo>
                  <a:lnTo>
                    <a:pt x="841" y="1156"/>
                  </a:lnTo>
                  <a:lnTo>
                    <a:pt x="799" y="1146"/>
                  </a:lnTo>
                  <a:lnTo>
                    <a:pt x="712" y="1118"/>
                  </a:lnTo>
                  <a:lnTo>
                    <a:pt x="625" y="1085"/>
                  </a:lnTo>
                  <a:lnTo>
                    <a:pt x="542" y="1047"/>
                  </a:lnTo>
                  <a:lnTo>
                    <a:pt x="459" y="1010"/>
                  </a:lnTo>
                  <a:lnTo>
                    <a:pt x="381" y="981"/>
                  </a:lnTo>
                  <a:lnTo>
                    <a:pt x="381" y="981"/>
                  </a:lnTo>
                  <a:lnTo>
                    <a:pt x="339" y="972"/>
                  </a:lnTo>
                  <a:lnTo>
                    <a:pt x="298" y="967"/>
                  </a:lnTo>
                  <a:lnTo>
                    <a:pt x="265" y="967"/>
                  </a:lnTo>
                  <a:lnTo>
                    <a:pt x="232" y="977"/>
                  </a:lnTo>
                  <a:lnTo>
                    <a:pt x="203" y="991"/>
                  </a:lnTo>
                  <a:lnTo>
                    <a:pt x="178" y="1014"/>
                  </a:lnTo>
                  <a:lnTo>
                    <a:pt x="157" y="1047"/>
                  </a:lnTo>
                  <a:lnTo>
                    <a:pt x="140" y="1090"/>
                  </a:lnTo>
                  <a:lnTo>
                    <a:pt x="140" y="1090"/>
                  </a:lnTo>
                  <a:lnTo>
                    <a:pt x="136" y="1132"/>
                  </a:lnTo>
                  <a:lnTo>
                    <a:pt x="140" y="1175"/>
                  </a:lnTo>
                  <a:lnTo>
                    <a:pt x="149" y="1213"/>
                  </a:lnTo>
                  <a:lnTo>
                    <a:pt x="165" y="1250"/>
                  </a:lnTo>
                  <a:lnTo>
                    <a:pt x="182" y="1279"/>
                  </a:lnTo>
                  <a:lnTo>
                    <a:pt x="207" y="1312"/>
                  </a:lnTo>
                  <a:lnTo>
                    <a:pt x="232" y="1335"/>
                  </a:lnTo>
                  <a:lnTo>
                    <a:pt x="265" y="1359"/>
                  </a:lnTo>
                  <a:lnTo>
                    <a:pt x="298" y="1378"/>
                  </a:lnTo>
                  <a:lnTo>
                    <a:pt x="331" y="1397"/>
                  </a:lnTo>
                  <a:lnTo>
                    <a:pt x="401" y="1430"/>
                  </a:lnTo>
                  <a:lnTo>
                    <a:pt x="476" y="1448"/>
                  </a:lnTo>
                  <a:lnTo>
                    <a:pt x="542" y="1467"/>
                  </a:lnTo>
                  <a:lnTo>
                    <a:pt x="542" y="1467"/>
                  </a:lnTo>
                  <a:lnTo>
                    <a:pt x="609" y="1477"/>
                  </a:lnTo>
                  <a:lnTo>
                    <a:pt x="671" y="1481"/>
                  </a:lnTo>
                  <a:lnTo>
                    <a:pt x="733" y="1486"/>
                  </a:lnTo>
                  <a:lnTo>
                    <a:pt x="795" y="1486"/>
                  </a:lnTo>
                  <a:lnTo>
                    <a:pt x="861" y="1481"/>
                  </a:lnTo>
                  <a:lnTo>
                    <a:pt x="924" y="1472"/>
                  </a:lnTo>
                  <a:lnTo>
                    <a:pt x="1052" y="1448"/>
                  </a:lnTo>
                  <a:lnTo>
                    <a:pt x="1052" y="1448"/>
                  </a:lnTo>
                  <a:lnTo>
                    <a:pt x="1002" y="1472"/>
                  </a:lnTo>
                  <a:lnTo>
                    <a:pt x="948" y="1496"/>
                  </a:lnTo>
                  <a:lnTo>
                    <a:pt x="899" y="1514"/>
                  </a:lnTo>
                  <a:lnTo>
                    <a:pt x="845" y="1529"/>
                  </a:lnTo>
                  <a:lnTo>
                    <a:pt x="791" y="1543"/>
                  </a:lnTo>
                  <a:lnTo>
                    <a:pt x="737" y="1552"/>
                  </a:lnTo>
                  <a:lnTo>
                    <a:pt x="679" y="1557"/>
                  </a:lnTo>
                  <a:lnTo>
                    <a:pt x="625" y="1562"/>
                  </a:lnTo>
                  <a:lnTo>
                    <a:pt x="571" y="1562"/>
                  </a:lnTo>
                  <a:lnTo>
                    <a:pt x="517" y="1557"/>
                  </a:lnTo>
                  <a:lnTo>
                    <a:pt x="464" y="1547"/>
                  </a:lnTo>
                  <a:lnTo>
                    <a:pt x="410" y="1533"/>
                  </a:lnTo>
                  <a:lnTo>
                    <a:pt x="356" y="1519"/>
                  </a:lnTo>
                  <a:lnTo>
                    <a:pt x="302" y="1500"/>
                  </a:lnTo>
                  <a:lnTo>
                    <a:pt x="252" y="1477"/>
                  </a:lnTo>
                  <a:lnTo>
                    <a:pt x="203" y="1444"/>
                  </a:lnTo>
                  <a:lnTo>
                    <a:pt x="203" y="1444"/>
                  </a:lnTo>
                  <a:lnTo>
                    <a:pt x="174" y="1425"/>
                  </a:lnTo>
                  <a:lnTo>
                    <a:pt x="140" y="1401"/>
                  </a:lnTo>
                  <a:lnTo>
                    <a:pt x="116" y="1378"/>
                  </a:lnTo>
                  <a:lnTo>
                    <a:pt x="91" y="1349"/>
                  </a:lnTo>
                  <a:lnTo>
                    <a:pt x="66" y="1316"/>
                  </a:lnTo>
                  <a:lnTo>
                    <a:pt x="49" y="1288"/>
                  </a:lnTo>
                  <a:lnTo>
                    <a:pt x="33" y="1255"/>
                  </a:lnTo>
                  <a:lnTo>
                    <a:pt x="16" y="1217"/>
                  </a:lnTo>
                  <a:lnTo>
                    <a:pt x="8" y="1184"/>
                  </a:lnTo>
                  <a:lnTo>
                    <a:pt x="0" y="1146"/>
                  </a:lnTo>
                  <a:lnTo>
                    <a:pt x="0" y="1109"/>
                  </a:lnTo>
                  <a:lnTo>
                    <a:pt x="0" y="1071"/>
                  </a:lnTo>
                  <a:lnTo>
                    <a:pt x="4" y="1033"/>
                  </a:lnTo>
                  <a:lnTo>
                    <a:pt x="16" y="996"/>
                  </a:lnTo>
                  <a:lnTo>
                    <a:pt x="29" y="958"/>
                  </a:lnTo>
                  <a:lnTo>
                    <a:pt x="49" y="920"/>
                  </a:lnTo>
                  <a:lnTo>
                    <a:pt x="49" y="920"/>
                  </a:lnTo>
                  <a:lnTo>
                    <a:pt x="78" y="878"/>
                  </a:lnTo>
                  <a:lnTo>
                    <a:pt x="111" y="840"/>
                  </a:lnTo>
                  <a:lnTo>
                    <a:pt x="149" y="816"/>
                  </a:lnTo>
                  <a:lnTo>
                    <a:pt x="186" y="797"/>
                  </a:lnTo>
                  <a:lnTo>
                    <a:pt x="223" y="783"/>
                  </a:lnTo>
                  <a:lnTo>
                    <a:pt x="269" y="779"/>
                  </a:lnTo>
                  <a:lnTo>
                    <a:pt x="310" y="779"/>
                  </a:lnTo>
                  <a:lnTo>
                    <a:pt x="356" y="779"/>
                  </a:lnTo>
                  <a:lnTo>
                    <a:pt x="397" y="788"/>
                  </a:lnTo>
                  <a:lnTo>
                    <a:pt x="443" y="797"/>
                  </a:lnTo>
                  <a:lnTo>
                    <a:pt x="534" y="826"/>
                  </a:lnTo>
                  <a:lnTo>
                    <a:pt x="700" y="887"/>
                  </a:lnTo>
                  <a:lnTo>
                    <a:pt x="700" y="887"/>
                  </a:lnTo>
                  <a:lnTo>
                    <a:pt x="779" y="915"/>
                  </a:lnTo>
                  <a:lnTo>
                    <a:pt x="832" y="929"/>
                  </a:lnTo>
                  <a:lnTo>
                    <a:pt x="886" y="934"/>
                  </a:lnTo>
                  <a:lnTo>
                    <a:pt x="915" y="934"/>
                  </a:lnTo>
                  <a:lnTo>
                    <a:pt x="940" y="934"/>
                  </a:lnTo>
                  <a:lnTo>
                    <a:pt x="961" y="925"/>
                  </a:lnTo>
                  <a:lnTo>
                    <a:pt x="977" y="915"/>
                  </a:lnTo>
                  <a:lnTo>
                    <a:pt x="994" y="901"/>
                  </a:lnTo>
                  <a:lnTo>
                    <a:pt x="1002" y="878"/>
                  </a:lnTo>
                  <a:lnTo>
                    <a:pt x="1011" y="849"/>
                  </a:lnTo>
                  <a:lnTo>
                    <a:pt x="1011" y="816"/>
                  </a:lnTo>
                  <a:lnTo>
                    <a:pt x="1011" y="816"/>
                  </a:lnTo>
                  <a:lnTo>
                    <a:pt x="1006" y="797"/>
                  </a:lnTo>
                  <a:lnTo>
                    <a:pt x="1006" y="797"/>
                  </a:lnTo>
                  <a:lnTo>
                    <a:pt x="986" y="703"/>
                  </a:lnTo>
                  <a:lnTo>
                    <a:pt x="965" y="599"/>
                  </a:lnTo>
                  <a:lnTo>
                    <a:pt x="948" y="491"/>
                  </a:lnTo>
                  <a:lnTo>
                    <a:pt x="944" y="434"/>
                  </a:lnTo>
                  <a:lnTo>
                    <a:pt x="944" y="382"/>
                  </a:lnTo>
                  <a:lnTo>
                    <a:pt x="948" y="330"/>
                  </a:lnTo>
                  <a:lnTo>
                    <a:pt x="957" y="279"/>
                  </a:lnTo>
                  <a:lnTo>
                    <a:pt x="969" y="231"/>
                  </a:lnTo>
                  <a:lnTo>
                    <a:pt x="986" y="184"/>
                  </a:lnTo>
                  <a:lnTo>
                    <a:pt x="1011" y="142"/>
                  </a:lnTo>
                  <a:lnTo>
                    <a:pt x="1040" y="99"/>
                  </a:lnTo>
                  <a:lnTo>
                    <a:pt x="1077" y="66"/>
                  </a:lnTo>
                  <a:lnTo>
                    <a:pt x="1127" y="38"/>
                  </a:lnTo>
                  <a:lnTo>
                    <a:pt x="1127" y="38"/>
                  </a:lnTo>
                  <a:lnTo>
                    <a:pt x="1172" y="19"/>
                  </a:lnTo>
                  <a:lnTo>
                    <a:pt x="1218" y="5"/>
                  </a:lnTo>
                  <a:lnTo>
                    <a:pt x="1263" y="0"/>
                  </a:lnTo>
                  <a:lnTo>
                    <a:pt x="1313" y="5"/>
                  </a:lnTo>
                  <a:lnTo>
                    <a:pt x="1363" y="10"/>
                  </a:lnTo>
                  <a:lnTo>
                    <a:pt x="1408" y="24"/>
                  </a:lnTo>
                  <a:lnTo>
                    <a:pt x="1454" y="38"/>
                  </a:lnTo>
                  <a:lnTo>
                    <a:pt x="1500" y="57"/>
                  </a:lnTo>
                  <a:lnTo>
                    <a:pt x="1500" y="57"/>
                  </a:lnTo>
                  <a:lnTo>
                    <a:pt x="1566" y="90"/>
                  </a:lnTo>
                  <a:lnTo>
                    <a:pt x="1628" y="132"/>
                  </a:lnTo>
                  <a:lnTo>
                    <a:pt x="1686" y="179"/>
                  </a:lnTo>
                  <a:lnTo>
                    <a:pt x="1748" y="236"/>
                  </a:lnTo>
                  <a:lnTo>
                    <a:pt x="1802" y="302"/>
                  </a:lnTo>
                  <a:lnTo>
                    <a:pt x="1856" y="368"/>
                  </a:lnTo>
                  <a:lnTo>
                    <a:pt x="1910" y="444"/>
                  </a:lnTo>
                  <a:lnTo>
                    <a:pt x="1955" y="519"/>
                  </a:lnTo>
                  <a:lnTo>
                    <a:pt x="1997" y="604"/>
                  </a:lnTo>
                  <a:lnTo>
                    <a:pt x="2038" y="689"/>
                  </a:lnTo>
                  <a:lnTo>
                    <a:pt x="2071" y="779"/>
                  </a:lnTo>
                  <a:lnTo>
                    <a:pt x="2100" y="868"/>
                  </a:lnTo>
                  <a:lnTo>
                    <a:pt x="2125" y="958"/>
                  </a:lnTo>
                  <a:lnTo>
                    <a:pt x="2142" y="1052"/>
                  </a:lnTo>
                  <a:lnTo>
                    <a:pt x="2154" y="1142"/>
                  </a:lnTo>
                  <a:lnTo>
                    <a:pt x="2158" y="1236"/>
                  </a:lnTo>
                  <a:lnTo>
                    <a:pt x="2158" y="1236"/>
                  </a:lnTo>
                  <a:lnTo>
                    <a:pt x="2100" y="1297"/>
                  </a:lnTo>
                  <a:lnTo>
                    <a:pt x="2034" y="1354"/>
                  </a:lnTo>
                  <a:lnTo>
                    <a:pt x="1968" y="1411"/>
                  </a:lnTo>
                  <a:lnTo>
                    <a:pt x="1897" y="1458"/>
                  </a:lnTo>
                  <a:lnTo>
                    <a:pt x="1897" y="1458"/>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noEditPoints="1"/>
            </p:cNvSpPr>
            <p:nvPr/>
          </p:nvSpPr>
          <p:spPr bwMode="auto">
            <a:xfrm>
              <a:off x="2747" y="2377"/>
              <a:ext cx="1832" cy="939"/>
            </a:xfrm>
            <a:custGeom>
              <a:avLst/>
              <a:gdLst/>
              <a:ahLst/>
              <a:cxnLst>
                <a:cxn ang="0">
                  <a:pos x="1811" y="708"/>
                </a:cxn>
                <a:cxn ang="0">
                  <a:pos x="1703" y="495"/>
                </a:cxn>
                <a:cxn ang="0">
                  <a:pos x="1575" y="307"/>
                </a:cxn>
                <a:cxn ang="0">
                  <a:pos x="1463" y="193"/>
                </a:cxn>
                <a:cxn ang="0">
                  <a:pos x="1388" y="127"/>
                </a:cxn>
                <a:cxn ang="0">
                  <a:pos x="1306" y="80"/>
                </a:cxn>
                <a:cxn ang="0">
                  <a:pos x="1264" y="57"/>
                </a:cxn>
                <a:cxn ang="0">
                  <a:pos x="1123" y="9"/>
                </a:cxn>
                <a:cxn ang="0">
                  <a:pos x="1049" y="5"/>
                </a:cxn>
                <a:cxn ang="0">
                  <a:pos x="974" y="9"/>
                </a:cxn>
                <a:cxn ang="0">
                  <a:pos x="1011" y="0"/>
                </a:cxn>
                <a:cxn ang="0">
                  <a:pos x="1090" y="0"/>
                </a:cxn>
                <a:cxn ang="0">
                  <a:pos x="1173" y="14"/>
                </a:cxn>
                <a:cxn ang="0">
                  <a:pos x="1285" y="52"/>
                </a:cxn>
                <a:cxn ang="0">
                  <a:pos x="1326" y="76"/>
                </a:cxn>
                <a:cxn ang="0">
                  <a:pos x="1409" y="123"/>
                </a:cxn>
                <a:cxn ang="0">
                  <a:pos x="1484" y="189"/>
                </a:cxn>
                <a:cxn ang="0">
                  <a:pos x="1596" y="302"/>
                </a:cxn>
                <a:cxn ang="0">
                  <a:pos x="1728" y="491"/>
                </a:cxn>
                <a:cxn ang="0">
                  <a:pos x="1832" y="703"/>
                </a:cxn>
                <a:cxn ang="0">
                  <a:pos x="1811" y="708"/>
                </a:cxn>
                <a:cxn ang="0">
                  <a:pos x="0" y="783"/>
                </a:cxn>
                <a:cxn ang="0">
                  <a:pos x="29" y="778"/>
                </a:cxn>
                <a:cxn ang="0">
                  <a:pos x="120" y="774"/>
                </a:cxn>
                <a:cxn ang="0">
                  <a:pos x="245" y="797"/>
                </a:cxn>
                <a:cxn ang="0">
                  <a:pos x="369" y="840"/>
                </a:cxn>
                <a:cxn ang="0">
                  <a:pos x="485" y="882"/>
                </a:cxn>
                <a:cxn ang="0">
                  <a:pos x="589" y="915"/>
                </a:cxn>
                <a:cxn ang="0">
                  <a:pos x="684" y="934"/>
                </a:cxn>
                <a:cxn ang="0">
                  <a:pos x="717" y="929"/>
                </a:cxn>
                <a:cxn ang="0">
                  <a:pos x="651" y="939"/>
                </a:cxn>
                <a:cxn ang="0">
                  <a:pos x="580" y="925"/>
                </a:cxn>
                <a:cxn ang="0">
                  <a:pos x="464" y="887"/>
                </a:cxn>
                <a:cxn ang="0">
                  <a:pos x="357" y="849"/>
                </a:cxn>
                <a:cxn ang="0">
                  <a:pos x="174" y="793"/>
                </a:cxn>
                <a:cxn ang="0">
                  <a:pos x="58" y="778"/>
                </a:cxn>
                <a:cxn ang="0">
                  <a:pos x="0" y="783"/>
                </a:cxn>
              </a:cxnLst>
              <a:rect l="0" t="0" r="r" b="b"/>
              <a:pathLst>
                <a:path w="1832" h="939">
                  <a:moveTo>
                    <a:pt x="1811" y="708"/>
                  </a:moveTo>
                  <a:lnTo>
                    <a:pt x="1811" y="708"/>
                  </a:lnTo>
                  <a:lnTo>
                    <a:pt x="1761" y="599"/>
                  </a:lnTo>
                  <a:lnTo>
                    <a:pt x="1703" y="495"/>
                  </a:lnTo>
                  <a:lnTo>
                    <a:pt x="1641" y="396"/>
                  </a:lnTo>
                  <a:lnTo>
                    <a:pt x="1575" y="307"/>
                  </a:lnTo>
                  <a:lnTo>
                    <a:pt x="1500" y="226"/>
                  </a:lnTo>
                  <a:lnTo>
                    <a:pt x="1463" y="193"/>
                  </a:lnTo>
                  <a:lnTo>
                    <a:pt x="1426" y="160"/>
                  </a:lnTo>
                  <a:lnTo>
                    <a:pt x="1388" y="127"/>
                  </a:lnTo>
                  <a:lnTo>
                    <a:pt x="1347" y="104"/>
                  </a:lnTo>
                  <a:lnTo>
                    <a:pt x="1306" y="80"/>
                  </a:lnTo>
                  <a:lnTo>
                    <a:pt x="1264" y="57"/>
                  </a:lnTo>
                  <a:lnTo>
                    <a:pt x="1264" y="57"/>
                  </a:lnTo>
                  <a:lnTo>
                    <a:pt x="1194" y="33"/>
                  </a:lnTo>
                  <a:lnTo>
                    <a:pt x="1123" y="9"/>
                  </a:lnTo>
                  <a:lnTo>
                    <a:pt x="1086" y="5"/>
                  </a:lnTo>
                  <a:lnTo>
                    <a:pt x="1049" y="5"/>
                  </a:lnTo>
                  <a:lnTo>
                    <a:pt x="1011" y="5"/>
                  </a:lnTo>
                  <a:lnTo>
                    <a:pt x="974" y="9"/>
                  </a:lnTo>
                  <a:lnTo>
                    <a:pt x="974" y="9"/>
                  </a:lnTo>
                  <a:lnTo>
                    <a:pt x="1011" y="0"/>
                  </a:lnTo>
                  <a:lnTo>
                    <a:pt x="1053" y="0"/>
                  </a:lnTo>
                  <a:lnTo>
                    <a:pt x="1090" y="0"/>
                  </a:lnTo>
                  <a:lnTo>
                    <a:pt x="1131" y="5"/>
                  </a:lnTo>
                  <a:lnTo>
                    <a:pt x="1173" y="14"/>
                  </a:lnTo>
                  <a:lnTo>
                    <a:pt x="1210" y="24"/>
                  </a:lnTo>
                  <a:lnTo>
                    <a:pt x="1285" y="52"/>
                  </a:lnTo>
                  <a:lnTo>
                    <a:pt x="1285" y="52"/>
                  </a:lnTo>
                  <a:lnTo>
                    <a:pt x="1326" y="76"/>
                  </a:lnTo>
                  <a:lnTo>
                    <a:pt x="1368" y="99"/>
                  </a:lnTo>
                  <a:lnTo>
                    <a:pt x="1409" y="123"/>
                  </a:lnTo>
                  <a:lnTo>
                    <a:pt x="1446" y="156"/>
                  </a:lnTo>
                  <a:lnTo>
                    <a:pt x="1484" y="189"/>
                  </a:lnTo>
                  <a:lnTo>
                    <a:pt x="1525" y="222"/>
                  </a:lnTo>
                  <a:lnTo>
                    <a:pt x="1596" y="302"/>
                  </a:lnTo>
                  <a:lnTo>
                    <a:pt x="1662" y="392"/>
                  </a:lnTo>
                  <a:lnTo>
                    <a:pt x="1728" y="491"/>
                  </a:lnTo>
                  <a:lnTo>
                    <a:pt x="1782" y="594"/>
                  </a:lnTo>
                  <a:lnTo>
                    <a:pt x="1832" y="703"/>
                  </a:lnTo>
                  <a:lnTo>
                    <a:pt x="1832" y="703"/>
                  </a:lnTo>
                  <a:lnTo>
                    <a:pt x="1811" y="708"/>
                  </a:lnTo>
                  <a:lnTo>
                    <a:pt x="1811" y="708"/>
                  </a:lnTo>
                  <a:close/>
                  <a:moveTo>
                    <a:pt x="0" y="783"/>
                  </a:moveTo>
                  <a:lnTo>
                    <a:pt x="0" y="783"/>
                  </a:lnTo>
                  <a:lnTo>
                    <a:pt x="29" y="778"/>
                  </a:lnTo>
                  <a:lnTo>
                    <a:pt x="58" y="774"/>
                  </a:lnTo>
                  <a:lnTo>
                    <a:pt x="120" y="774"/>
                  </a:lnTo>
                  <a:lnTo>
                    <a:pt x="183" y="783"/>
                  </a:lnTo>
                  <a:lnTo>
                    <a:pt x="245" y="797"/>
                  </a:lnTo>
                  <a:lnTo>
                    <a:pt x="311" y="821"/>
                  </a:lnTo>
                  <a:lnTo>
                    <a:pt x="369" y="840"/>
                  </a:lnTo>
                  <a:lnTo>
                    <a:pt x="485" y="882"/>
                  </a:lnTo>
                  <a:lnTo>
                    <a:pt x="485" y="882"/>
                  </a:lnTo>
                  <a:lnTo>
                    <a:pt x="527" y="901"/>
                  </a:lnTo>
                  <a:lnTo>
                    <a:pt x="589" y="915"/>
                  </a:lnTo>
                  <a:lnTo>
                    <a:pt x="655" y="929"/>
                  </a:lnTo>
                  <a:lnTo>
                    <a:pt x="684" y="934"/>
                  </a:lnTo>
                  <a:lnTo>
                    <a:pt x="717" y="929"/>
                  </a:lnTo>
                  <a:lnTo>
                    <a:pt x="717" y="929"/>
                  </a:lnTo>
                  <a:lnTo>
                    <a:pt x="684" y="939"/>
                  </a:lnTo>
                  <a:lnTo>
                    <a:pt x="651" y="939"/>
                  </a:lnTo>
                  <a:lnTo>
                    <a:pt x="614" y="934"/>
                  </a:lnTo>
                  <a:lnTo>
                    <a:pt x="580" y="925"/>
                  </a:lnTo>
                  <a:lnTo>
                    <a:pt x="514" y="906"/>
                  </a:lnTo>
                  <a:lnTo>
                    <a:pt x="464" y="887"/>
                  </a:lnTo>
                  <a:lnTo>
                    <a:pt x="464" y="887"/>
                  </a:lnTo>
                  <a:lnTo>
                    <a:pt x="357" y="849"/>
                  </a:lnTo>
                  <a:lnTo>
                    <a:pt x="236" y="807"/>
                  </a:lnTo>
                  <a:lnTo>
                    <a:pt x="174" y="793"/>
                  </a:lnTo>
                  <a:lnTo>
                    <a:pt x="116" y="783"/>
                  </a:lnTo>
                  <a:lnTo>
                    <a:pt x="58" y="778"/>
                  </a:lnTo>
                  <a:lnTo>
                    <a:pt x="0" y="783"/>
                  </a:lnTo>
                  <a:lnTo>
                    <a:pt x="0" y="783"/>
                  </a:lnTo>
                  <a:close/>
                </a:path>
              </a:pathLst>
            </a:custGeom>
            <a:solidFill>
              <a:srgbClr val="F5821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887" y="3070"/>
              <a:ext cx="957" cy="925"/>
            </a:xfrm>
            <a:custGeom>
              <a:avLst/>
              <a:gdLst/>
              <a:ahLst/>
              <a:cxnLst>
                <a:cxn ang="0">
                  <a:pos x="683" y="656"/>
                </a:cxn>
                <a:cxn ang="0">
                  <a:pos x="696" y="614"/>
                </a:cxn>
                <a:cxn ang="0">
                  <a:pos x="712" y="529"/>
                </a:cxn>
                <a:cxn ang="0">
                  <a:pos x="708" y="486"/>
                </a:cxn>
                <a:cxn ang="0">
                  <a:pos x="688" y="406"/>
                </a:cxn>
                <a:cxn ang="0">
                  <a:pos x="646" y="340"/>
                </a:cxn>
                <a:cxn ang="0">
                  <a:pos x="588" y="293"/>
                </a:cxn>
                <a:cxn ang="0">
                  <a:pos x="522" y="265"/>
                </a:cxn>
                <a:cxn ang="0">
                  <a:pos x="480" y="260"/>
                </a:cxn>
                <a:cxn ang="0">
                  <a:pos x="402" y="269"/>
                </a:cxn>
                <a:cxn ang="0">
                  <a:pos x="331" y="307"/>
                </a:cxn>
                <a:cxn ang="0">
                  <a:pos x="269" y="364"/>
                </a:cxn>
                <a:cxn ang="0">
                  <a:pos x="215" y="434"/>
                </a:cxn>
                <a:cxn ang="0">
                  <a:pos x="182" y="519"/>
                </a:cxn>
                <a:cxn ang="0">
                  <a:pos x="161" y="609"/>
                </a:cxn>
                <a:cxn ang="0">
                  <a:pos x="166" y="699"/>
                </a:cxn>
                <a:cxn ang="0">
                  <a:pos x="178" y="741"/>
                </a:cxn>
                <a:cxn ang="0">
                  <a:pos x="219" y="821"/>
                </a:cxn>
                <a:cxn ang="0">
                  <a:pos x="253" y="854"/>
                </a:cxn>
                <a:cxn ang="0">
                  <a:pos x="290" y="873"/>
                </a:cxn>
                <a:cxn ang="0">
                  <a:pos x="306" y="878"/>
                </a:cxn>
                <a:cxn ang="0">
                  <a:pos x="224" y="906"/>
                </a:cxn>
                <a:cxn ang="0">
                  <a:pos x="141" y="925"/>
                </a:cxn>
                <a:cxn ang="0">
                  <a:pos x="91" y="873"/>
                </a:cxn>
                <a:cxn ang="0">
                  <a:pos x="49" y="807"/>
                </a:cxn>
                <a:cxn ang="0">
                  <a:pos x="29" y="755"/>
                </a:cxn>
                <a:cxn ang="0">
                  <a:pos x="4" y="647"/>
                </a:cxn>
                <a:cxn ang="0">
                  <a:pos x="4" y="534"/>
                </a:cxn>
                <a:cxn ang="0">
                  <a:pos x="25" y="420"/>
                </a:cxn>
                <a:cxn ang="0">
                  <a:pos x="62" y="312"/>
                </a:cxn>
                <a:cxn ang="0">
                  <a:pos x="120" y="217"/>
                </a:cxn>
                <a:cxn ang="0">
                  <a:pos x="186" y="133"/>
                </a:cxn>
                <a:cxn ang="0">
                  <a:pos x="269" y="71"/>
                </a:cxn>
                <a:cxn ang="0">
                  <a:pos x="315" y="43"/>
                </a:cxn>
                <a:cxn ang="0">
                  <a:pos x="427" y="5"/>
                </a:cxn>
                <a:cxn ang="0">
                  <a:pos x="538" y="0"/>
                </a:cxn>
                <a:cxn ang="0">
                  <a:pos x="654" y="19"/>
                </a:cxn>
                <a:cxn ang="0">
                  <a:pos x="758" y="76"/>
                </a:cxn>
                <a:cxn ang="0">
                  <a:pos x="791" y="104"/>
                </a:cxn>
                <a:cxn ang="0">
                  <a:pos x="853" y="161"/>
                </a:cxn>
                <a:cxn ang="0">
                  <a:pos x="903" y="232"/>
                </a:cxn>
                <a:cxn ang="0">
                  <a:pos x="944" y="312"/>
                </a:cxn>
                <a:cxn ang="0">
                  <a:pos x="957" y="350"/>
                </a:cxn>
                <a:cxn ang="0">
                  <a:pos x="828" y="515"/>
                </a:cxn>
                <a:cxn ang="0">
                  <a:pos x="683" y="661"/>
                </a:cxn>
              </a:cxnLst>
              <a:rect l="0" t="0" r="r" b="b"/>
              <a:pathLst>
                <a:path w="957" h="925">
                  <a:moveTo>
                    <a:pt x="683" y="661"/>
                  </a:moveTo>
                  <a:lnTo>
                    <a:pt x="683" y="656"/>
                  </a:lnTo>
                  <a:lnTo>
                    <a:pt x="683" y="656"/>
                  </a:lnTo>
                  <a:lnTo>
                    <a:pt x="696" y="614"/>
                  </a:lnTo>
                  <a:lnTo>
                    <a:pt x="708" y="571"/>
                  </a:lnTo>
                  <a:lnTo>
                    <a:pt x="712" y="529"/>
                  </a:lnTo>
                  <a:lnTo>
                    <a:pt x="708" y="486"/>
                  </a:lnTo>
                  <a:lnTo>
                    <a:pt x="708" y="486"/>
                  </a:lnTo>
                  <a:lnTo>
                    <a:pt x="700" y="444"/>
                  </a:lnTo>
                  <a:lnTo>
                    <a:pt x="688" y="406"/>
                  </a:lnTo>
                  <a:lnTo>
                    <a:pt x="671" y="373"/>
                  </a:lnTo>
                  <a:lnTo>
                    <a:pt x="646" y="340"/>
                  </a:lnTo>
                  <a:lnTo>
                    <a:pt x="617" y="312"/>
                  </a:lnTo>
                  <a:lnTo>
                    <a:pt x="588" y="293"/>
                  </a:lnTo>
                  <a:lnTo>
                    <a:pt x="555" y="274"/>
                  </a:lnTo>
                  <a:lnTo>
                    <a:pt x="522" y="265"/>
                  </a:lnTo>
                  <a:lnTo>
                    <a:pt x="522" y="265"/>
                  </a:lnTo>
                  <a:lnTo>
                    <a:pt x="480" y="260"/>
                  </a:lnTo>
                  <a:lnTo>
                    <a:pt x="439" y="260"/>
                  </a:lnTo>
                  <a:lnTo>
                    <a:pt x="402" y="269"/>
                  </a:lnTo>
                  <a:lnTo>
                    <a:pt x="364" y="288"/>
                  </a:lnTo>
                  <a:lnTo>
                    <a:pt x="331" y="307"/>
                  </a:lnTo>
                  <a:lnTo>
                    <a:pt x="298" y="335"/>
                  </a:lnTo>
                  <a:lnTo>
                    <a:pt x="269" y="364"/>
                  </a:lnTo>
                  <a:lnTo>
                    <a:pt x="240" y="397"/>
                  </a:lnTo>
                  <a:lnTo>
                    <a:pt x="215" y="434"/>
                  </a:lnTo>
                  <a:lnTo>
                    <a:pt x="199" y="477"/>
                  </a:lnTo>
                  <a:lnTo>
                    <a:pt x="182" y="519"/>
                  </a:lnTo>
                  <a:lnTo>
                    <a:pt x="170" y="562"/>
                  </a:lnTo>
                  <a:lnTo>
                    <a:pt x="161" y="609"/>
                  </a:lnTo>
                  <a:lnTo>
                    <a:pt x="161" y="651"/>
                  </a:lnTo>
                  <a:lnTo>
                    <a:pt x="166" y="699"/>
                  </a:lnTo>
                  <a:lnTo>
                    <a:pt x="178" y="741"/>
                  </a:lnTo>
                  <a:lnTo>
                    <a:pt x="178" y="741"/>
                  </a:lnTo>
                  <a:lnTo>
                    <a:pt x="195" y="784"/>
                  </a:lnTo>
                  <a:lnTo>
                    <a:pt x="219" y="821"/>
                  </a:lnTo>
                  <a:lnTo>
                    <a:pt x="236" y="840"/>
                  </a:lnTo>
                  <a:lnTo>
                    <a:pt x="253" y="854"/>
                  </a:lnTo>
                  <a:lnTo>
                    <a:pt x="269" y="864"/>
                  </a:lnTo>
                  <a:lnTo>
                    <a:pt x="290" y="873"/>
                  </a:lnTo>
                  <a:lnTo>
                    <a:pt x="290" y="873"/>
                  </a:lnTo>
                  <a:lnTo>
                    <a:pt x="306" y="878"/>
                  </a:lnTo>
                  <a:lnTo>
                    <a:pt x="306" y="878"/>
                  </a:lnTo>
                  <a:lnTo>
                    <a:pt x="224" y="906"/>
                  </a:lnTo>
                  <a:lnTo>
                    <a:pt x="141" y="925"/>
                  </a:lnTo>
                  <a:lnTo>
                    <a:pt x="141" y="925"/>
                  </a:lnTo>
                  <a:lnTo>
                    <a:pt x="112" y="902"/>
                  </a:lnTo>
                  <a:lnTo>
                    <a:pt x="91" y="873"/>
                  </a:lnTo>
                  <a:lnTo>
                    <a:pt x="66" y="840"/>
                  </a:lnTo>
                  <a:lnTo>
                    <a:pt x="49" y="807"/>
                  </a:lnTo>
                  <a:lnTo>
                    <a:pt x="49" y="807"/>
                  </a:lnTo>
                  <a:lnTo>
                    <a:pt x="29" y="755"/>
                  </a:lnTo>
                  <a:lnTo>
                    <a:pt x="12" y="699"/>
                  </a:lnTo>
                  <a:lnTo>
                    <a:pt x="4" y="647"/>
                  </a:lnTo>
                  <a:lnTo>
                    <a:pt x="0" y="590"/>
                  </a:lnTo>
                  <a:lnTo>
                    <a:pt x="4" y="534"/>
                  </a:lnTo>
                  <a:lnTo>
                    <a:pt x="12" y="477"/>
                  </a:lnTo>
                  <a:lnTo>
                    <a:pt x="25" y="420"/>
                  </a:lnTo>
                  <a:lnTo>
                    <a:pt x="41" y="368"/>
                  </a:lnTo>
                  <a:lnTo>
                    <a:pt x="62" y="312"/>
                  </a:lnTo>
                  <a:lnTo>
                    <a:pt x="87" y="265"/>
                  </a:lnTo>
                  <a:lnTo>
                    <a:pt x="120" y="217"/>
                  </a:lnTo>
                  <a:lnTo>
                    <a:pt x="153" y="175"/>
                  </a:lnTo>
                  <a:lnTo>
                    <a:pt x="186" y="133"/>
                  </a:lnTo>
                  <a:lnTo>
                    <a:pt x="228" y="100"/>
                  </a:lnTo>
                  <a:lnTo>
                    <a:pt x="269" y="71"/>
                  </a:lnTo>
                  <a:lnTo>
                    <a:pt x="315" y="43"/>
                  </a:lnTo>
                  <a:lnTo>
                    <a:pt x="315" y="43"/>
                  </a:lnTo>
                  <a:lnTo>
                    <a:pt x="369" y="24"/>
                  </a:lnTo>
                  <a:lnTo>
                    <a:pt x="427" y="5"/>
                  </a:lnTo>
                  <a:lnTo>
                    <a:pt x="485" y="0"/>
                  </a:lnTo>
                  <a:lnTo>
                    <a:pt x="538" y="0"/>
                  </a:lnTo>
                  <a:lnTo>
                    <a:pt x="596" y="5"/>
                  </a:lnTo>
                  <a:lnTo>
                    <a:pt x="654" y="19"/>
                  </a:lnTo>
                  <a:lnTo>
                    <a:pt x="708" y="43"/>
                  </a:lnTo>
                  <a:lnTo>
                    <a:pt x="758" y="76"/>
                  </a:lnTo>
                  <a:lnTo>
                    <a:pt x="758" y="76"/>
                  </a:lnTo>
                  <a:lnTo>
                    <a:pt x="791" y="104"/>
                  </a:lnTo>
                  <a:lnTo>
                    <a:pt x="824" y="133"/>
                  </a:lnTo>
                  <a:lnTo>
                    <a:pt x="853" y="161"/>
                  </a:lnTo>
                  <a:lnTo>
                    <a:pt x="878" y="194"/>
                  </a:lnTo>
                  <a:lnTo>
                    <a:pt x="903" y="232"/>
                  </a:lnTo>
                  <a:lnTo>
                    <a:pt x="924" y="269"/>
                  </a:lnTo>
                  <a:lnTo>
                    <a:pt x="944" y="312"/>
                  </a:lnTo>
                  <a:lnTo>
                    <a:pt x="957" y="350"/>
                  </a:lnTo>
                  <a:lnTo>
                    <a:pt x="957" y="350"/>
                  </a:lnTo>
                  <a:lnTo>
                    <a:pt x="895" y="439"/>
                  </a:lnTo>
                  <a:lnTo>
                    <a:pt x="828" y="515"/>
                  </a:lnTo>
                  <a:lnTo>
                    <a:pt x="758" y="590"/>
                  </a:lnTo>
                  <a:lnTo>
                    <a:pt x="683" y="661"/>
                  </a:lnTo>
                  <a:lnTo>
                    <a:pt x="683" y="661"/>
                  </a:lnTo>
                  <a:close/>
                </a:path>
              </a:pathLst>
            </a:custGeom>
            <a:solidFill>
              <a:srgbClr val="F5821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347" y="3094"/>
              <a:ext cx="480" cy="373"/>
            </a:xfrm>
            <a:custGeom>
              <a:avLst/>
              <a:gdLst/>
              <a:ahLst/>
              <a:cxnLst>
                <a:cxn ang="0">
                  <a:pos x="0" y="5"/>
                </a:cxn>
                <a:cxn ang="0">
                  <a:pos x="0" y="5"/>
                </a:cxn>
                <a:cxn ang="0">
                  <a:pos x="49" y="0"/>
                </a:cxn>
                <a:cxn ang="0">
                  <a:pos x="49" y="0"/>
                </a:cxn>
                <a:cxn ang="0">
                  <a:pos x="107" y="5"/>
                </a:cxn>
                <a:cxn ang="0">
                  <a:pos x="161" y="19"/>
                </a:cxn>
                <a:cxn ang="0">
                  <a:pos x="215" y="43"/>
                </a:cxn>
                <a:cxn ang="0">
                  <a:pos x="269" y="76"/>
                </a:cxn>
                <a:cxn ang="0">
                  <a:pos x="269" y="76"/>
                </a:cxn>
                <a:cxn ang="0">
                  <a:pos x="306" y="99"/>
                </a:cxn>
                <a:cxn ang="0">
                  <a:pos x="335" y="127"/>
                </a:cxn>
                <a:cxn ang="0">
                  <a:pos x="368" y="160"/>
                </a:cxn>
                <a:cxn ang="0">
                  <a:pos x="393" y="193"/>
                </a:cxn>
                <a:cxn ang="0">
                  <a:pos x="422" y="231"/>
                </a:cxn>
                <a:cxn ang="0">
                  <a:pos x="443" y="269"/>
                </a:cxn>
                <a:cxn ang="0">
                  <a:pos x="464" y="311"/>
                </a:cxn>
                <a:cxn ang="0">
                  <a:pos x="480" y="354"/>
                </a:cxn>
                <a:cxn ang="0">
                  <a:pos x="480" y="354"/>
                </a:cxn>
                <a:cxn ang="0">
                  <a:pos x="468" y="373"/>
                </a:cxn>
                <a:cxn ang="0">
                  <a:pos x="468" y="373"/>
                </a:cxn>
                <a:cxn ang="0">
                  <a:pos x="451" y="326"/>
                </a:cxn>
                <a:cxn ang="0">
                  <a:pos x="431" y="283"/>
                </a:cxn>
                <a:cxn ang="0">
                  <a:pos x="406" y="241"/>
                </a:cxn>
                <a:cxn ang="0">
                  <a:pos x="381" y="203"/>
                </a:cxn>
                <a:cxn ang="0">
                  <a:pos x="352" y="170"/>
                </a:cxn>
                <a:cxn ang="0">
                  <a:pos x="319" y="132"/>
                </a:cxn>
                <a:cxn ang="0">
                  <a:pos x="286" y="104"/>
                </a:cxn>
                <a:cxn ang="0">
                  <a:pos x="252" y="76"/>
                </a:cxn>
                <a:cxn ang="0">
                  <a:pos x="252" y="76"/>
                </a:cxn>
                <a:cxn ang="0">
                  <a:pos x="190" y="43"/>
                </a:cxn>
                <a:cxn ang="0">
                  <a:pos x="128" y="19"/>
                </a:cxn>
                <a:cxn ang="0">
                  <a:pos x="66" y="5"/>
                </a:cxn>
                <a:cxn ang="0">
                  <a:pos x="0" y="5"/>
                </a:cxn>
                <a:cxn ang="0">
                  <a:pos x="0" y="5"/>
                </a:cxn>
              </a:cxnLst>
              <a:rect l="0" t="0" r="r" b="b"/>
              <a:pathLst>
                <a:path w="480" h="373">
                  <a:moveTo>
                    <a:pt x="0" y="5"/>
                  </a:moveTo>
                  <a:lnTo>
                    <a:pt x="0" y="5"/>
                  </a:lnTo>
                  <a:lnTo>
                    <a:pt x="49" y="0"/>
                  </a:lnTo>
                  <a:lnTo>
                    <a:pt x="49" y="0"/>
                  </a:lnTo>
                  <a:lnTo>
                    <a:pt x="107" y="5"/>
                  </a:lnTo>
                  <a:lnTo>
                    <a:pt x="161" y="19"/>
                  </a:lnTo>
                  <a:lnTo>
                    <a:pt x="215" y="43"/>
                  </a:lnTo>
                  <a:lnTo>
                    <a:pt x="269" y="76"/>
                  </a:lnTo>
                  <a:lnTo>
                    <a:pt x="269" y="76"/>
                  </a:lnTo>
                  <a:lnTo>
                    <a:pt x="306" y="99"/>
                  </a:lnTo>
                  <a:lnTo>
                    <a:pt x="335" y="127"/>
                  </a:lnTo>
                  <a:lnTo>
                    <a:pt x="368" y="160"/>
                  </a:lnTo>
                  <a:lnTo>
                    <a:pt x="393" y="193"/>
                  </a:lnTo>
                  <a:lnTo>
                    <a:pt x="422" y="231"/>
                  </a:lnTo>
                  <a:lnTo>
                    <a:pt x="443" y="269"/>
                  </a:lnTo>
                  <a:lnTo>
                    <a:pt x="464" y="311"/>
                  </a:lnTo>
                  <a:lnTo>
                    <a:pt x="480" y="354"/>
                  </a:lnTo>
                  <a:lnTo>
                    <a:pt x="480" y="354"/>
                  </a:lnTo>
                  <a:lnTo>
                    <a:pt x="468" y="373"/>
                  </a:lnTo>
                  <a:lnTo>
                    <a:pt x="468" y="373"/>
                  </a:lnTo>
                  <a:lnTo>
                    <a:pt x="451" y="326"/>
                  </a:lnTo>
                  <a:lnTo>
                    <a:pt x="431" y="283"/>
                  </a:lnTo>
                  <a:lnTo>
                    <a:pt x="406" y="241"/>
                  </a:lnTo>
                  <a:lnTo>
                    <a:pt x="381" y="203"/>
                  </a:lnTo>
                  <a:lnTo>
                    <a:pt x="352" y="170"/>
                  </a:lnTo>
                  <a:lnTo>
                    <a:pt x="319" y="132"/>
                  </a:lnTo>
                  <a:lnTo>
                    <a:pt x="286" y="104"/>
                  </a:lnTo>
                  <a:lnTo>
                    <a:pt x="252" y="76"/>
                  </a:lnTo>
                  <a:lnTo>
                    <a:pt x="252" y="76"/>
                  </a:lnTo>
                  <a:lnTo>
                    <a:pt x="190" y="43"/>
                  </a:lnTo>
                  <a:lnTo>
                    <a:pt x="128" y="19"/>
                  </a:lnTo>
                  <a:lnTo>
                    <a:pt x="66" y="5"/>
                  </a:lnTo>
                  <a:lnTo>
                    <a:pt x="0" y="5"/>
                  </a:lnTo>
                  <a:lnTo>
                    <a:pt x="0" y="5"/>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011" y="3429"/>
              <a:ext cx="145" cy="481"/>
            </a:xfrm>
            <a:custGeom>
              <a:avLst/>
              <a:gdLst/>
              <a:ahLst/>
              <a:cxnLst>
                <a:cxn ang="0">
                  <a:pos x="100" y="0"/>
                </a:cxn>
                <a:cxn ang="0">
                  <a:pos x="100" y="0"/>
                </a:cxn>
                <a:cxn ang="0">
                  <a:pos x="79" y="28"/>
                </a:cxn>
                <a:cxn ang="0">
                  <a:pos x="58" y="57"/>
                </a:cxn>
                <a:cxn ang="0">
                  <a:pos x="46" y="90"/>
                </a:cxn>
                <a:cxn ang="0">
                  <a:pos x="29" y="123"/>
                </a:cxn>
                <a:cxn ang="0">
                  <a:pos x="21" y="156"/>
                </a:cxn>
                <a:cxn ang="0">
                  <a:pos x="17" y="193"/>
                </a:cxn>
                <a:cxn ang="0">
                  <a:pos x="12" y="231"/>
                </a:cxn>
                <a:cxn ang="0">
                  <a:pos x="17" y="269"/>
                </a:cxn>
                <a:cxn ang="0">
                  <a:pos x="17" y="269"/>
                </a:cxn>
                <a:cxn ang="0">
                  <a:pos x="21" y="307"/>
                </a:cxn>
                <a:cxn ang="0">
                  <a:pos x="29" y="344"/>
                </a:cxn>
                <a:cxn ang="0">
                  <a:pos x="42" y="377"/>
                </a:cxn>
                <a:cxn ang="0">
                  <a:pos x="58" y="410"/>
                </a:cxn>
                <a:cxn ang="0">
                  <a:pos x="58" y="410"/>
                </a:cxn>
                <a:cxn ang="0">
                  <a:pos x="75" y="434"/>
                </a:cxn>
                <a:cxn ang="0">
                  <a:pos x="95" y="458"/>
                </a:cxn>
                <a:cxn ang="0">
                  <a:pos x="120" y="472"/>
                </a:cxn>
                <a:cxn ang="0">
                  <a:pos x="145" y="481"/>
                </a:cxn>
                <a:cxn ang="0">
                  <a:pos x="145" y="481"/>
                </a:cxn>
                <a:cxn ang="0">
                  <a:pos x="129" y="481"/>
                </a:cxn>
                <a:cxn ang="0">
                  <a:pos x="112" y="476"/>
                </a:cxn>
                <a:cxn ang="0">
                  <a:pos x="87" y="462"/>
                </a:cxn>
                <a:cxn ang="0">
                  <a:pos x="62" y="439"/>
                </a:cxn>
                <a:cxn ang="0">
                  <a:pos x="46" y="415"/>
                </a:cxn>
                <a:cxn ang="0">
                  <a:pos x="46" y="415"/>
                </a:cxn>
                <a:cxn ang="0">
                  <a:pos x="33" y="392"/>
                </a:cxn>
                <a:cxn ang="0">
                  <a:pos x="21" y="363"/>
                </a:cxn>
                <a:cxn ang="0">
                  <a:pos x="12" y="335"/>
                </a:cxn>
                <a:cxn ang="0">
                  <a:pos x="4" y="307"/>
                </a:cxn>
                <a:cxn ang="0">
                  <a:pos x="0" y="250"/>
                </a:cxn>
                <a:cxn ang="0">
                  <a:pos x="4" y="189"/>
                </a:cxn>
                <a:cxn ang="0">
                  <a:pos x="17" y="132"/>
                </a:cxn>
                <a:cxn ang="0">
                  <a:pos x="37" y="80"/>
                </a:cxn>
                <a:cxn ang="0">
                  <a:pos x="50" y="57"/>
                </a:cxn>
                <a:cxn ang="0">
                  <a:pos x="66" y="38"/>
                </a:cxn>
                <a:cxn ang="0">
                  <a:pos x="83" y="19"/>
                </a:cxn>
                <a:cxn ang="0">
                  <a:pos x="100" y="0"/>
                </a:cxn>
                <a:cxn ang="0">
                  <a:pos x="100" y="0"/>
                </a:cxn>
              </a:cxnLst>
              <a:rect l="0" t="0" r="r" b="b"/>
              <a:pathLst>
                <a:path w="145" h="481">
                  <a:moveTo>
                    <a:pt x="100" y="0"/>
                  </a:moveTo>
                  <a:lnTo>
                    <a:pt x="100" y="0"/>
                  </a:lnTo>
                  <a:lnTo>
                    <a:pt x="79" y="28"/>
                  </a:lnTo>
                  <a:lnTo>
                    <a:pt x="58" y="57"/>
                  </a:lnTo>
                  <a:lnTo>
                    <a:pt x="46" y="90"/>
                  </a:lnTo>
                  <a:lnTo>
                    <a:pt x="29" y="123"/>
                  </a:lnTo>
                  <a:lnTo>
                    <a:pt x="21" y="156"/>
                  </a:lnTo>
                  <a:lnTo>
                    <a:pt x="17" y="193"/>
                  </a:lnTo>
                  <a:lnTo>
                    <a:pt x="12" y="231"/>
                  </a:lnTo>
                  <a:lnTo>
                    <a:pt x="17" y="269"/>
                  </a:lnTo>
                  <a:lnTo>
                    <a:pt x="17" y="269"/>
                  </a:lnTo>
                  <a:lnTo>
                    <a:pt x="21" y="307"/>
                  </a:lnTo>
                  <a:lnTo>
                    <a:pt x="29" y="344"/>
                  </a:lnTo>
                  <a:lnTo>
                    <a:pt x="42" y="377"/>
                  </a:lnTo>
                  <a:lnTo>
                    <a:pt x="58" y="410"/>
                  </a:lnTo>
                  <a:lnTo>
                    <a:pt x="58" y="410"/>
                  </a:lnTo>
                  <a:lnTo>
                    <a:pt x="75" y="434"/>
                  </a:lnTo>
                  <a:lnTo>
                    <a:pt x="95" y="458"/>
                  </a:lnTo>
                  <a:lnTo>
                    <a:pt x="120" y="472"/>
                  </a:lnTo>
                  <a:lnTo>
                    <a:pt x="145" y="481"/>
                  </a:lnTo>
                  <a:lnTo>
                    <a:pt x="145" y="481"/>
                  </a:lnTo>
                  <a:lnTo>
                    <a:pt x="129" y="481"/>
                  </a:lnTo>
                  <a:lnTo>
                    <a:pt x="112" y="476"/>
                  </a:lnTo>
                  <a:lnTo>
                    <a:pt x="87" y="462"/>
                  </a:lnTo>
                  <a:lnTo>
                    <a:pt x="62" y="439"/>
                  </a:lnTo>
                  <a:lnTo>
                    <a:pt x="46" y="415"/>
                  </a:lnTo>
                  <a:lnTo>
                    <a:pt x="46" y="415"/>
                  </a:lnTo>
                  <a:lnTo>
                    <a:pt x="33" y="392"/>
                  </a:lnTo>
                  <a:lnTo>
                    <a:pt x="21" y="363"/>
                  </a:lnTo>
                  <a:lnTo>
                    <a:pt x="12" y="335"/>
                  </a:lnTo>
                  <a:lnTo>
                    <a:pt x="4" y="307"/>
                  </a:lnTo>
                  <a:lnTo>
                    <a:pt x="0" y="250"/>
                  </a:lnTo>
                  <a:lnTo>
                    <a:pt x="4" y="189"/>
                  </a:lnTo>
                  <a:lnTo>
                    <a:pt x="17" y="132"/>
                  </a:lnTo>
                  <a:lnTo>
                    <a:pt x="37" y="80"/>
                  </a:lnTo>
                  <a:lnTo>
                    <a:pt x="50" y="57"/>
                  </a:lnTo>
                  <a:lnTo>
                    <a:pt x="66" y="38"/>
                  </a:lnTo>
                  <a:lnTo>
                    <a:pt x="83" y="19"/>
                  </a:lnTo>
                  <a:lnTo>
                    <a:pt x="100" y="0"/>
                  </a:lnTo>
                  <a:lnTo>
                    <a:pt x="10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2664" y="3339"/>
              <a:ext cx="386" cy="741"/>
            </a:xfrm>
            <a:custGeom>
              <a:avLst/>
              <a:gdLst/>
              <a:ahLst/>
              <a:cxnLst>
                <a:cxn ang="0">
                  <a:pos x="0" y="590"/>
                </a:cxn>
                <a:cxn ang="0">
                  <a:pos x="0" y="590"/>
                </a:cxn>
                <a:cxn ang="0">
                  <a:pos x="54" y="741"/>
                </a:cxn>
                <a:cxn ang="0">
                  <a:pos x="54" y="741"/>
                </a:cxn>
                <a:cxn ang="0">
                  <a:pos x="71" y="609"/>
                </a:cxn>
                <a:cxn ang="0">
                  <a:pos x="386" y="5"/>
                </a:cxn>
                <a:cxn ang="0">
                  <a:pos x="386" y="5"/>
                </a:cxn>
                <a:cxn ang="0">
                  <a:pos x="373" y="0"/>
                </a:cxn>
                <a:cxn ang="0">
                  <a:pos x="361" y="5"/>
                </a:cxn>
                <a:cxn ang="0">
                  <a:pos x="344" y="5"/>
                </a:cxn>
                <a:cxn ang="0">
                  <a:pos x="332" y="19"/>
                </a:cxn>
                <a:cxn ang="0">
                  <a:pos x="332" y="19"/>
                </a:cxn>
                <a:cxn ang="0">
                  <a:pos x="307" y="57"/>
                </a:cxn>
                <a:cxn ang="0">
                  <a:pos x="270" y="118"/>
                </a:cxn>
                <a:cxn ang="0">
                  <a:pos x="228" y="194"/>
                </a:cxn>
                <a:cxn ang="0">
                  <a:pos x="125" y="217"/>
                </a:cxn>
                <a:cxn ang="0">
                  <a:pos x="29" y="519"/>
                </a:cxn>
                <a:cxn ang="0">
                  <a:pos x="29" y="519"/>
                </a:cxn>
                <a:cxn ang="0">
                  <a:pos x="0" y="590"/>
                </a:cxn>
                <a:cxn ang="0">
                  <a:pos x="0" y="590"/>
                </a:cxn>
              </a:cxnLst>
              <a:rect l="0" t="0" r="r" b="b"/>
              <a:pathLst>
                <a:path w="386" h="741">
                  <a:moveTo>
                    <a:pt x="0" y="590"/>
                  </a:moveTo>
                  <a:lnTo>
                    <a:pt x="0" y="590"/>
                  </a:lnTo>
                  <a:lnTo>
                    <a:pt x="54" y="741"/>
                  </a:lnTo>
                  <a:lnTo>
                    <a:pt x="54" y="741"/>
                  </a:lnTo>
                  <a:lnTo>
                    <a:pt x="71" y="609"/>
                  </a:lnTo>
                  <a:lnTo>
                    <a:pt x="386" y="5"/>
                  </a:lnTo>
                  <a:lnTo>
                    <a:pt x="386" y="5"/>
                  </a:lnTo>
                  <a:lnTo>
                    <a:pt x="373" y="0"/>
                  </a:lnTo>
                  <a:lnTo>
                    <a:pt x="361" y="5"/>
                  </a:lnTo>
                  <a:lnTo>
                    <a:pt x="344" y="5"/>
                  </a:lnTo>
                  <a:lnTo>
                    <a:pt x="332" y="19"/>
                  </a:lnTo>
                  <a:lnTo>
                    <a:pt x="332" y="19"/>
                  </a:lnTo>
                  <a:lnTo>
                    <a:pt x="307" y="57"/>
                  </a:lnTo>
                  <a:lnTo>
                    <a:pt x="270" y="118"/>
                  </a:lnTo>
                  <a:lnTo>
                    <a:pt x="228" y="194"/>
                  </a:lnTo>
                  <a:lnTo>
                    <a:pt x="125" y="217"/>
                  </a:lnTo>
                  <a:lnTo>
                    <a:pt x="29" y="519"/>
                  </a:lnTo>
                  <a:lnTo>
                    <a:pt x="29" y="519"/>
                  </a:lnTo>
                  <a:lnTo>
                    <a:pt x="0" y="590"/>
                  </a:lnTo>
                  <a:lnTo>
                    <a:pt x="0" y="59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3070" y="2957"/>
              <a:ext cx="262" cy="99"/>
            </a:xfrm>
            <a:custGeom>
              <a:avLst/>
              <a:gdLst/>
              <a:ahLst/>
              <a:cxnLst>
                <a:cxn ang="0">
                  <a:pos x="187" y="99"/>
                </a:cxn>
                <a:cxn ang="0">
                  <a:pos x="262" y="0"/>
                </a:cxn>
                <a:cxn ang="0">
                  <a:pos x="262" y="0"/>
                </a:cxn>
                <a:cxn ang="0">
                  <a:pos x="137" y="19"/>
                </a:cxn>
                <a:cxn ang="0">
                  <a:pos x="75" y="29"/>
                </a:cxn>
                <a:cxn ang="0">
                  <a:pos x="13" y="43"/>
                </a:cxn>
                <a:cxn ang="0">
                  <a:pos x="0" y="85"/>
                </a:cxn>
                <a:cxn ang="0">
                  <a:pos x="187" y="99"/>
                </a:cxn>
                <a:cxn ang="0">
                  <a:pos x="187" y="99"/>
                </a:cxn>
              </a:cxnLst>
              <a:rect l="0" t="0" r="r" b="b"/>
              <a:pathLst>
                <a:path w="262" h="99">
                  <a:moveTo>
                    <a:pt x="187" y="99"/>
                  </a:moveTo>
                  <a:lnTo>
                    <a:pt x="262" y="0"/>
                  </a:lnTo>
                  <a:lnTo>
                    <a:pt x="262" y="0"/>
                  </a:lnTo>
                  <a:lnTo>
                    <a:pt x="137" y="19"/>
                  </a:lnTo>
                  <a:lnTo>
                    <a:pt x="75" y="29"/>
                  </a:lnTo>
                  <a:lnTo>
                    <a:pt x="13" y="43"/>
                  </a:lnTo>
                  <a:lnTo>
                    <a:pt x="0" y="85"/>
                  </a:lnTo>
                  <a:lnTo>
                    <a:pt x="187" y="99"/>
                  </a:lnTo>
                  <a:lnTo>
                    <a:pt x="187" y="99"/>
                  </a:lnTo>
                  <a:close/>
                </a:path>
              </a:pathLst>
            </a:custGeom>
            <a:solidFill>
              <a:srgbClr val="C415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2681" y="3561"/>
              <a:ext cx="186" cy="354"/>
            </a:xfrm>
            <a:custGeom>
              <a:avLst/>
              <a:gdLst/>
              <a:ahLst/>
              <a:cxnLst>
                <a:cxn ang="0">
                  <a:pos x="116" y="10"/>
                </a:cxn>
                <a:cxn ang="0">
                  <a:pos x="186" y="0"/>
                </a:cxn>
                <a:cxn ang="0">
                  <a:pos x="17" y="349"/>
                </a:cxn>
                <a:cxn ang="0">
                  <a:pos x="0" y="354"/>
                </a:cxn>
                <a:cxn ang="0">
                  <a:pos x="116" y="10"/>
                </a:cxn>
                <a:cxn ang="0">
                  <a:pos x="116" y="10"/>
                </a:cxn>
              </a:cxnLst>
              <a:rect l="0" t="0" r="r" b="b"/>
              <a:pathLst>
                <a:path w="186" h="354">
                  <a:moveTo>
                    <a:pt x="116" y="10"/>
                  </a:moveTo>
                  <a:lnTo>
                    <a:pt x="186" y="0"/>
                  </a:lnTo>
                  <a:lnTo>
                    <a:pt x="17" y="349"/>
                  </a:lnTo>
                  <a:lnTo>
                    <a:pt x="0" y="354"/>
                  </a:lnTo>
                  <a:lnTo>
                    <a:pt x="116" y="10"/>
                  </a:lnTo>
                  <a:lnTo>
                    <a:pt x="116" y="10"/>
                  </a:lnTo>
                  <a:close/>
                </a:path>
              </a:pathLst>
            </a:custGeom>
            <a:solidFill>
              <a:srgbClr val="FFCB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3104" y="1655"/>
              <a:ext cx="145" cy="236"/>
            </a:xfrm>
            <a:custGeom>
              <a:avLst/>
              <a:gdLst/>
              <a:ahLst/>
              <a:cxnLst>
                <a:cxn ang="0">
                  <a:pos x="91" y="236"/>
                </a:cxn>
                <a:cxn ang="0">
                  <a:pos x="91" y="236"/>
                </a:cxn>
                <a:cxn ang="0">
                  <a:pos x="54" y="165"/>
                </a:cxn>
                <a:cxn ang="0">
                  <a:pos x="16" y="85"/>
                </a:cxn>
                <a:cxn ang="0">
                  <a:pos x="16" y="85"/>
                </a:cxn>
                <a:cxn ang="0">
                  <a:pos x="0" y="33"/>
                </a:cxn>
                <a:cxn ang="0">
                  <a:pos x="62" y="0"/>
                </a:cxn>
                <a:cxn ang="0">
                  <a:pos x="62" y="0"/>
                </a:cxn>
                <a:cxn ang="0">
                  <a:pos x="145" y="208"/>
                </a:cxn>
                <a:cxn ang="0">
                  <a:pos x="91" y="236"/>
                </a:cxn>
                <a:cxn ang="0">
                  <a:pos x="91" y="236"/>
                </a:cxn>
              </a:cxnLst>
              <a:rect l="0" t="0" r="r" b="b"/>
              <a:pathLst>
                <a:path w="145" h="236">
                  <a:moveTo>
                    <a:pt x="91" y="236"/>
                  </a:moveTo>
                  <a:lnTo>
                    <a:pt x="91" y="236"/>
                  </a:lnTo>
                  <a:lnTo>
                    <a:pt x="54" y="165"/>
                  </a:lnTo>
                  <a:lnTo>
                    <a:pt x="16" y="85"/>
                  </a:lnTo>
                  <a:lnTo>
                    <a:pt x="16" y="85"/>
                  </a:lnTo>
                  <a:lnTo>
                    <a:pt x="0" y="33"/>
                  </a:lnTo>
                  <a:lnTo>
                    <a:pt x="62" y="0"/>
                  </a:lnTo>
                  <a:lnTo>
                    <a:pt x="62" y="0"/>
                  </a:lnTo>
                  <a:lnTo>
                    <a:pt x="145" y="208"/>
                  </a:lnTo>
                  <a:lnTo>
                    <a:pt x="91" y="236"/>
                  </a:lnTo>
                  <a:lnTo>
                    <a:pt x="91" y="236"/>
                  </a:lnTo>
                  <a:close/>
                </a:path>
              </a:pathLst>
            </a:custGeom>
            <a:solidFill>
              <a:srgbClr val="FFCB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2532" y="1684"/>
              <a:ext cx="2490" cy="2297"/>
            </a:xfrm>
            <a:custGeom>
              <a:avLst/>
              <a:gdLst/>
              <a:ahLst/>
              <a:cxnLst>
                <a:cxn ang="0">
                  <a:pos x="2279" y="94"/>
                </a:cxn>
                <a:cxn ang="0">
                  <a:pos x="2420" y="405"/>
                </a:cxn>
                <a:cxn ang="0">
                  <a:pos x="2486" y="759"/>
                </a:cxn>
                <a:cxn ang="0">
                  <a:pos x="2490" y="953"/>
                </a:cxn>
                <a:cxn ang="0">
                  <a:pos x="2465" y="1170"/>
                </a:cxn>
                <a:cxn ang="0">
                  <a:pos x="2415" y="1368"/>
                </a:cxn>
                <a:cxn ang="0">
                  <a:pos x="2341" y="1556"/>
                </a:cxn>
                <a:cxn ang="0">
                  <a:pos x="2246" y="1731"/>
                </a:cxn>
                <a:cxn ang="0">
                  <a:pos x="2125" y="1882"/>
                </a:cxn>
                <a:cxn ang="0">
                  <a:pos x="1993" y="2019"/>
                </a:cxn>
                <a:cxn ang="0">
                  <a:pos x="1840" y="2127"/>
                </a:cxn>
                <a:cxn ang="0">
                  <a:pos x="1674" y="2212"/>
                </a:cxn>
                <a:cxn ang="0">
                  <a:pos x="1496" y="2269"/>
                </a:cxn>
                <a:cxn ang="0">
                  <a:pos x="1309" y="2297"/>
                </a:cxn>
                <a:cxn ang="0">
                  <a:pos x="1181" y="2297"/>
                </a:cxn>
                <a:cxn ang="0">
                  <a:pos x="994" y="2269"/>
                </a:cxn>
                <a:cxn ang="0">
                  <a:pos x="816" y="2212"/>
                </a:cxn>
                <a:cxn ang="0">
                  <a:pos x="655" y="2127"/>
                </a:cxn>
                <a:cxn ang="0">
                  <a:pos x="501" y="2019"/>
                </a:cxn>
                <a:cxn ang="0">
                  <a:pos x="364" y="1882"/>
                </a:cxn>
                <a:cxn ang="0">
                  <a:pos x="248" y="1731"/>
                </a:cxn>
                <a:cxn ang="0">
                  <a:pos x="153" y="1556"/>
                </a:cxn>
                <a:cxn ang="0">
                  <a:pos x="79" y="1368"/>
                </a:cxn>
                <a:cxn ang="0">
                  <a:pos x="25" y="1170"/>
                </a:cxn>
                <a:cxn ang="0">
                  <a:pos x="4" y="953"/>
                </a:cxn>
                <a:cxn ang="0">
                  <a:pos x="4" y="773"/>
                </a:cxn>
                <a:cxn ang="0">
                  <a:pos x="12" y="736"/>
                </a:cxn>
                <a:cxn ang="0">
                  <a:pos x="21" y="872"/>
                </a:cxn>
                <a:cxn ang="0">
                  <a:pos x="54" y="1075"/>
                </a:cxn>
                <a:cxn ang="0">
                  <a:pos x="108" y="1264"/>
                </a:cxn>
                <a:cxn ang="0">
                  <a:pos x="186" y="1438"/>
                </a:cxn>
                <a:cxn ang="0">
                  <a:pos x="286" y="1599"/>
                </a:cxn>
                <a:cxn ang="0">
                  <a:pos x="406" y="1740"/>
                </a:cxn>
                <a:cxn ang="0">
                  <a:pos x="543" y="1863"/>
                </a:cxn>
                <a:cxn ang="0">
                  <a:pos x="692" y="1962"/>
                </a:cxn>
                <a:cxn ang="0">
                  <a:pos x="853" y="2037"/>
                </a:cxn>
                <a:cxn ang="0">
                  <a:pos x="1027" y="2080"/>
                </a:cxn>
                <a:cxn ang="0">
                  <a:pos x="1210" y="2099"/>
                </a:cxn>
                <a:cxn ang="0">
                  <a:pos x="1334" y="2089"/>
                </a:cxn>
                <a:cxn ang="0">
                  <a:pos x="1512" y="2052"/>
                </a:cxn>
                <a:cxn ang="0">
                  <a:pos x="1678" y="1990"/>
                </a:cxn>
                <a:cxn ang="0">
                  <a:pos x="1831" y="1901"/>
                </a:cxn>
                <a:cxn ang="0">
                  <a:pos x="1972" y="1787"/>
                </a:cxn>
                <a:cxn ang="0">
                  <a:pos x="2096" y="1651"/>
                </a:cxn>
                <a:cxn ang="0">
                  <a:pos x="2204" y="1495"/>
                </a:cxn>
                <a:cxn ang="0">
                  <a:pos x="2291" y="1325"/>
                </a:cxn>
                <a:cxn ang="0">
                  <a:pos x="2353" y="1136"/>
                </a:cxn>
                <a:cxn ang="0">
                  <a:pos x="2395" y="943"/>
                </a:cxn>
                <a:cxn ang="0">
                  <a:pos x="2407" y="736"/>
                </a:cxn>
                <a:cxn ang="0">
                  <a:pos x="2395" y="533"/>
                </a:cxn>
                <a:cxn ang="0">
                  <a:pos x="2333" y="254"/>
                </a:cxn>
                <a:cxn ang="0">
                  <a:pos x="2221" y="0"/>
                </a:cxn>
              </a:cxnLst>
              <a:rect l="0" t="0" r="r" b="b"/>
              <a:pathLst>
                <a:path w="2490" h="2297">
                  <a:moveTo>
                    <a:pt x="2221" y="0"/>
                  </a:moveTo>
                  <a:lnTo>
                    <a:pt x="2221" y="0"/>
                  </a:lnTo>
                  <a:lnTo>
                    <a:pt x="2279" y="94"/>
                  </a:lnTo>
                  <a:lnTo>
                    <a:pt x="2333" y="193"/>
                  </a:lnTo>
                  <a:lnTo>
                    <a:pt x="2382" y="297"/>
                  </a:lnTo>
                  <a:lnTo>
                    <a:pt x="2420" y="405"/>
                  </a:lnTo>
                  <a:lnTo>
                    <a:pt x="2449" y="519"/>
                  </a:lnTo>
                  <a:lnTo>
                    <a:pt x="2474" y="636"/>
                  </a:lnTo>
                  <a:lnTo>
                    <a:pt x="2486" y="759"/>
                  </a:lnTo>
                  <a:lnTo>
                    <a:pt x="2490" y="882"/>
                  </a:lnTo>
                  <a:lnTo>
                    <a:pt x="2490" y="882"/>
                  </a:lnTo>
                  <a:lnTo>
                    <a:pt x="2490" y="953"/>
                  </a:lnTo>
                  <a:lnTo>
                    <a:pt x="2486" y="1028"/>
                  </a:lnTo>
                  <a:lnTo>
                    <a:pt x="2478" y="1099"/>
                  </a:lnTo>
                  <a:lnTo>
                    <a:pt x="2465" y="1170"/>
                  </a:lnTo>
                  <a:lnTo>
                    <a:pt x="2453" y="1236"/>
                  </a:lnTo>
                  <a:lnTo>
                    <a:pt x="2436" y="1302"/>
                  </a:lnTo>
                  <a:lnTo>
                    <a:pt x="2415" y="1368"/>
                  </a:lnTo>
                  <a:lnTo>
                    <a:pt x="2395" y="1434"/>
                  </a:lnTo>
                  <a:lnTo>
                    <a:pt x="2370" y="1495"/>
                  </a:lnTo>
                  <a:lnTo>
                    <a:pt x="2341" y="1556"/>
                  </a:lnTo>
                  <a:lnTo>
                    <a:pt x="2312" y="1618"/>
                  </a:lnTo>
                  <a:lnTo>
                    <a:pt x="2279" y="1674"/>
                  </a:lnTo>
                  <a:lnTo>
                    <a:pt x="2246" y="1731"/>
                  </a:lnTo>
                  <a:lnTo>
                    <a:pt x="2208" y="1783"/>
                  </a:lnTo>
                  <a:lnTo>
                    <a:pt x="2167" y="1835"/>
                  </a:lnTo>
                  <a:lnTo>
                    <a:pt x="2125" y="1882"/>
                  </a:lnTo>
                  <a:lnTo>
                    <a:pt x="2084" y="1929"/>
                  </a:lnTo>
                  <a:lnTo>
                    <a:pt x="2038" y="1976"/>
                  </a:lnTo>
                  <a:lnTo>
                    <a:pt x="1993" y="2019"/>
                  </a:lnTo>
                  <a:lnTo>
                    <a:pt x="1943" y="2056"/>
                  </a:lnTo>
                  <a:lnTo>
                    <a:pt x="1893" y="2094"/>
                  </a:lnTo>
                  <a:lnTo>
                    <a:pt x="1840" y="2127"/>
                  </a:lnTo>
                  <a:lnTo>
                    <a:pt x="1786" y="2160"/>
                  </a:lnTo>
                  <a:lnTo>
                    <a:pt x="1732" y="2188"/>
                  </a:lnTo>
                  <a:lnTo>
                    <a:pt x="1674" y="2212"/>
                  </a:lnTo>
                  <a:lnTo>
                    <a:pt x="1616" y="2236"/>
                  </a:lnTo>
                  <a:lnTo>
                    <a:pt x="1558" y="2254"/>
                  </a:lnTo>
                  <a:lnTo>
                    <a:pt x="1496" y="2269"/>
                  </a:lnTo>
                  <a:lnTo>
                    <a:pt x="1438" y="2283"/>
                  </a:lnTo>
                  <a:lnTo>
                    <a:pt x="1371" y="2292"/>
                  </a:lnTo>
                  <a:lnTo>
                    <a:pt x="1309" y="2297"/>
                  </a:lnTo>
                  <a:lnTo>
                    <a:pt x="1247" y="2297"/>
                  </a:lnTo>
                  <a:lnTo>
                    <a:pt x="1247" y="2297"/>
                  </a:lnTo>
                  <a:lnTo>
                    <a:pt x="1181" y="2297"/>
                  </a:lnTo>
                  <a:lnTo>
                    <a:pt x="1119" y="2292"/>
                  </a:lnTo>
                  <a:lnTo>
                    <a:pt x="1056" y="2283"/>
                  </a:lnTo>
                  <a:lnTo>
                    <a:pt x="994" y="2269"/>
                  </a:lnTo>
                  <a:lnTo>
                    <a:pt x="936" y="2254"/>
                  </a:lnTo>
                  <a:lnTo>
                    <a:pt x="874" y="2236"/>
                  </a:lnTo>
                  <a:lnTo>
                    <a:pt x="816" y="2212"/>
                  </a:lnTo>
                  <a:lnTo>
                    <a:pt x="762" y="2188"/>
                  </a:lnTo>
                  <a:lnTo>
                    <a:pt x="704" y="2160"/>
                  </a:lnTo>
                  <a:lnTo>
                    <a:pt x="655" y="2127"/>
                  </a:lnTo>
                  <a:lnTo>
                    <a:pt x="601" y="2094"/>
                  </a:lnTo>
                  <a:lnTo>
                    <a:pt x="551" y="2056"/>
                  </a:lnTo>
                  <a:lnTo>
                    <a:pt x="501" y="2019"/>
                  </a:lnTo>
                  <a:lnTo>
                    <a:pt x="456" y="1976"/>
                  </a:lnTo>
                  <a:lnTo>
                    <a:pt x="410" y="1929"/>
                  </a:lnTo>
                  <a:lnTo>
                    <a:pt x="364" y="1882"/>
                  </a:lnTo>
                  <a:lnTo>
                    <a:pt x="323" y="1835"/>
                  </a:lnTo>
                  <a:lnTo>
                    <a:pt x="286" y="1783"/>
                  </a:lnTo>
                  <a:lnTo>
                    <a:pt x="248" y="1731"/>
                  </a:lnTo>
                  <a:lnTo>
                    <a:pt x="215" y="1674"/>
                  </a:lnTo>
                  <a:lnTo>
                    <a:pt x="182" y="1618"/>
                  </a:lnTo>
                  <a:lnTo>
                    <a:pt x="153" y="1556"/>
                  </a:lnTo>
                  <a:lnTo>
                    <a:pt x="124" y="1495"/>
                  </a:lnTo>
                  <a:lnTo>
                    <a:pt x="99" y="1434"/>
                  </a:lnTo>
                  <a:lnTo>
                    <a:pt x="79" y="1368"/>
                  </a:lnTo>
                  <a:lnTo>
                    <a:pt x="58" y="1302"/>
                  </a:lnTo>
                  <a:lnTo>
                    <a:pt x="41" y="1236"/>
                  </a:lnTo>
                  <a:lnTo>
                    <a:pt x="25" y="1170"/>
                  </a:lnTo>
                  <a:lnTo>
                    <a:pt x="16" y="1099"/>
                  </a:lnTo>
                  <a:lnTo>
                    <a:pt x="8" y="1028"/>
                  </a:lnTo>
                  <a:lnTo>
                    <a:pt x="4" y="953"/>
                  </a:lnTo>
                  <a:lnTo>
                    <a:pt x="0" y="882"/>
                  </a:lnTo>
                  <a:lnTo>
                    <a:pt x="0" y="882"/>
                  </a:lnTo>
                  <a:lnTo>
                    <a:pt x="4" y="773"/>
                  </a:lnTo>
                  <a:lnTo>
                    <a:pt x="16" y="665"/>
                  </a:lnTo>
                  <a:lnTo>
                    <a:pt x="16" y="665"/>
                  </a:lnTo>
                  <a:lnTo>
                    <a:pt x="12" y="736"/>
                  </a:lnTo>
                  <a:lnTo>
                    <a:pt x="12" y="736"/>
                  </a:lnTo>
                  <a:lnTo>
                    <a:pt x="16" y="802"/>
                  </a:lnTo>
                  <a:lnTo>
                    <a:pt x="21" y="872"/>
                  </a:lnTo>
                  <a:lnTo>
                    <a:pt x="29" y="943"/>
                  </a:lnTo>
                  <a:lnTo>
                    <a:pt x="37" y="1009"/>
                  </a:lnTo>
                  <a:lnTo>
                    <a:pt x="54" y="1075"/>
                  </a:lnTo>
                  <a:lnTo>
                    <a:pt x="66" y="1136"/>
                  </a:lnTo>
                  <a:lnTo>
                    <a:pt x="87" y="1203"/>
                  </a:lnTo>
                  <a:lnTo>
                    <a:pt x="108" y="1264"/>
                  </a:lnTo>
                  <a:lnTo>
                    <a:pt x="132" y="1325"/>
                  </a:lnTo>
                  <a:lnTo>
                    <a:pt x="157" y="1382"/>
                  </a:lnTo>
                  <a:lnTo>
                    <a:pt x="186" y="1438"/>
                  </a:lnTo>
                  <a:lnTo>
                    <a:pt x="219" y="1495"/>
                  </a:lnTo>
                  <a:lnTo>
                    <a:pt x="253" y="1547"/>
                  </a:lnTo>
                  <a:lnTo>
                    <a:pt x="286" y="1599"/>
                  </a:lnTo>
                  <a:lnTo>
                    <a:pt x="327" y="1651"/>
                  </a:lnTo>
                  <a:lnTo>
                    <a:pt x="364" y="1698"/>
                  </a:lnTo>
                  <a:lnTo>
                    <a:pt x="406" y="1740"/>
                  </a:lnTo>
                  <a:lnTo>
                    <a:pt x="451" y="1787"/>
                  </a:lnTo>
                  <a:lnTo>
                    <a:pt x="497" y="1825"/>
                  </a:lnTo>
                  <a:lnTo>
                    <a:pt x="543" y="1863"/>
                  </a:lnTo>
                  <a:lnTo>
                    <a:pt x="592" y="1901"/>
                  </a:lnTo>
                  <a:lnTo>
                    <a:pt x="642" y="1934"/>
                  </a:lnTo>
                  <a:lnTo>
                    <a:pt x="692" y="1962"/>
                  </a:lnTo>
                  <a:lnTo>
                    <a:pt x="746" y="1990"/>
                  </a:lnTo>
                  <a:lnTo>
                    <a:pt x="800" y="2014"/>
                  </a:lnTo>
                  <a:lnTo>
                    <a:pt x="853" y="2037"/>
                  </a:lnTo>
                  <a:lnTo>
                    <a:pt x="911" y="2052"/>
                  </a:lnTo>
                  <a:lnTo>
                    <a:pt x="969" y="2071"/>
                  </a:lnTo>
                  <a:lnTo>
                    <a:pt x="1027" y="2080"/>
                  </a:lnTo>
                  <a:lnTo>
                    <a:pt x="1090" y="2089"/>
                  </a:lnTo>
                  <a:lnTo>
                    <a:pt x="1152" y="2094"/>
                  </a:lnTo>
                  <a:lnTo>
                    <a:pt x="1210" y="2099"/>
                  </a:lnTo>
                  <a:lnTo>
                    <a:pt x="1210" y="2099"/>
                  </a:lnTo>
                  <a:lnTo>
                    <a:pt x="1272" y="2094"/>
                  </a:lnTo>
                  <a:lnTo>
                    <a:pt x="1334" y="2089"/>
                  </a:lnTo>
                  <a:lnTo>
                    <a:pt x="1392" y="2080"/>
                  </a:lnTo>
                  <a:lnTo>
                    <a:pt x="1454" y="2071"/>
                  </a:lnTo>
                  <a:lnTo>
                    <a:pt x="1512" y="2052"/>
                  </a:lnTo>
                  <a:lnTo>
                    <a:pt x="1566" y="2037"/>
                  </a:lnTo>
                  <a:lnTo>
                    <a:pt x="1624" y="2014"/>
                  </a:lnTo>
                  <a:lnTo>
                    <a:pt x="1678" y="1990"/>
                  </a:lnTo>
                  <a:lnTo>
                    <a:pt x="1732" y="1962"/>
                  </a:lnTo>
                  <a:lnTo>
                    <a:pt x="1782" y="1934"/>
                  </a:lnTo>
                  <a:lnTo>
                    <a:pt x="1831" y="1901"/>
                  </a:lnTo>
                  <a:lnTo>
                    <a:pt x="1881" y="1863"/>
                  </a:lnTo>
                  <a:lnTo>
                    <a:pt x="1927" y="1825"/>
                  </a:lnTo>
                  <a:lnTo>
                    <a:pt x="1972" y="1787"/>
                  </a:lnTo>
                  <a:lnTo>
                    <a:pt x="2018" y="1740"/>
                  </a:lnTo>
                  <a:lnTo>
                    <a:pt x="2059" y="1698"/>
                  </a:lnTo>
                  <a:lnTo>
                    <a:pt x="2096" y="1651"/>
                  </a:lnTo>
                  <a:lnTo>
                    <a:pt x="2134" y="1599"/>
                  </a:lnTo>
                  <a:lnTo>
                    <a:pt x="2171" y="1547"/>
                  </a:lnTo>
                  <a:lnTo>
                    <a:pt x="2204" y="1495"/>
                  </a:lnTo>
                  <a:lnTo>
                    <a:pt x="2237" y="1438"/>
                  </a:lnTo>
                  <a:lnTo>
                    <a:pt x="2262" y="1382"/>
                  </a:lnTo>
                  <a:lnTo>
                    <a:pt x="2291" y="1325"/>
                  </a:lnTo>
                  <a:lnTo>
                    <a:pt x="2316" y="1264"/>
                  </a:lnTo>
                  <a:lnTo>
                    <a:pt x="2337" y="1203"/>
                  </a:lnTo>
                  <a:lnTo>
                    <a:pt x="2353" y="1136"/>
                  </a:lnTo>
                  <a:lnTo>
                    <a:pt x="2370" y="1075"/>
                  </a:lnTo>
                  <a:lnTo>
                    <a:pt x="2386" y="1009"/>
                  </a:lnTo>
                  <a:lnTo>
                    <a:pt x="2395" y="943"/>
                  </a:lnTo>
                  <a:lnTo>
                    <a:pt x="2403" y="872"/>
                  </a:lnTo>
                  <a:lnTo>
                    <a:pt x="2407" y="802"/>
                  </a:lnTo>
                  <a:lnTo>
                    <a:pt x="2407" y="736"/>
                  </a:lnTo>
                  <a:lnTo>
                    <a:pt x="2407" y="736"/>
                  </a:lnTo>
                  <a:lnTo>
                    <a:pt x="2407" y="632"/>
                  </a:lnTo>
                  <a:lnTo>
                    <a:pt x="2395" y="533"/>
                  </a:lnTo>
                  <a:lnTo>
                    <a:pt x="2382" y="438"/>
                  </a:lnTo>
                  <a:lnTo>
                    <a:pt x="2357" y="344"/>
                  </a:lnTo>
                  <a:lnTo>
                    <a:pt x="2333" y="254"/>
                  </a:lnTo>
                  <a:lnTo>
                    <a:pt x="2299" y="165"/>
                  </a:lnTo>
                  <a:lnTo>
                    <a:pt x="2262" y="80"/>
                  </a:lnTo>
                  <a:lnTo>
                    <a:pt x="2221" y="0"/>
                  </a:lnTo>
                  <a:lnTo>
                    <a:pt x="2221" y="0"/>
                  </a:lnTo>
                  <a:close/>
                </a:path>
              </a:pathLst>
            </a:custGeom>
            <a:solidFill>
              <a:srgbClr val="3AAA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2532" y="2349"/>
              <a:ext cx="87" cy="542"/>
            </a:xfrm>
            <a:custGeom>
              <a:avLst/>
              <a:gdLst/>
              <a:ahLst/>
              <a:cxnLst>
                <a:cxn ang="0">
                  <a:pos x="33" y="528"/>
                </a:cxn>
                <a:cxn ang="0">
                  <a:pos x="87" y="542"/>
                </a:cxn>
                <a:cxn ang="0">
                  <a:pos x="87" y="542"/>
                </a:cxn>
                <a:cxn ang="0">
                  <a:pos x="58" y="429"/>
                </a:cxn>
                <a:cxn ang="0">
                  <a:pos x="33" y="311"/>
                </a:cxn>
                <a:cxn ang="0">
                  <a:pos x="21" y="193"/>
                </a:cxn>
                <a:cxn ang="0">
                  <a:pos x="12" y="71"/>
                </a:cxn>
                <a:cxn ang="0">
                  <a:pos x="12" y="71"/>
                </a:cxn>
                <a:cxn ang="0">
                  <a:pos x="16" y="0"/>
                </a:cxn>
                <a:cxn ang="0">
                  <a:pos x="16" y="0"/>
                </a:cxn>
                <a:cxn ang="0">
                  <a:pos x="4" y="108"/>
                </a:cxn>
                <a:cxn ang="0">
                  <a:pos x="0" y="217"/>
                </a:cxn>
                <a:cxn ang="0">
                  <a:pos x="0" y="217"/>
                </a:cxn>
                <a:cxn ang="0">
                  <a:pos x="4" y="297"/>
                </a:cxn>
                <a:cxn ang="0">
                  <a:pos x="8" y="377"/>
                </a:cxn>
                <a:cxn ang="0">
                  <a:pos x="16" y="453"/>
                </a:cxn>
                <a:cxn ang="0">
                  <a:pos x="33" y="528"/>
                </a:cxn>
                <a:cxn ang="0">
                  <a:pos x="33" y="528"/>
                </a:cxn>
              </a:cxnLst>
              <a:rect l="0" t="0" r="r" b="b"/>
              <a:pathLst>
                <a:path w="87" h="542">
                  <a:moveTo>
                    <a:pt x="33" y="528"/>
                  </a:moveTo>
                  <a:lnTo>
                    <a:pt x="87" y="542"/>
                  </a:lnTo>
                  <a:lnTo>
                    <a:pt x="87" y="542"/>
                  </a:lnTo>
                  <a:lnTo>
                    <a:pt x="58" y="429"/>
                  </a:lnTo>
                  <a:lnTo>
                    <a:pt x="33" y="311"/>
                  </a:lnTo>
                  <a:lnTo>
                    <a:pt x="21" y="193"/>
                  </a:lnTo>
                  <a:lnTo>
                    <a:pt x="12" y="71"/>
                  </a:lnTo>
                  <a:lnTo>
                    <a:pt x="12" y="71"/>
                  </a:lnTo>
                  <a:lnTo>
                    <a:pt x="16" y="0"/>
                  </a:lnTo>
                  <a:lnTo>
                    <a:pt x="16" y="0"/>
                  </a:lnTo>
                  <a:lnTo>
                    <a:pt x="4" y="108"/>
                  </a:lnTo>
                  <a:lnTo>
                    <a:pt x="0" y="217"/>
                  </a:lnTo>
                  <a:lnTo>
                    <a:pt x="0" y="217"/>
                  </a:lnTo>
                  <a:lnTo>
                    <a:pt x="4" y="297"/>
                  </a:lnTo>
                  <a:lnTo>
                    <a:pt x="8" y="377"/>
                  </a:lnTo>
                  <a:lnTo>
                    <a:pt x="16" y="453"/>
                  </a:lnTo>
                  <a:lnTo>
                    <a:pt x="33" y="528"/>
                  </a:lnTo>
                  <a:lnTo>
                    <a:pt x="33" y="528"/>
                  </a:lnTo>
                  <a:close/>
                </a:path>
              </a:pathLst>
            </a:custGeom>
            <a:solidFill>
              <a:srgbClr val="F58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2536" y="2349"/>
              <a:ext cx="12" cy="137"/>
            </a:xfrm>
            <a:custGeom>
              <a:avLst/>
              <a:gdLst/>
              <a:ahLst/>
              <a:cxnLst>
                <a:cxn ang="0">
                  <a:pos x="0" y="137"/>
                </a:cxn>
                <a:cxn ang="0">
                  <a:pos x="12" y="132"/>
                </a:cxn>
                <a:cxn ang="0">
                  <a:pos x="12" y="132"/>
                </a:cxn>
                <a:cxn ang="0">
                  <a:pos x="8" y="71"/>
                </a:cxn>
                <a:cxn ang="0">
                  <a:pos x="8" y="71"/>
                </a:cxn>
                <a:cxn ang="0">
                  <a:pos x="12" y="0"/>
                </a:cxn>
                <a:cxn ang="0">
                  <a:pos x="12" y="0"/>
                </a:cxn>
                <a:cxn ang="0">
                  <a:pos x="4" y="66"/>
                </a:cxn>
                <a:cxn ang="0">
                  <a:pos x="0" y="137"/>
                </a:cxn>
                <a:cxn ang="0">
                  <a:pos x="0" y="137"/>
                </a:cxn>
              </a:cxnLst>
              <a:rect l="0" t="0" r="r" b="b"/>
              <a:pathLst>
                <a:path w="12" h="137">
                  <a:moveTo>
                    <a:pt x="0" y="137"/>
                  </a:moveTo>
                  <a:lnTo>
                    <a:pt x="12" y="132"/>
                  </a:lnTo>
                  <a:lnTo>
                    <a:pt x="12" y="132"/>
                  </a:lnTo>
                  <a:lnTo>
                    <a:pt x="8" y="71"/>
                  </a:lnTo>
                  <a:lnTo>
                    <a:pt x="8" y="71"/>
                  </a:lnTo>
                  <a:lnTo>
                    <a:pt x="12" y="0"/>
                  </a:lnTo>
                  <a:lnTo>
                    <a:pt x="12" y="0"/>
                  </a:lnTo>
                  <a:lnTo>
                    <a:pt x="4" y="66"/>
                  </a:lnTo>
                  <a:lnTo>
                    <a:pt x="0" y="137"/>
                  </a:lnTo>
                  <a:lnTo>
                    <a:pt x="0" y="137"/>
                  </a:lnTo>
                  <a:close/>
                </a:path>
              </a:pathLst>
            </a:custGeom>
            <a:solidFill>
              <a:srgbClr val="D8745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3974" y="3736"/>
              <a:ext cx="166" cy="118"/>
            </a:xfrm>
            <a:custGeom>
              <a:avLst/>
              <a:gdLst/>
              <a:ahLst/>
              <a:cxnLst>
                <a:cxn ang="0">
                  <a:pos x="29" y="75"/>
                </a:cxn>
                <a:cxn ang="0">
                  <a:pos x="29" y="75"/>
                </a:cxn>
                <a:cxn ang="0">
                  <a:pos x="166" y="118"/>
                </a:cxn>
                <a:cxn ang="0">
                  <a:pos x="166" y="118"/>
                </a:cxn>
                <a:cxn ang="0">
                  <a:pos x="83" y="23"/>
                </a:cxn>
                <a:cxn ang="0">
                  <a:pos x="74" y="0"/>
                </a:cxn>
                <a:cxn ang="0">
                  <a:pos x="74" y="0"/>
                </a:cxn>
                <a:cxn ang="0">
                  <a:pos x="0" y="19"/>
                </a:cxn>
                <a:cxn ang="0">
                  <a:pos x="29" y="75"/>
                </a:cxn>
                <a:cxn ang="0">
                  <a:pos x="29" y="75"/>
                </a:cxn>
              </a:cxnLst>
              <a:rect l="0" t="0" r="r" b="b"/>
              <a:pathLst>
                <a:path w="166" h="118">
                  <a:moveTo>
                    <a:pt x="29" y="75"/>
                  </a:moveTo>
                  <a:lnTo>
                    <a:pt x="29" y="75"/>
                  </a:lnTo>
                  <a:lnTo>
                    <a:pt x="166" y="118"/>
                  </a:lnTo>
                  <a:lnTo>
                    <a:pt x="166" y="118"/>
                  </a:lnTo>
                  <a:lnTo>
                    <a:pt x="83" y="23"/>
                  </a:lnTo>
                  <a:lnTo>
                    <a:pt x="74" y="0"/>
                  </a:lnTo>
                  <a:lnTo>
                    <a:pt x="74" y="0"/>
                  </a:lnTo>
                  <a:lnTo>
                    <a:pt x="0" y="19"/>
                  </a:lnTo>
                  <a:lnTo>
                    <a:pt x="29" y="75"/>
                  </a:lnTo>
                  <a:lnTo>
                    <a:pt x="29" y="75"/>
                  </a:lnTo>
                  <a:close/>
                </a:path>
              </a:pathLst>
            </a:custGeom>
            <a:solidFill>
              <a:srgbClr val="FFF68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noEditPoints="1"/>
            </p:cNvSpPr>
            <p:nvPr/>
          </p:nvSpPr>
          <p:spPr bwMode="auto">
            <a:xfrm>
              <a:off x="4264" y="1684"/>
              <a:ext cx="758" cy="2080"/>
            </a:xfrm>
            <a:custGeom>
              <a:avLst/>
              <a:gdLst/>
              <a:ahLst/>
              <a:cxnLst>
                <a:cxn ang="0">
                  <a:pos x="377" y="1901"/>
                </a:cxn>
                <a:cxn ang="0">
                  <a:pos x="377" y="1901"/>
                </a:cxn>
                <a:cxn ang="0">
                  <a:pos x="335" y="1882"/>
                </a:cxn>
                <a:cxn ang="0">
                  <a:pos x="298" y="1854"/>
                </a:cxn>
                <a:cxn ang="0">
                  <a:pos x="261" y="1825"/>
                </a:cxn>
                <a:cxn ang="0">
                  <a:pos x="228" y="1797"/>
                </a:cxn>
                <a:cxn ang="0">
                  <a:pos x="228" y="1797"/>
                </a:cxn>
                <a:cxn ang="0">
                  <a:pos x="174" y="1844"/>
                </a:cxn>
                <a:cxn ang="0">
                  <a:pos x="120" y="1887"/>
                </a:cxn>
                <a:cxn ang="0">
                  <a:pos x="62" y="1924"/>
                </a:cxn>
                <a:cxn ang="0">
                  <a:pos x="0" y="1962"/>
                </a:cxn>
                <a:cxn ang="0">
                  <a:pos x="0" y="1962"/>
                </a:cxn>
                <a:cxn ang="0">
                  <a:pos x="41" y="1995"/>
                </a:cxn>
                <a:cxn ang="0">
                  <a:pos x="83" y="2028"/>
                </a:cxn>
                <a:cxn ang="0">
                  <a:pos x="128" y="2056"/>
                </a:cxn>
                <a:cxn ang="0">
                  <a:pos x="178" y="2080"/>
                </a:cxn>
                <a:cxn ang="0">
                  <a:pos x="178" y="2080"/>
                </a:cxn>
                <a:cxn ang="0">
                  <a:pos x="228" y="2042"/>
                </a:cxn>
                <a:cxn ang="0">
                  <a:pos x="282" y="2000"/>
                </a:cxn>
                <a:cxn ang="0">
                  <a:pos x="331" y="1953"/>
                </a:cxn>
                <a:cxn ang="0">
                  <a:pos x="377" y="1901"/>
                </a:cxn>
                <a:cxn ang="0">
                  <a:pos x="377" y="1901"/>
                </a:cxn>
                <a:cxn ang="0">
                  <a:pos x="642" y="1061"/>
                </a:cxn>
                <a:cxn ang="0">
                  <a:pos x="642" y="1061"/>
                </a:cxn>
                <a:cxn ang="0">
                  <a:pos x="754" y="1028"/>
                </a:cxn>
                <a:cxn ang="0">
                  <a:pos x="754" y="1028"/>
                </a:cxn>
                <a:cxn ang="0">
                  <a:pos x="758" y="953"/>
                </a:cxn>
                <a:cxn ang="0">
                  <a:pos x="758" y="882"/>
                </a:cxn>
                <a:cxn ang="0">
                  <a:pos x="758" y="882"/>
                </a:cxn>
                <a:cxn ang="0">
                  <a:pos x="758" y="787"/>
                </a:cxn>
                <a:cxn ang="0">
                  <a:pos x="750" y="698"/>
                </a:cxn>
                <a:cxn ang="0">
                  <a:pos x="750" y="698"/>
                </a:cxn>
                <a:cxn ang="0">
                  <a:pos x="675" y="726"/>
                </a:cxn>
                <a:cxn ang="0">
                  <a:pos x="675" y="726"/>
                </a:cxn>
                <a:cxn ang="0">
                  <a:pos x="675" y="736"/>
                </a:cxn>
                <a:cxn ang="0">
                  <a:pos x="675" y="736"/>
                </a:cxn>
                <a:cxn ang="0">
                  <a:pos x="675" y="816"/>
                </a:cxn>
                <a:cxn ang="0">
                  <a:pos x="667" y="901"/>
                </a:cxn>
                <a:cxn ang="0">
                  <a:pos x="659" y="981"/>
                </a:cxn>
                <a:cxn ang="0">
                  <a:pos x="642" y="1061"/>
                </a:cxn>
                <a:cxn ang="0">
                  <a:pos x="642" y="1061"/>
                </a:cxn>
                <a:cxn ang="0">
                  <a:pos x="547" y="94"/>
                </a:cxn>
                <a:cxn ang="0">
                  <a:pos x="547" y="94"/>
                </a:cxn>
                <a:cxn ang="0">
                  <a:pos x="534" y="89"/>
                </a:cxn>
                <a:cxn ang="0">
                  <a:pos x="534" y="89"/>
                </a:cxn>
                <a:cxn ang="0">
                  <a:pos x="580" y="193"/>
                </a:cxn>
                <a:cxn ang="0">
                  <a:pos x="613" y="297"/>
                </a:cxn>
                <a:cxn ang="0">
                  <a:pos x="613" y="297"/>
                </a:cxn>
                <a:cxn ang="0">
                  <a:pos x="659" y="316"/>
                </a:cxn>
                <a:cxn ang="0">
                  <a:pos x="659" y="316"/>
                </a:cxn>
                <a:cxn ang="0">
                  <a:pos x="634" y="259"/>
                </a:cxn>
                <a:cxn ang="0">
                  <a:pos x="605" y="202"/>
                </a:cxn>
                <a:cxn ang="0">
                  <a:pos x="580" y="146"/>
                </a:cxn>
                <a:cxn ang="0">
                  <a:pos x="547" y="94"/>
                </a:cxn>
                <a:cxn ang="0">
                  <a:pos x="547" y="94"/>
                </a:cxn>
                <a:cxn ang="0">
                  <a:pos x="518" y="56"/>
                </a:cxn>
                <a:cxn ang="0">
                  <a:pos x="526" y="56"/>
                </a:cxn>
                <a:cxn ang="0">
                  <a:pos x="526" y="56"/>
                </a:cxn>
                <a:cxn ang="0">
                  <a:pos x="489" y="0"/>
                </a:cxn>
                <a:cxn ang="0">
                  <a:pos x="489" y="0"/>
                </a:cxn>
                <a:cxn ang="0">
                  <a:pos x="518" y="56"/>
                </a:cxn>
                <a:cxn ang="0">
                  <a:pos x="518" y="56"/>
                </a:cxn>
              </a:cxnLst>
              <a:rect l="0" t="0" r="r" b="b"/>
              <a:pathLst>
                <a:path w="758" h="2080">
                  <a:moveTo>
                    <a:pt x="377" y="1901"/>
                  </a:moveTo>
                  <a:lnTo>
                    <a:pt x="377" y="1901"/>
                  </a:lnTo>
                  <a:lnTo>
                    <a:pt x="335" y="1882"/>
                  </a:lnTo>
                  <a:lnTo>
                    <a:pt x="298" y="1854"/>
                  </a:lnTo>
                  <a:lnTo>
                    <a:pt x="261" y="1825"/>
                  </a:lnTo>
                  <a:lnTo>
                    <a:pt x="228" y="1797"/>
                  </a:lnTo>
                  <a:lnTo>
                    <a:pt x="228" y="1797"/>
                  </a:lnTo>
                  <a:lnTo>
                    <a:pt x="174" y="1844"/>
                  </a:lnTo>
                  <a:lnTo>
                    <a:pt x="120" y="1887"/>
                  </a:lnTo>
                  <a:lnTo>
                    <a:pt x="62" y="1924"/>
                  </a:lnTo>
                  <a:lnTo>
                    <a:pt x="0" y="1962"/>
                  </a:lnTo>
                  <a:lnTo>
                    <a:pt x="0" y="1962"/>
                  </a:lnTo>
                  <a:lnTo>
                    <a:pt x="41" y="1995"/>
                  </a:lnTo>
                  <a:lnTo>
                    <a:pt x="83" y="2028"/>
                  </a:lnTo>
                  <a:lnTo>
                    <a:pt x="128" y="2056"/>
                  </a:lnTo>
                  <a:lnTo>
                    <a:pt x="178" y="2080"/>
                  </a:lnTo>
                  <a:lnTo>
                    <a:pt x="178" y="2080"/>
                  </a:lnTo>
                  <a:lnTo>
                    <a:pt x="228" y="2042"/>
                  </a:lnTo>
                  <a:lnTo>
                    <a:pt x="282" y="2000"/>
                  </a:lnTo>
                  <a:lnTo>
                    <a:pt x="331" y="1953"/>
                  </a:lnTo>
                  <a:lnTo>
                    <a:pt x="377" y="1901"/>
                  </a:lnTo>
                  <a:lnTo>
                    <a:pt x="377" y="1901"/>
                  </a:lnTo>
                  <a:close/>
                  <a:moveTo>
                    <a:pt x="642" y="1061"/>
                  </a:moveTo>
                  <a:lnTo>
                    <a:pt x="642" y="1061"/>
                  </a:lnTo>
                  <a:lnTo>
                    <a:pt x="754" y="1028"/>
                  </a:lnTo>
                  <a:lnTo>
                    <a:pt x="754" y="1028"/>
                  </a:lnTo>
                  <a:lnTo>
                    <a:pt x="758" y="953"/>
                  </a:lnTo>
                  <a:lnTo>
                    <a:pt x="758" y="882"/>
                  </a:lnTo>
                  <a:lnTo>
                    <a:pt x="758" y="882"/>
                  </a:lnTo>
                  <a:lnTo>
                    <a:pt x="758" y="787"/>
                  </a:lnTo>
                  <a:lnTo>
                    <a:pt x="750" y="698"/>
                  </a:lnTo>
                  <a:lnTo>
                    <a:pt x="750" y="698"/>
                  </a:lnTo>
                  <a:lnTo>
                    <a:pt x="675" y="726"/>
                  </a:lnTo>
                  <a:lnTo>
                    <a:pt x="675" y="726"/>
                  </a:lnTo>
                  <a:lnTo>
                    <a:pt x="675" y="736"/>
                  </a:lnTo>
                  <a:lnTo>
                    <a:pt x="675" y="736"/>
                  </a:lnTo>
                  <a:lnTo>
                    <a:pt x="675" y="816"/>
                  </a:lnTo>
                  <a:lnTo>
                    <a:pt x="667" y="901"/>
                  </a:lnTo>
                  <a:lnTo>
                    <a:pt x="659" y="981"/>
                  </a:lnTo>
                  <a:lnTo>
                    <a:pt x="642" y="1061"/>
                  </a:lnTo>
                  <a:lnTo>
                    <a:pt x="642" y="1061"/>
                  </a:lnTo>
                  <a:close/>
                  <a:moveTo>
                    <a:pt x="547" y="94"/>
                  </a:moveTo>
                  <a:lnTo>
                    <a:pt x="547" y="94"/>
                  </a:lnTo>
                  <a:lnTo>
                    <a:pt x="534" y="89"/>
                  </a:lnTo>
                  <a:lnTo>
                    <a:pt x="534" y="89"/>
                  </a:lnTo>
                  <a:lnTo>
                    <a:pt x="580" y="193"/>
                  </a:lnTo>
                  <a:lnTo>
                    <a:pt x="613" y="297"/>
                  </a:lnTo>
                  <a:lnTo>
                    <a:pt x="613" y="297"/>
                  </a:lnTo>
                  <a:lnTo>
                    <a:pt x="659" y="316"/>
                  </a:lnTo>
                  <a:lnTo>
                    <a:pt x="659" y="316"/>
                  </a:lnTo>
                  <a:lnTo>
                    <a:pt x="634" y="259"/>
                  </a:lnTo>
                  <a:lnTo>
                    <a:pt x="605" y="202"/>
                  </a:lnTo>
                  <a:lnTo>
                    <a:pt x="580" y="146"/>
                  </a:lnTo>
                  <a:lnTo>
                    <a:pt x="547" y="94"/>
                  </a:lnTo>
                  <a:lnTo>
                    <a:pt x="547" y="94"/>
                  </a:lnTo>
                  <a:close/>
                  <a:moveTo>
                    <a:pt x="518" y="56"/>
                  </a:moveTo>
                  <a:lnTo>
                    <a:pt x="526" y="56"/>
                  </a:lnTo>
                  <a:lnTo>
                    <a:pt x="526" y="56"/>
                  </a:lnTo>
                  <a:lnTo>
                    <a:pt x="489" y="0"/>
                  </a:lnTo>
                  <a:lnTo>
                    <a:pt x="489" y="0"/>
                  </a:lnTo>
                  <a:lnTo>
                    <a:pt x="518" y="56"/>
                  </a:lnTo>
                  <a:lnTo>
                    <a:pt x="518" y="56"/>
                  </a:lnTo>
                  <a:close/>
                </a:path>
              </a:pathLst>
            </a:custGeom>
            <a:solidFill>
              <a:srgbClr val="6F79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914" y="2637"/>
              <a:ext cx="108" cy="66"/>
            </a:xfrm>
            <a:custGeom>
              <a:avLst/>
              <a:gdLst/>
              <a:ahLst/>
              <a:cxnLst>
                <a:cxn ang="0">
                  <a:pos x="0" y="66"/>
                </a:cxn>
                <a:cxn ang="0">
                  <a:pos x="0" y="66"/>
                </a:cxn>
                <a:cxn ang="0">
                  <a:pos x="108" y="28"/>
                </a:cxn>
                <a:cxn ang="0">
                  <a:pos x="108" y="28"/>
                </a:cxn>
                <a:cxn ang="0">
                  <a:pos x="108" y="0"/>
                </a:cxn>
                <a:cxn ang="0">
                  <a:pos x="108" y="0"/>
                </a:cxn>
                <a:cxn ang="0">
                  <a:pos x="4" y="33"/>
                </a:cxn>
                <a:cxn ang="0">
                  <a:pos x="4" y="33"/>
                </a:cxn>
                <a:cxn ang="0">
                  <a:pos x="0" y="66"/>
                </a:cxn>
                <a:cxn ang="0">
                  <a:pos x="0" y="66"/>
                </a:cxn>
              </a:cxnLst>
              <a:rect l="0" t="0" r="r" b="b"/>
              <a:pathLst>
                <a:path w="108" h="66">
                  <a:moveTo>
                    <a:pt x="0" y="66"/>
                  </a:moveTo>
                  <a:lnTo>
                    <a:pt x="0" y="66"/>
                  </a:lnTo>
                  <a:lnTo>
                    <a:pt x="108" y="28"/>
                  </a:lnTo>
                  <a:lnTo>
                    <a:pt x="108" y="28"/>
                  </a:lnTo>
                  <a:lnTo>
                    <a:pt x="108" y="0"/>
                  </a:lnTo>
                  <a:lnTo>
                    <a:pt x="108" y="0"/>
                  </a:lnTo>
                  <a:lnTo>
                    <a:pt x="4" y="33"/>
                  </a:lnTo>
                  <a:lnTo>
                    <a:pt x="4" y="33"/>
                  </a:lnTo>
                  <a:lnTo>
                    <a:pt x="0" y="66"/>
                  </a:lnTo>
                  <a:lnTo>
                    <a:pt x="0" y="66"/>
                  </a:lnTo>
                  <a:close/>
                </a:path>
              </a:pathLst>
            </a:custGeom>
            <a:solidFill>
              <a:srgbClr val="97A8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2818" y="3349"/>
              <a:ext cx="165" cy="245"/>
            </a:xfrm>
            <a:custGeom>
              <a:avLst/>
              <a:gdLst/>
              <a:ahLst/>
              <a:cxnLst>
                <a:cxn ang="0">
                  <a:pos x="103" y="245"/>
                </a:cxn>
                <a:cxn ang="0">
                  <a:pos x="165" y="122"/>
                </a:cxn>
                <a:cxn ang="0">
                  <a:pos x="165" y="122"/>
                </a:cxn>
                <a:cxn ang="0">
                  <a:pos x="107" y="61"/>
                </a:cxn>
                <a:cxn ang="0">
                  <a:pos x="49" y="0"/>
                </a:cxn>
                <a:cxn ang="0">
                  <a:pos x="49" y="0"/>
                </a:cxn>
                <a:cxn ang="0">
                  <a:pos x="37" y="23"/>
                </a:cxn>
                <a:cxn ang="0">
                  <a:pos x="25" y="52"/>
                </a:cxn>
                <a:cxn ang="0">
                  <a:pos x="0" y="122"/>
                </a:cxn>
                <a:cxn ang="0">
                  <a:pos x="0" y="122"/>
                </a:cxn>
                <a:cxn ang="0">
                  <a:pos x="49" y="184"/>
                </a:cxn>
                <a:cxn ang="0">
                  <a:pos x="103" y="245"/>
                </a:cxn>
                <a:cxn ang="0">
                  <a:pos x="103" y="245"/>
                </a:cxn>
              </a:cxnLst>
              <a:rect l="0" t="0" r="r" b="b"/>
              <a:pathLst>
                <a:path w="165" h="245">
                  <a:moveTo>
                    <a:pt x="103" y="245"/>
                  </a:moveTo>
                  <a:lnTo>
                    <a:pt x="165" y="122"/>
                  </a:lnTo>
                  <a:lnTo>
                    <a:pt x="165" y="122"/>
                  </a:lnTo>
                  <a:lnTo>
                    <a:pt x="107" y="61"/>
                  </a:lnTo>
                  <a:lnTo>
                    <a:pt x="49" y="0"/>
                  </a:lnTo>
                  <a:lnTo>
                    <a:pt x="49" y="0"/>
                  </a:lnTo>
                  <a:lnTo>
                    <a:pt x="37" y="23"/>
                  </a:lnTo>
                  <a:lnTo>
                    <a:pt x="25" y="52"/>
                  </a:lnTo>
                  <a:lnTo>
                    <a:pt x="0" y="122"/>
                  </a:lnTo>
                  <a:lnTo>
                    <a:pt x="0" y="122"/>
                  </a:lnTo>
                  <a:lnTo>
                    <a:pt x="49" y="184"/>
                  </a:lnTo>
                  <a:lnTo>
                    <a:pt x="103" y="245"/>
                  </a:lnTo>
                  <a:lnTo>
                    <a:pt x="103" y="245"/>
                  </a:lnTo>
                  <a:close/>
                </a:path>
              </a:pathLst>
            </a:custGeom>
            <a:solidFill>
              <a:srgbClr val="F58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noEditPoints="1"/>
            </p:cNvSpPr>
            <p:nvPr/>
          </p:nvSpPr>
          <p:spPr bwMode="auto">
            <a:xfrm>
              <a:off x="2664" y="3155"/>
              <a:ext cx="2043" cy="741"/>
            </a:xfrm>
            <a:custGeom>
              <a:avLst/>
              <a:gdLst/>
              <a:ahLst/>
              <a:cxnLst>
                <a:cxn ang="0">
                  <a:pos x="1795" y="600"/>
                </a:cxn>
                <a:cxn ang="0">
                  <a:pos x="1795" y="600"/>
                </a:cxn>
                <a:cxn ang="0">
                  <a:pos x="1799" y="543"/>
                </a:cxn>
                <a:cxn ang="0">
                  <a:pos x="1799" y="486"/>
                </a:cxn>
                <a:cxn ang="0">
                  <a:pos x="1795" y="425"/>
                </a:cxn>
                <a:cxn ang="0">
                  <a:pos x="1786" y="364"/>
                </a:cxn>
                <a:cxn ang="0">
                  <a:pos x="1786" y="364"/>
                </a:cxn>
                <a:cxn ang="0">
                  <a:pos x="1844" y="312"/>
                </a:cxn>
                <a:cxn ang="0">
                  <a:pos x="1902" y="255"/>
                </a:cxn>
                <a:cxn ang="0">
                  <a:pos x="1956" y="194"/>
                </a:cxn>
                <a:cxn ang="0">
                  <a:pos x="2006" y="128"/>
                </a:cxn>
                <a:cxn ang="0">
                  <a:pos x="2006" y="128"/>
                </a:cxn>
                <a:cxn ang="0">
                  <a:pos x="2031" y="241"/>
                </a:cxn>
                <a:cxn ang="0">
                  <a:pos x="2043" y="354"/>
                </a:cxn>
                <a:cxn ang="0">
                  <a:pos x="2043" y="354"/>
                </a:cxn>
                <a:cxn ang="0">
                  <a:pos x="1985" y="420"/>
                </a:cxn>
                <a:cxn ang="0">
                  <a:pos x="1927" y="486"/>
                </a:cxn>
                <a:cxn ang="0">
                  <a:pos x="1861" y="543"/>
                </a:cxn>
                <a:cxn ang="0">
                  <a:pos x="1795" y="600"/>
                </a:cxn>
                <a:cxn ang="0">
                  <a:pos x="1795" y="600"/>
                </a:cxn>
                <a:cxn ang="0">
                  <a:pos x="187" y="170"/>
                </a:cxn>
                <a:cxn ang="0">
                  <a:pos x="187" y="170"/>
                </a:cxn>
                <a:cxn ang="0">
                  <a:pos x="154" y="170"/>
                </a:cxn>
                <a:cxn ang="0">
                  <a:pos x="129" y="175"/>
                </a:cxn>
                <a:cxn ang="0">
                  <a:pos x="104" y="184"/>
                </a:cxn>
                <a:cxn ang="0">
                  <a:pos x="83" y="203"/>
                </a:cxn>
                <a:cxn ang="0">
                  <a:pos x="83" y="203"/>
                </a:cxn>
                <a:cxn ang="0">
                  <a:pos x="38" y="128"/>
                </a:cxn>
                <a:cxn ang="0">
                  <a:pos x="0" y="43"/>
                </a:cxn>
                <a:cxn ang="0">
                  <a:pos x="0" y="43"/>
                </a:cxn>
                <a:cxn ang="0">
                  <a:pos x="34" y="19"/>
                </a:cxn>
                <a:cxn ang="0">
                  <a:pos x="71" y="0"/>
                </a:cxn>
                <a:cxn ang="0">
                  <a:pos x="71" y="0"/>
                </a:cxn>
                <a:cxn ang="0">
                  <a:pos x="125" y="85"/>
                </a:cxn>
                <a:cxn ang="0">
                  <a:pos x="187" y="170"/>
                </a:cxn>
                <a:cxn ang="0">
                  <a:pos x="187" y="170"/>
                </a:cxn>
                <a:cxn ang="0">
                  <a:pos x="572" y="689"/>
                </a:cxn>
                <a:cxn ang="0">
                  <a:pos x="572" y="689"/>
                </a:cxn>
                <a:cxn ang="0">
                  <a:pos x="663" y="689"/>
                </a:cxn>
                <a:cxn ang="0">
                  <a:pos x="755" y="684"/>
                </a:cxn>
                <a:cxn ang="0">
                  <a:pos x="846" y="670"/>
                </a:cxn>
                <a:cxn ang="0">
                  <a:pos x="941" y="651"/>
                </a:cxn>
                <a:cxn ang="0">
                  <a:pos x="941" y="651"/>
                </a:cxn>
                <a:cxn ang="0">
                  <a:pos x="879" y="680"/>
                </a:cxn>
                <a:cxn ang="0">
                  <a:pos x="817" y="703"/>
                </a:cxn>
                <a:cxn ang="0">
                  <a:pos x="755" y="727"/>
                </a:cxn>
                <a:cxn ang="0">
                  <a:pos x="688" y="741"/>
                </a:cxn>
                <a:cxn ang="0">
                  <a:pos x="688" y="741"/>
                </a:cxn>
                <a:cxn ang="0">
                  <a:pos x="630" y="717"/>
                </a:cxn>
                <a:cxn ang="0">
                  <a:pos x="572" y="689"/>
                </a:cxn>
                <a:cxn ang="0">
                  <a:pos x="572" y="689"/>
                </a:cxn>
              </a:cxnLst>
              <a:rect l="0" t="0" r="r" b="b"/>
              <a:pathLst>
                <a:path w="2043" h="741">
                  <a:moveTo>
                    <a:pt x="1795" y="600"/>
                  </a:moveTo>
                  <a:lnTo>
                    <a:pt x="1795" y="600"/>
                  </a:lnTo>
                  <a:lnTo>
                    <a:pt x="1799" y="543"/>
                  </a:lnTo>
                  <a:lnTo>
                    <a:pt x="1799" y="486"/>
                  </a:lnTo>
                  <a:lnTo>
                    <a:pt x="1795" y="425"/>
                  </a:lnTo>
                  <a:lnTo>
                    <a:pt x="1786" y="364"/>
                  </a:lnTo>
                  <a:lnTo>
                    <a:pt x="1786" y="364"/>
                  </a:lnTo>
                  <a:lnTo>
                    <a:pt x="1844" y="312"/>
                  </a:lnTo>
                  <a:lnTo>
                    <a:pt x="1902" y="255"/>
                  </a:lnTo>
                  <a:lnTo>
                    <a:pt x="1956" y="194"/>
                  </a:lnTo>
                  <a:lnTo>
                    <a:pt x="2006" y="128"/>
                  </a:lnTo>
                  <a:lnTo>
                    <a:pt x="2006" y="128"/>
                  </a:lnTo>
                  <a:lnTo>
                    <a:pt x="2031" y="241"/>
                  </a:lnTo>
                  <a:lnTo>
                    <a:pt x="2043" y="354"/>
                  </a:lnTo>
                  <a:lnTo>
                    <a:pt x="2043" y="354"/>
                  </a:lnTo>
                  <a:lnTo>
                    <a:pt x="1985" y="420"/>
                  </a:lnTo>
                  <a:lnTo>
                    <a:pt x="1927" y="486"/>
                  </a:lnTo>
                  <a:lnTo>
                    <a:pt x="1861" y="543"/>
                  </a:lnTo>
                  <a:lnTo>
                    <a:pt x="1795" y="600"/>
                  </a:lnTo>
                  <a:lnTo>
                    <a:pt x="1795" y="600"/>
                  </a:lnTo>
                  <a:close/>
                  <a:moveTo>
                    <a:pt x="187" y="170"/>
                  </a:moveTo>
                  <a:lnTo>
                    <a:pt x="187" y="170"/>
                  </a:lnTo>
                  <a:lnTo>
                    <a:pt x="154" y="170"/>
                  </a:lnTo>
                  <a:lnTo>
                    <a:pt x="129" y="175"/>
                  </a:lnTo>
                  <a:lnTo>
                    <a:pt x="104" y="184"/>
                  </a:lnTo>
                  <a:lnTo>
                    <a:pt x="83" y="203"/>
                  </a:lnTo>
                  <a:lnTo>
                    <a:pt x="83" y="203"/>
                  </a:lnTo>
                  <a:lnTo>
                    <a:pt x="38" y="128"/>
                  </a:lnTo>
                  <a:lnTo>
                    <a:pt x="0" y="43"/>
                  </a:lnTo>
                  <a:lnTo>
                    <a:pt x="0" y="43"/>
                  </a:lnTo>
                  <a:lnTo>
                    <a:pt x="34" y="19"/>
                  </a:lnTo>
                  <a:lnTo>
                    <a:pt x="71" y="0"/>
                  </a:lnTo>
                  <a:lnTo>
                    <a:pt x="71" y="0"/>
                  </a:lnTo>
                  <a:lnTo>
                    <a:pt x="125" y="85"/>
                  </a:lnTo>
                  <a:lnTo>
                    <a:pt x="187" y="170"/>
                  </a:lnTo>
                  <a:lnTo>
                    <a:pt x="187" y="170"/>
                  </a:lnTo>
                  <a:close/>
                  <a:moveTo>
                    <a:pt x="572" y="689"/>
                  </a:moveTo>
                  <a:lnTo>
                    <a:pt x="572" y="689"/>
                  </a:lnTo>
                  <a:lnTo>
                    <a:pt x="663" y="689"/>
                  </a:lnTo>
                  <a:lnTo>
                    <a:pt x="755" y="684"/>
                  </a:lnTo>
                  <a:lnTo>
                    <a:pt x="846" y="670"/>
                  </a:lnTo>
                  <a:lnTo>
                    <a:pt x="941" y="651"/>
                  </a:lnTo>
                  <a:lnTo>
                    <a:pt x="941" y="651"/>
                  </a:lnTo>
                  <a:lnTo>
                    <a:pt x="879" y="680"/>
                  </a:lnTo>
                  <a:lnTo>
                    <a:pt x="817" y="703"/>
                  </a:lnTo>
                  <a:lnTo>
                    <a:pt x="755" y="727"/>
                  </a:lnTo>
                  <a:lnTo>
                    <a:pt x="688" y="741"/>
                  </a:lnTo>
                  <a:lnTo>
                    <a:pt x="688" y="741"/>
                  </a:lnTo>
                  <a:lnTo>
                    <a:pt x="630" y="717"/>
                  </a:lnTo>
                  <a:lnTo>
                    <a:pt x="572" y="689"/>
                  </a:lnTo>
                  <a:lnTo>
                    <a:pt x="572" y="689"/>
                  </a:lnTo>
                  <a:close/>
                </a:path>
              </a:pathLst>
            </a:custGeom>
            <a:solidFill>
              <a:srgbClr val="F58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noEditPoints="1"/>
            </p:cNvSpPr>
            <p:nvPr/>
          </p:nvSpPr>
          <p:spPr bwMode="auto">
            <a:xfrm>
              <a:off x="3899" y="3207"/>
              <a:ext cx="916" cy="755"/>
            </a:xfrm>
            <a:custGeom>
              <a:avLst/>
              <a:gdLst/>
              <a:ahLst/>
              <a:cxnLst>
                <a:cxn ang="0">
                  <a:pos x="696" y="430"/>
                </a:cxn>
                <a:cxn ang="0">
                  <a:pos x="696" y="430"/>
                </a:cxn>
                <a:cxn ang="0">
                  <a:pos x="700" y="387"/>
                </a:cxn>
                <a:cxn ang="0">
                  <a:pos x="696" y="349"/>
                </a:cxn>
                <a:cxn ang="0">
                  <a:pos x="696" y="349"/>
                </a:cxn>
                <a:cxn ang="0">
                  <a:pos x="692" y="312"/>
                </a:cxn>
                <a:cxn ang="0">
                  <a:pos x="680" y="279"/>
                </a:cxn>
                <a:cxn ang="0">
                  <a:pos x="667" y="250"/>
                </a:cxn>
                <a:cxn ang="0">
                  <a:pos x="647" y="222"/>
                </a:cxn>
                <a:cxn ang="0">
                  <a:pos x="647" y="222"/>
                </a:cxn>
                <a:cxn ang="0">
                  <a:pos x="696" y="170"/>
                </a:cxn>
                <a:cxn ang="0">
                  <a:pos x="738" y="118"/>
                </a:cxn>
                <a:cxn ang="0">
                  <a:pos x="779" y="62"/>
                </a:cxn>
                <a:cxn ang="0">
                  <a:pos x="821" y="0"/>
                </a:cxn>
                <a:cxn ang="0">
                  <a:pos x="821" y="0"/>
                </a:cxn>
                <a:cxn ang="0">
                  <a:pos x="845" y="33"/>
                </a:cxn>
                <a:cxn ang="0">
                  <a:pos x="874" y="66"/>
                </a:cxn>
                <a:cxn ang="0">
                  <a:pos x="895" y="104"/>
                </a:cxn>
                <a:cxn ang="0">
                  <a:pos x="916" y="142"/>
                </a:cxn>
                <a:cxn ang="0">
                  <a:pos x="916" y="142"/>
                </a:cxn>
                <a:cxn ang="0">
                  <a:pos x="866" y="222"/>
                </a:cxn>
                <a:cxn ang="0">
                  <a:pos x="816" y="293"/>
                </a:cxn>
                <a:cxn ang="0">
                  <a:pos x="758" y="364"/>
                </a:cxn>
                <a:cxn ang="0">
                  <a:pos x="696" y="430"/>
                </a:cxn>
                <a:cxn ang="0">
                  <a:pos x="696" y="430"/>
                </a:cxn>
                <a:cxn ang="0">
                  <a:pos x="149" y="529"/>
                </a:cxn>
                <a:cxn ang="0">
                  <a:pos x="149" y="529"/>
                </a:cxn>
                <a:cxn ang="0">
                  <a:pos x="154" y="566"/>
                </a:cxn>
                <a:cxn ang="0">
                  <a:pos x="166" y="604"/>
                </a:cxn>
                <a:cxn ang="0">
                  <a:pos x="166" y="604"/>
                </a:cxn>
                <a:cxn ang="0">
                  <a:pos x="178" y="637"/>
                </a:cxn>
                <a:cxn ang="0">
                  <a:pos x="195" y="670"/>
                </a:cxn>
                <a:cxn ang="0">
                  <a:pos x="216" y="694"/>
                </a:cxn>
                <a:cxn ang="0">
                  <a:pos x="241" y="717"/>
                </a:cxn>
                <a:cxn ang="0">
                  <a:pos x="241" y="717"/>
                </a:cxn>
                <a:cxn ang="0">
                  <a:pos x="166" y="736"/>
                </a:cxn>
                <a:cxn ang="0">
                  <a:pos x="91" y="755"/>
                </a:cxn>
                <a:cxn ang="0">
                  <a:pos x="91" y="755"/>
                </a:cxn>
                <a:cxn ang="0">
                  <a:pos x="62" y="717"/>
                </a:cxn>
                <a:cxn ang="0">
                  <a:pos x="37" y="670"/>
                </a:cxn>
                <a:cxn ang="0">
                  <a:pos x="37" y="670"/>
                </a:cxn>
                <a:cxn ang="0">
                  <a:pos x="17" y="618"/>
                </a:cxn>
                <a:cxn ang="0">
                  <a:pos x="0" y="562"/>
                </a:cxn>
                <a:cxn ang="0">
                  <a:pos x="0" y="562"/>
                </a:cxn>
                <a:cxn ang="0">
                  <a:pos x="75" y="548"/>
                </a:cxn>
                <a:cxn ang="0">
                  <a:pos x="149" y="529"/>
                </a:cxn>
                <a:cxn ang="0">
                  <a:pos x="149" y="529"/>
                </a:cxn>
              </a:cxnLst>
              <a:rect l="0" t="0" r="r" b="b"/>
              <a:pathLst>
                <a:path w="916" h="755">
                  <a:moveTo>
                    <a:pt x="696" y="430"/>
                  </a:moveTo>
                  <a:lnTo>
                    <a:pt x="696" y="430"/>
                  </a:lnTo>
                  <a:lnTo>
                    <a:pt x="700" y="387"/>
                  </a:lnTo>
                  <a:lnTo>
                    <a:pt x="696" y="349"/>
                  </a:lnTo>
                  <a:lnTo>
                    <a:pt x="696" y="349"/>
                  </a:lnTo>
                  <a:lnTo>
                    <a:pt x="692" y="312"/>
                  </a:lnTo>
                  <a:lnTo>
                    <a:pt x="680" y="279"/>
                  </a:lnTo>
                  <a:lnTo>
                    <a:pt x="667" y="250"/>
                  </a:lnTo>
                  <a:lnTo>
                    <a:pt x="647" y="222"/>
                  </a:lnTo>
                  <a:lnTo>
                    <a:pt x="647" y="222"/>
                  </a:lnTo>
                  <a:lnTo>
                    <a:pt x="696" y="170"/>
                  </a:lnTo>
                  <a:lnTo>
                    <a:pt x="738" y="118"/>
                  </a:lnTo>
                  <a:lnTo>
                    <a:pt x="779" y="62"/>
                  </a:lnTo>
                  <a:lnTo>
                    <a:pt x="821" y="0"/>
                  </a:lnTo>
                  <a:lnTo>
                    <a:pt x="821" y="0"/>
                  </a:lnTo>
                  <a:lnTo>
                    <a:pt x="845" y="33"/>
                  </a:lnTo>
                  <a:lnTo>
                    <a:pt x="874" y="66"/>
                  </a:lnTo>
                  <a:lnTo>
                    <a:pt x="895" y="104"/>
                  </a:lnTo>
                  <a:lnTo>
                    <a:pt x="916" y="142"/>
                  </a:lnTo>
                  <a:lnTo>
                    <a:pt x="916" y="142"/>
                  </a:lnTo>
                  <a:lnTo>
                    <a:pt x="866" y="222"/>
                  </a:lnTo>
                  <a:lnTo>
                    <a:pt x="816" y="293"/>
                  </a:lnTo>
                  <a:lnTo>
                    <a:pt x="758" y="364"/>
                  </a:lnTo>
                  <a:lnTo>
                    <a:pt x="696" y="430"/>
                  </a:lnTo>
                  <a:lnTo>
                    <a:pt x="696" y="430"/>
                  </a:lnTo>
                  <a:close/>
                  <a:moveTo>
                    <a:pt x="149" y="529"/>
                  </a:moveTo>
                  <a:lnTo>
                    <a:pt x="149" y="529"/>
                  </a:lnTo>
                  <a:lnTo>
                    <a:pt x="154" y="566"/>
                  </a:lnTo>
                  <a:lnTo>
                    <a:pt x="166" y="604"/>
                  </a:lnTo>
                  <a:lnTo>
                    <a:pt x="166" y="604"/>
                  </a:lnTo>
                  <a:lnTo>
                    <a:pt x="178" y="637"/>
                  </a:lnTo>
                  <a:lnTo>
                    <a:pt x="195" y="670"/>
                  </a:lnTo>
                  <a:lnTo>
                    <a:pt x="216" y="694"/>
                  </a:lnTo>
                  <a:lnTo>
                    <a:pt x="241" y="717"/>
                  </a:lnTo>
                  <a:lnTo>
                    <a:pt x="241" y="717"/>
                  </a:lnTo>
                  <a:lnTo>
                    <a:pt x="166" y="736"/>
                  </a:lnTo>
                  <a:lnTo>
                    <a:pt x="91" y="755"/>
                  </a:lnTo>
                  <a:lnTo>
                    <a:pt x="91" y="755"/>
                  </a:lnTo>
                  <a:lnTo>
                    <a:pt x="62" y="717"/>
                  </a:lnTo>
                  <a:lnTo>
                    <a:pt x="37" y="670"/>
                  </a:lnTo>
                  <a:lnTo>
                    <a:pt x="37" y="670"/>
                  </a:lnTo>
                  <a:lnTo>
                    <a:pt x="17" y="618"/>
                  </a:lnTo>
                  <a:lnTo>
                    <a:pt x="0" y="562"/>
                  </a:lnTo>
                  <a:lnTo>
                    <a:pt x="0" y="562"/>
                  </a:lnTo>
                  <a:lnTo>
                    <a:pt x="75" y="548"/>
                  </a:lnTo>
                  <a:lnTo>
                    <a:pt x="149" y="529"/>
                  </a:lnTo>
                  <a:lnTo>
                    <a:pt x="149" y="529"/>
                  </a:lnTo>
                  <a:close/>
                </a:path>
              </a:pathLst>
            </a:custGeom>
            <a:solidFill>
              <a:srgbClr val="FAB0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691" y="3236"/>
              <a:ext cx="107" cy="160"/>
            </a:xfrm>
            <a:custGeom>
              <a:avLst/>
              <a:gdLst/>
              <a:ahLst/>
              <a:cxnLst>
                <a:cxn ang="0">
                  <a:pos x="8" y="0"/>
                </a:cxn>
                <a:cxn ang="0">
                  <a:pos x="8" y="0"/>
                </a:cxn>
                <a:cxn ang="0">
                  <a:pos x="37" y="33"/>
                </a:cxn>
                <a:cxn ang="0">
                  <a:pos x="62" y="66"/>
                </a:cxn>
                <a:cxn ang="0">
                  <a:pos x="87" y="103"/>
                </a:cxn>
                <a:cxn ang="0">
                  <a:pos x="107" y="141"/>
                </a:cxn>
                <a:cxn ang="0">
                  <a:pos x="107" y="141"/>
                </a:cxn>
                <a:cxn ang="0">
                  <a:pos x="95" y="160"/>
                </a:cxn>
                <a:cxn ang="0">
                  <a:pos x="95" y="160"/>
                </a:cxn>
                <a:cxn ang="0">
                  <a:pos x="74" y="122"/>
                </a:cxn>
                <a:cxn ang="0">
                  <a:pos x="53" y="85"/>
                </a:cxn>
                <a:cxn ang="0">
                  <a:pos x="29" y="47"/>
                </a:cxn>
                <a:cxn ang="0">
                  <a:pos x="0" y="14"/>
                </a:cxn>
                <a:cxn ang="0">
                  <a:pos x="0" y="14"/>
                </a:cxn>
                <a:cxn ang="0">
                  <a:pos x="8" y="0"/>
                </a:cxn>
                <a:cxn ang="0">
                  <a:pos x="8" y="0"/>
                </a:cxn>
              </a:cxnLst>
              <a:rect l="0" t="0" r="r" b="b"/>
              <a:pathLst>
                <a:path w="107" h="160">
                  <a:moveTo>
                    <a:pt x="8" y="0"/>
                  </a:moveTo>
                  <a:lnTo>
                    <a:pt x="8" y="0"/>
                  </a:lnTo>
                  <a:lnTo>
                    <a:pt x="37" y="33"/>
                  </a:lnTo>
                  <a:lnTo>
                    <a:pt x="62" y="66"/>
                  </a:lnTo>
                  <a:lnTo>
                    <a:pt x="87" y="103"/>
                  </a:lnTo>
                  <a:lnTo>
                    <a:pt x="107" y="141"/>
                  </a:lnTo>
                  <a:lnTo>
                    <a:pt x="107" y="141"/>
                  </a:lnTo>
                  <a:lnTo>
                    <a:pt x="95" y="160"/>
                  </a:lnTo>
                  <a:lnTo>
                    <a:pt x="95" y="160"/>
                  </a:lnTo>
                  <a:lnTo>
                    <a:pt x="74" y="122"/>
                  </a:lnTo>
                  <a:lnTo>
                    <a:pt x="53" y="85"/>
                  </a:lnTo>
                  <a:lnTo>
                    <a:pt x="29" y="47"/>
                  </a:lnTo>
                  <a:lnTo>
                    <a:pt x="0" y="14"/>
                  </a:lnTo>
                  <a:lnTo>
                    <a:pt x="0" y="14"/>
                  </a:lnTo>
                  <a:lnTo>
                    <a:pt x="8" y="0"/>
                  </a:lnTo>
                  <a:lnTo>
                    <a:pt x="8" y="0"/>
                  </a:lnTo>
                  <a:close/>
                </a:path>
              </a:pathLst>
            </a:custGeom>
            <a:solidFill>
              <a:srgbClr val="FFF68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4019" y="3740"/>
              <a:ext cx="137" cy="170"/>
            </a:xfrm>
            <a:custGeom>
              <a:avLst/>
              <a:gdLst/>
              <a:ahLst/>
              <a:cxnLst>
                <a:cxn ang="0">
                  <a:pos x="13" y="0"/>
                </a:cxn>
                <a:cxn ang="0">
                  <a:pos x="13" y="0"/>
                </a:cxn>
                <a:cxn ang="0">
                  <a:pos x="25" y="52"/>
                </a:cxn>
                <a:cxn ang="0">
                  <a:pos x="50" y="99"/>
                </a:cxn>
                <a:cxn ang="0">
                  <a:pos x="50" y="99"/>
                </a:cxn>
                <a:cxn ang="0">
                  <a:pos x="67" y="123"/>
                </a:cxn>
                <a:cxn ang="0">
                  <a:pos x="87" y="147"/>
                </a:cxn>
                <a:cxn ang="0">
                  <a:pos x="112" y="161"/>
                </a:cxn>
                <a:cxn ang="0">
                  <a:pos x="137" y="170"/>
                </a:cxn>
                <a:cxn ang="0">
                  <a:pos x="137" y="170"/>
                </a:cxn>
                <a:cxn ang="0">
                  <a:pos x="121" y="170"/>
                </a:cxn>
                <a:cxn ang="0">
                  <a:pos x="104" y="165"/>
                </a:cxn>
                <a:cxn ang="0">
                  <a:pos x="79" y="151"/>
                </a:cxn>
                <a:cxn ang="0">
                  <a:pos x="54" y="128"/>
                </a:cxn>
                <a:cxn ang="0">
                  <a:pos x="38" y="104"/>
                </a:cxn>
                <a:cxn ang="0">
                  <a:pos x="38" y="104"/>
                </a:cxn>
                <a:cxn ang="0">
                  <a:pos x="25" y="81"/>
                </a:cxn>
                <a:cxn ang="0">
                  <a:pos x="13" y="57"/>
                </a:cxn>
                <a:cxn ang="0">
                  <a:pos x="0" y="5"/>
                </a:cxn>
                <a:cxn ang="0">
                  <a:pos x="0" y="5"/>
                </a:cxn>
                <a:cxn ang="0">
                  <a:pos x="13" y="0"/>
                </a:cxn>
                <a:cxn ang="0">
                  <a:pos x="13" y="0"/>
                </a:cxn>
              </a:cxnLst>
              <a:rect l="0" t="0" r="r" b="b"/>
              <a:pathLst>
                <a:path w="137" h="170">
                  <a:moveTo>
                    <a:pt x="13" y="0"/>
                  </a:moveTo>
                  <a:lnTo>
                    <a:pt x="13" y="0"/>
                  </a:lnTo>
                  <a:lnTo>
                    <a:pt x="25" y="52"/>
                  </a:lnTo>
                  <a:lnTo>
                    <a:pt x="50" y="99"/>
                  </a:lnTo>
                  <a:lnTo>
                    <a:pt x="50" y="99"/>
                  </a:lnTo>
                  <a:lnTo>
                    <a:pt x="67" y="123"/>
                  </a:lnTo>
                  <a:lnTo>
                    <a:pt x="87" y="147"/>
                  </a:lnTo>
                  <a:lnTo>
                    <a:pt x="112" y="161"/>
                  </a:lnTo>
                  <a:lnTo>
                    <a:pt x="137" y="170"/>
                  </a:lnTo>
                  <a:lnTo>
                    <a:pt x="137" y="170"/>
                  </a:lnTo>
                  <a:lnTo>
                    <a:pt x="121" y="170"/>
                  </a:lnTo>
                  <a:lnTo>
                    <a:pt x="104" y="165"/>
                  </a:lnTo>
                  <a:lnTo>
                    <a:pt x="79" y="151"/>
                  </a:lnTo>
                  <a:lnTo>
                    <a:pt x="54" y="128"/>
                  </a:lnTo>
                  <a:lnTo>
                    <a:pt x="38" y="104"/>
                  </a:lnTo>
                  <a:lnTo>
                    <a:pt x="38" y="104"/>
                  </a:lnTo>
                  <a:lnTo>
                    <a:pt x="25" y="81"/>
                  </a:lnTo>
                  <a:lnTo>
                    <a:pt x="13" y="57"/>
                  </a:lnTo>
                  <a:lnTo>
                    <a:pt x="0" y="5"/>
                  </a:lnTo>
                  <a:lnTo>
                    <a:pt x="0" y="5"/>
                  </a:lnTo>
                  <a:lnTo>
                    <a:pt x="13" y="0"/>
                  </a:lnTo>
                  <a:lnTo>
                    <a:pt x="13" y="0"/>
                  </a:lnTo>
                  <a:close/>
                </a:path>
              </a:pathLst>
            </a:custGeom>
            <a:solidFill>
              <a:srgbClr val="F58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2872" y="3434"/>
              <a:ext cx="111" cy="160"/>
            </a:xfrm>
            <a:custGeom>
              <a:avLst/>
              <a:gdLst/>
              <a:ahLst/>
              <a:cxnLst>
                <a:cxn ang="0">
                  <a:pos x="49" y="160"/>
                </a:cxn>
                <a:cxn ang="0">
                  <a:pos x="111" y="37"/>
                </a:cxn>
                <a:cxn ang="0">
                  <a:pos x="111" y="37"/>
                </a:cxn>
                <a:cxn ang="0">
                  <a:pos x="74" y="0"/>
                </a:cxn>
                <a:cxn ang="0">
                  <a:pos x="74" y="0"/>
                </a:cxn>
                <a:cxn ang="0">
                  <a:pos x="20" y="99"/>
                </a:cxn>
                <a:cxn ang="0">
                  <a:pos x="0" y="104"/>
                </a:cxn>
                <a:cxn ang="0">
                  <a:pos x="0" y="104"/>
                </a:cxn>
                <a:cxn ang="0">
                  <a:pos x="49" y="160"/>
                </a:cxn>
                <a:cxn ang="0">
                  <a:pos x="49" y="160"/>
                </a:cxn>
              </a:cxnLst>
              <a:rect l="0" t="0" r="r" b="b"/>
              <a:pathLst>
                <a:path w="111" h="160">
                  <a:moveTo>
                    <a:pt x="49" y="160"/>
                  </a:moveTo>
                  <a:lnTo>
                    <a:pt x="111" y="37"/>
                  </a:lnTo>
                  <a:lnTo>
                    <a:pt x="111" y="37"/>
                  </a:lnTo>
                  <a:lnTo>
                    <a:pt x="74" y="0"/>
                  </a:lnTo>
                  <a:lnTo>
                    <a:pt x="74" y="0"/>
                  </a:lnTo>
                  <a:lnTo>
                    <a:pt x="20" y="99"/>
                  </a:lnTo>
                  <a:lnTo>
                    <a:pt x="0" y="104"/>
                  </a:lnTo>
                  <a:lnTo>
                    <a:pt x="0" y="104"/>
                  </a:lnTo>
                  <a:lnTo>
                    <a:pt x="49" y="160"/>
                  </a:lnTo>
                  <a:lnTo>
                    <a:pt x="49" y="160"/>
                  </a:lnTo>
                  <a:close/>
                </a:path>
              </a:pathLst>
            </a:custGeom>
            <a:solidFill>
              <a:srgbClr val="FFF68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1" name="Picture 60" descr="SME Design.jpg"/>
          <p:cNvPicPr>
            <a:picLocks noChangeAspect="1"/>
          </p:cNvPicPr>
          <p:nvPr/>
        </p:nvPicPr>
        <p:blipFill>
          <a:blip r:embed="rId3" cstate="print"/>
          <a:stretch>
            <a:fillRect/>
          </a:stretch>
        </p:blipFill>
        <p:spPr>
          <a:xfrm>
            <a:off x="3352800" y="1295400"/>
            <a:ext cx="5341471" cy="4953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Temp\Temporary Internet Files\Content.IE5\TY2C4VQE\MC900389972[1].wmf"/>
          <p:cNvPicPr>
            <a:picLocks noChangeAspect="1" noChangeArrowheads="1"/>
          </p:cNvPicPr>
          <p:nvPr/>
        </p:nvPicPr>
        <p:blipFill>
          <a:blip r:embed="rId3" cstate="print"/>
          <a:srcRect/>
          <a:stretch>
            <a:fillRect/>
          </a:stretch>
        </p:blipFill>
        <p:spPr bwMode="auto">
          <a:xfrm>
            <a:off x="6723434" y="0"/>
            <a:ext cx="2420566" cy="1905000"/>
          </a:xfrm>
          <a:prstGeom prst="rect">
            <a:avLst/>
          </a:prstGeom>
          <a:noFill/>
        </p:spPr>
      </p:pic>
      <p:pic>
        <p:nvPicPr>
          <p:cNvPr id="1032" name="Picture 8" descr="C:\Temp\Temporary Internet Files\Content.IE5\OCO3QQVN\MP900385991[1].jpg"/>
          <p:cNvPicPr>
            <a:picLocks noChangeAspect="1" noChangeArrowheads="1"/>
          </p:cNvPicPr>
          <p:nvPr/>
        </p:nvPicPr>
        <p:blipFill>
          <a:blip r:embed="rId4" cstate="print"/>
          <a:srcRect/>
          <a:stretch>
            <a:fillRect/>
          </a:stretch>
        </p:blipFill>
        <p:spPr bwMode="auto">
          <a:xfrm>
            <a:off x="6096000" y="4114800"/>
            <a:ext cx="2788920" cy="1992086"/>
          </a:xfrm>
          <a:prstGeom prst="rect">
            <a:avLst/>
          </a:prstGeom>
          <a:noFill/>
        </p:spPr>
      </p:pic>
      <p:sp>
        <p:nvSpPr>
          <p:cNvPr id="3" name="Subtitle 2"/>
          <p:cNvSpPr>
            <a:spLocks noGrp="1"/>
          </p:cNvSpPr>
          <p:nvPr>
            <p:ph type="subTitle" idx="1"/>
          </p:nvPr>
        </p:nvSpPr>
        <p:spPr>
          <a:xfrm>
            <a:off x="152400" y="3200400"/>
            <a:ext cx="6019800" cy="3505200"/>
          </a:xfrm>
        </p:spPr>
        <p:txBody>
          <a:bodyPr>
            <a:normAutofit fontScale="25000" lnSpcReduction="20000"/>
          </a:bodyPr>
          <a:lstStyle/>
          <a:p>
            <a:r>
              <a:rPr lang="en-US" sz="5600" dirty="0" smtClean="0">
                <a:solidFill>
                  <a:schemeClr val="tx1"/>
                </a:solidFill>
              </a:rPr>
              <a:t/>
            </a:r>
            <a:br>
              <a:rPr lang="en-US" sz="5600" dirty="0" smtClean="0">
                <a:solidFill>
                  <a:schemeClr val="tx1"/>
                </a:solidFill>
              </a:rPr>
            </a:br>
            <a:r>
              <a:rPr lang="en-US" sz="7200" b="1" i="1" dirty="0" smtClean="0">
                <a:solidFill>
                  <a:schemeClr val="tx1"/>
                </a:solidFill>
              </a:rPr>
              <a:t>Jen Padron, MEd, CPS, QMHP-CS and Ron Manderscheid, PhD</a:t>
            </a:r>
          </a:p>
          <a:p>
            <a:r>
              <a:rPr lang="en-US" sz="7200" b="1" i="1" dirty="0" smtClean="0">
                <a:solidFill>
                  <a:schemeClr val="tx1"/>
                </a:solidFill>
              </a:rPr>
              <a:t>Debbie Plotnick, MHANY  - The Person</a:t>
            </a:r>
          </a:p>
          <a:p>
            <a:r>
              <a:rPr lang="en-US" sz="7200" b="1" i="1" dirty="0" smtClean="0">
                <a:solidFill>
                  <a:schemeClr val="tx1"/>
                </a:solidFill>
              </a:rPr>
              <a:t> Jana Spalding, MD, Recovery Innovations – Peer Support</a:t>
            </a:r>
          </a:p>
          <a:p>
            <a:r>
              <a:rPr lang="en-US" sz="9600" dirty="0" smtClean="0">
                <a:solidFill>
                  <a:schemeClr val="tx1"/>
                </a:solidFill>
              </a:rPr>
              <a:t/>
            </a:r>
            <a:br>
              <a:rPr lang="en-US" sz="9600" dirty="0" smtClean="0">
                <a:solidFill>
                  <a:schemeClr val="tx1"/>
                </a:solidFill>
              </a:rPr>
            </a:br>
            <a:r>
              <a:rPr lang="en-US" sz="9600" dirty="0" smtClean="0">
                <a:solidFill>
                  <a:schemeClr val="tx1"/>
                </a:solidFill>
              </a:rPr>
              <a:t>Explore the impact that individual action can have on health outcomes, cost, and whole health.  </a:t>
            </a:r>
            <a:r>
              <a:rPr lang="en-US" sz="9600" b="1" i="1" dirty="0" smtClean="0">
                <a:solidFill>
                  <a:schemeClr val="tx1"/>
                </a:solidFill>
              </a:rPr>
              <a:t> future individual responsibility for health? </a:t>
            </a:r>
            <a:endParaRPr lang="en-US" sz="9600" dirty="0" smtClean="0"/>
          </a:p>
          <a:p>
            <a:endParaRPr lang="en-US" sz="9600" dirty="0"/>
          </a:p>
        </p:txBody>
      </p:sp>
      <p:sp>
        <p:nvSpPr>
          <p:cNvPr id="2" name="Title 1"/>
          <p:cNvSpPr>
            <a:spLocks noGrp="1"/>
          </p:cNvSpPr>
          <p:nvPr>
            <p:ph type="ctrTitle"/>
          </p:nvPr>
        </p:nvSpPr>
        <p:spPr>
          <a:xfrm>
            <a:off x="533400" y="1447800"/>
            <a:ext cx="7772400" cy="1470025"/>
          </a:xfrm>
        </p:spPr>
        <p:txBody>
          <a:bodyPr/>
          <a:lstStyle/>
          <a:p>
            <a:r>
              <a:rPr lang="en-US" b="1" dirty="0" smtClean="0"/>
              <a:t>ACMHA 2014</a:t>
            </a:r>
            <a:br>
              <a:rPr lang="en-US" b="1" dirty="0" smtClean="0"/>
            </a:br>
            <a:r>
              <a:rPr lang="en-US" b="1" dirty="0" smtClean="0"/>
              <a:t>The Power of the Person</a:t>
            </a:r>
            <a:endParaRPr lang="en-US" b="1" dirty="0"/>
          </a:p>
        </p:txBody>
      </p:sp>
      <p:pic>
        <p:nvPicPr>
          <p:cNvPr id="1027" name="Picture 3" descr="C:\Temp\Temporary Internet Files\Content.IE5\TY2C4VQE\MP900442296[1].jpg"/>
          <p:cNvPicPr>
            <a:picLocks noChangeAspect="1" noChangeArrowheads="1"/>
          </p:cNvPicPr>
          <p:nvPr/>
        </p:nvPicPr>
        <p:blipFill>
          <a:blip r:embed="rId5" cstate="print"/>
          <a:srcRect/>
          <a:stretch>
            <a:fillRect/>
          </a:stretch>
        </p:blipFill>
        <p:spPr bwMode="auto">
          <a:xfrm>
            <a:off x="228600" y="228600"/>
            <a:ext cx="2133600" cy="141821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the Person</a:t>
            </a:r>
            <a:endParaRPr lang="en-US" dirty="0"/>
          </a:p>
        </p:txBody>
      </p:sp>
      <p:pic>
        <p:nvPicPr>
          <p:cNvPr id="4" name="Picture 15" descr="C:\Temp\Temporary Internet Files\Content.IE5\4LNT6Q2K\MP900448742[1].jpg"/>
          <p:cNvPicPr>
            <a:picLocks noGrp="1" noChangeAspect="1" noChangeArrowheads="1"/>
          </p:cNvPicPr>
          <p:nvPr>
            <p:ph sz="quarter" idx="1"/>
          </p:nvPr>
        </p:nvPicPr>
        <p:blipFill>
          <a:blip r:embed="rId2" cstate="print"/>
          <a:srcRect/>
          <a:stretch>
            <a:fillRect/>
          </a:stretch>
        </p:blipFill>
        <p:spPr bwMode="auto">
          <a:xfrm>
            <a:off x="965245" y="1600201"/>
            <a:ext cx="5343716" cy="3352800"/>
          </a:xfrm>
          <a:prstGeom prst="rect">
            <a:avLst/>
          </a:prstGeom>
          <a:noFill/>
        </p:spPr>
      </p:pic>
      <p:pic>
        <p:nvPicPr>
          <p:cNvPr id="10245" name="Picture 5" descr="C:\Temp\Temporary Internet Files\Content.IE5\4LNT6Q2K\MC900198184[1].wmf"/>
          <p:cNvPicPr>
            <a:picLocks noChangeAspect="1" noChangeArrowheads="1"/>
          </p:cNvPicPr>
          <p:nvPr/>
        </p:nvPicPr>
        <p:blipFill>
          <a:blip r:embed="rId3" cstate="print"/>
          <a:srcRect/>
          <a:stretch>
            <a:fillRect/>
          </a:stretch>
        </p:blipFill>
        <p:spPr bwMode="auto">
          <a:xfrm>
            <a:off x="5928107" y="2514600"/>
            <a:ext cx="2894495" cy="3733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505200"/>
            <a:ext cx="5181600" cy="3200400"/>
          </a:xfrm>
        </p:spPr>
        <p:txBody>
          <a:bodyPr>
            <a:normAutofit fontScale="32500" lnSpcReduction="20000"/>
          </a:bodyPr>
          <a:lstStyle/>
          <a:p>
            <a:r>
              <a:rPr lang="en-US" sz="5600" dirty="0" smtClean="0">
                <a:solidFill>
                  <a:schemeClr val="tx1"/>
                </a:solidFill>
              </a:rPr>
              <a:t/>
            </a:r>
            <a:br>
              <a:rPr lang="en-US" sz="5600" dirty="0" smtClean="0">
                <a:solidFill>
                  <a:schemeClr val="tx1"/>
                </a:solidFill>
              </a:rPr>
            </a:br>
            <a:r>
              <a:rPr lang="en-US" sz="9600" dirty="0" smtClean="0">
                <a:solidFill>
                  <a:schemeClr val="tx1"/>
                </a:solidFill>
              </a:rPr>
              <a:t/>
            </a:r>
            <a:br>
              <a:rPr lang="en-US" sz="9600" dirty="0" smtClean="0">
                <a:solidFill>
                  <a:schemeClr val="tx1"/>
                </a:solidFill>
              </a:rPr>
            </a:br>
            <a:r>
              <a:rPr lang="en-US" sz="9600" dirty="0" smtClean="0">
                <a:solidFill>
                  <a:schemeClr val="tx1"/>
                </a:solidFill>
              </a:rPr>
              <a:t>Explore the impact that individual action can have on health outcomes, cost, and whole health.  </a:t>
            </a:r>
            <a:r>
              <a:rPr lang="en-US" sz="9600" b="1" i="1" dirty="0" smtClean="0">
                <a:solidFill>
                  <a:schemeClr val="tx1"/>
                </a:solidFill>
              </a:rPr>
              <a:t> future individual responsibility for health</a:t>
            </a:r>
            <a:endParaRPr lang="en-US" sz="9600" dirty="0" smtClean="0"/>
          </a:p>
          <a:p>
            <a:endParaRPr lang="en-US" sz="9600" dirty="0"/>
          </a:p>
        </p:txBody>
      </p:sp>
      <p:sp>
        <p:nvSpPr>
          <p:cNvPr id="2" name="Title 1"/>
          <p:cNvSpPr>
            <a:spLocks noGrp="1"/>
          </p:cNvSpPr>
          <p:nvPr>
            <p:ph type="ctrTitle"/>
          </p:nvPr>
        </p:nvSpPr>
        <p:spPr>
          <a:xfrm>
            <a:off x="533400" y="1447800"/>
            <a:ext cx="7772400" cy="1470025"/>
          </a:xfrm>
        </p:spPr>
        <p:txBody>
          <a:bodyPr/>
          <a:lstStyle/>
          <a:p>
            <a:r>
              <a:rPr lang="en-US" b="1" dirty="0" smtClean="0"/>
              <a:t>ACMHA 2014</a:t>
            </a:r>
            <a:br>
              <a:rPr lang="en-US" b="1" dirty="0" smtClean="0"/>
            </a:br>
            <a:r>
              <a:rPr lang="en-US" b="1" dirty="0" smtClean="0"/>
              <a:t>The Power of the Person</a:t>
            </a:r>
            <a:endParaRPr lang="en-US" b="1" dirty="0"/>
          </a:p>
        </p:txBody>
      </p:sp>
      <p:sp>
        <p:nvSpPr>
          <p:cNvPr id="7" name="TextBox 6"/>
          <p:cNvSpPr txBox="1"/>
          <p:nvPr/>
        </p:nvSpPr>
        <p:spPr>
          <a:xfrm>
            <a:off x="457200" y="228600"/>
            <a:ext cx="8305800" cy="1138773"/>
          </a:xfrm>
          <a:prstGeom prst="rect">
            <a:avLst/>
          </a:prstGeom>
          <a:noFill/>
        </p:spPr>
        <p:txBody>
          <a:bodyPr wrap="square" rtlCol="0">
            <a:spAutoFit/>
          </a:bodyPr>
          <a:lstStyle/>
          <a:p>
            <a:r>
              <a:rPr lang="en-US" sz="3200" dirty="0" smtClean="0"/>
              <a:t>My Beloved System:  </a:t>
            </a:r>
            <a:r>
              <a:rPr lang="en-US" sz="3200" u="sng" dirty="0" smtClean="0"/>
              <a:t>Conversation</a:t>
            </a:r>
            <a:endParaRPr lang="en-US" u="sng" dirty="0" smtClean="0"/>
          </a:p>
          <a:p>
            <a:endParaRPr lang="en-US" dirty="0" smtClean="0"/>
          </a:p>
          <a:p>
            <a:endParaRPr lang="en-US" dirty="0"/>
          </a:p>
        </p:txBody>
      </p:sp>
      <p:pic>
        <p:nvPicPr>
          <p:cNvPr id="8" name="Picture 7" descr="SME Design.jpg"/>
          <p:cNvPicPr>
            <a:picLocks noChangeAspect="1"/>
          </p:cNvPicPr>
          <p:nvPr/>
        </p:nvPicPr>
        <p:blipFill>
          <a:blip r:embed="rId3" cstate="print"/>
          <a:stretch>
            <a:fillRect/>
          </a:stretch>
        </p:blipFill>
        <p:spPr>
          <a:xfrm>
            <a:off x="5562600" y="3352800"/>
            <a:ext cx="3328894" cy="3200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505200"/>
            <a:ext cx="5181600" cy="3200400"/>
          </a:xfrm>
        </p:spPr>
        <p:txBody>
          <a:bodyPr>
            <a:normAutofit fontScale="40000" lnSpcReduction="20000"/>
          </a:bodyPr>
          <a:lstStyle/>
          <a:p>
            <a:r>
              <a:rPr lang="en-US" sz="5600" dirty="0" smtClean="0">
                <a:solidFill>
                  <a:schemeClr val="tx1"/>
                </a:solidFill>
              </a:rPr>
              <a:t/>
            </a:r>
            <a:br>
              <a:rPr lang="en-US" sz="5600" dirty="0" smtClean="0">
                <a:solidFill>
                  <a:schemeClr val="tx1"/>
                </a:solidFill>
              </a:rPr>
            </a:br>
            <a:r>
              <a:rPr lang="en-US" sz="9600" dirty="0" smtClean="0">
                <a:solidFill>
                  <a:schemeClr val="tx1"/>
                </a:solidFill>
              </a:rPr>
              <a:t/>
            </a:r>
            <a:br>
              <a:rPr lang="en-US" sz="9600" dirty="0" smtClean="0">
                <a:solidFill>
                  <a:schemeClr val="tx1"/>
                </a:solidFill>
              </a:rPr>
            </a:br>
            <a:r>
              <a:rPr lang="en-US" sz="9600" dirty="0" smtClean="0">
                <a:solidFill>
                  <a:schemeClr val="tx1"/>
                </a:solidFill>
              </a:rPr>
              <a:t>Beware of false dichotomies,  grassroots vs. system</a:t>
            </a:r>
          </a:p>
          <a:p>
            <a:r>
              <a:rPr lang="en-US" sz="9600" dirty="0" smtClean="0">
                <a:solidFill>
                  <a:schemeClr val="tx1"/>
                </a:solidFill>
              </a:rPr>
              <a:t>Oppressed vs. oppressor</a:t>
            </a:r>
          </a:p>
          <a:p>
            <a:r>
              <a:rPr lang="en-US" sz="9600" dirty="0" smtClean="0">
                <a:solidFill>
                  <a:schemeClr val="tx1"/>
                </a:solidFill>
              </a:rPr>
              <a:t>Us vs. Them</a:t>
            </a:r>
            <a:endParaRPr lang="en-US" sz="9600" dirty="0" smtClean="0"/>
          </a:p>
          <a:p>
            <a:endParaRPr lang="en-US" sz="9600" dirty="0"/>
          </a:p>
        </p:txBody>
      </p:sp>
      <p:sp>
        <p:nvSpPr>
          <p:cNvPr id="2" name="Title 1"/>
          <p:cNvSpPr>
            <a:spLocks noGrp="1"/>
          </p:cNvSpPr>
          <p:nvPr>
            <p:ph type="ctrTitle"/>
          </p:nvPr>
        </p:nvSpPr>
        <p:spPr>
          <a:xfrm>
            <a:off x="533400" y="1447800"/>
            <a:ext cx="7772400" cy="1470025"/>
          </a:xfrm>
        </p:spPr>
        <p:txBody>
          <a:bodyPr>
            <a:normAutofit fontScale="90000"/>
          </a:bodyPr>
          <a:lstStyle/>
          <a:p>
            <a:r>
              <a:rPr lang="en-US" b="1" dirty="0" smtClean="0"/>
              <a:t>ACMHA 2014</a:t>
            </a:r>
            <a:br>
              <a:rPr lang="en-US" b="1" dirty="0" smtClean="0"/>
            </a:br>
            <a:r>
              <a:rPr lang="en-US" b="1" dirty="0" smtClean="0"/>
              <a:t>The Power of the Person – Us </a:t>
            </a:r>
            <a:r>
              <a:rPr lang="en-US" b="1" i="1" u="sng" dirty="0" smtClean="0"/>
              <a:t>is</a:t>
            </a:r>
            <a:r>
              <a:rPr lang="en-US" b="1" dirty="0" smtClean="0"/>
              <a:t> Them</a:t>
            </a:r>
            <a:endParaRPr lang="en-US" b="1" dirty="0"/>
          </a:p>
        </p:txBody>
      </p:sp>
      <p:sp>
        <p:nvSpPr>
          <p:cNvPr id="7" name="TextBox 6"/>
          <p:cNvSpPr txBox="1"/>
          <p:nvPr/>
        </p:nvSpPr>
        <p:spPr>
          <a:xfrm>
            <a:off x="457200" y="228600"/>
            <a:ext cx="8305800" cy="1138773"/>
          </a:xfrm>
          <a:prstGeom prst="rect">
            <a:avLst/>
          </a:prstGeom>
          <a:noFill/>
        </p:spPr>
        <p:txBody>
          <a:bodyPr wrap="square" rtlCol="0">
            <a:spAutoFit/>
          </a:bodyPr>
          <a:lstStyle/>
          <a:p>
            <a:r>
              <a:rPr lang="en-US" sz="3200" dirty="0" smtClean="0"/>
              <a:t>My Beloved System:  </a:t>
            </a:r>
            <a:r>
              <a:rPr lang="en-US" sz="3200" u="sng" dirty="0" smtClean="0"/>
              <a:t>Conversation</a:t>
            </a:r>
            <a:endParaRPr lang="en-US" u="sng" dirty="0" smtClean="0"/>
          </a:p>
          <a:p>
            <a:endParaRPr lang="en-US" dirty="0" smtClean="0"/>
          </a:p>
          <a:p>
            <a:endParaRPr lang="en-US" dirty="0"/>
          </a:p>
        </p:txBody>
      </p:sp>
      <p:pic>
        <p:nvPicPr>
          <p:cNvPr id="8" name="Picture 7" descr="SME Design.jpg"/>
          <p:cNvPicPr>
            <a:picLocks noChangeAspect="1"/>
          </p:cNvPicPr>
          <p:nvPr/>
        </p:nvPicPr>
        <p:blipFill>
          <a:blip r:embed="rId3" cstate="print"/>
          <a:stretch>
            <a:fillRect/>
          </a:stretch>
        </p:blipFill>
        <p:spPr>
          <a:xfrm>
            <a:off x="5562600" y="3352800"/>
            <a:ext cx="3328894" cy="32004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505200"/>
            <a:ext cx="5181600" cy="3200400"/>
          </a:xfrm>
        </p:spPr>
        <p:txBody>
          <a:bodyPr>
            <a:normAutofit fontScale="32500" lnSpcReduction="20000"/>
          </a:bodyPr>
          <a:lstStyle/>
          <a:p>
            <a:r>
              <a:rPr lang="en-US" sz="9600" dirty="0" smtClean="0">
                <a:solidFill>
                  <a:schemeClr val="tx1"/>
                </a:solidFill>
              </a:rPr>
              <a:t/>
            </a:r>
            <a:br>
              <a:rPr lang="en-US" sz="9600" dirty="0" smtClean="0">
                <a:solidFill>
                  <a:schemeClr val="tx1"/>
                </a:solidFill>
              </a:rPr>
            </a:br>
            <a:r>
              <a:rPr lang="en-US" sz="9600" dirty="0" smtClean="0">
                <a:solidFill>
                  <a:schemeClr val="tx1"/>
                </a:solidFill>
              </a:rPr>
              <a:t>Wellbeing maintained by individual efforts, minimal health care system involvement</a:t>
            </a:r>
          </a:p>
          <a:p>
            <a:r>
              <a:rPr lang="en-US" sz="9600" u="sng" dirty="0" smtClean="0">
                <a:solidFill>
                  <a:schemeClr val="tx1"/>
                </a:solidFill>
              </a:rPr>
              <a:t>Easy </a:t>
            </a:r>
            <a:r>
              <a:rPr lang="en-US" sz="9600" dirty="0" smtClean="0">
                <a:solidFill>
                  <a:schemeClr val="tx1"/>
                </a:solidFill>
              </a:rPr>
              <a:t>crossover from peer support to physical medicine.  </a:t>
            </a:r>
          </a:p>
          <a:p>
            <a:r>
              <a:rPr lang="en-US" sz="9600" dirty="0" smtClean="0">
                <a:solidFill>
                  <a:schemeClr val="tx1"/>
                </a:solidFill>
              </a:rPr>
              <a:t>Shift to integration is actually small</a:t>
            </a:r>
          </a:p>
          <a:p>
            <a:endParaRPr lang="en-US" sz="9600" dirty="0" smtClean="0">
              <a:solidFill>
                <a:schemeClr val="tx1"/>
              </a:solidFill>
            </a:endParaRPr>
          </a:p>
          <a:p>
            <a:endParaRPr lang="en-US" sz="9600" dirty="0" smtClean="0"/>
          </a:p>
          <a:p>
            <a:endParaRPr lang="en-US" sz="9600" dirty="0"/>
          </a:p>
        </p:txBody>
      </p:sp>
      <p:sp>
        <p:nvSpPr>
          <p:cNvPr id="2" name="Title 1"/>
          <p:cNvSpPr>
            <a:spLocks noGrp="1"/>
          </p:cNvSpPr>
          <p:nvPr>
            <p:ph type="ctrTitle"/>
          </p:nvPr>
        </p:nvSpPr>
        <p:spPr>
          <a:xfrm>
            <a:off x="533400" y="1447800"/>
            <a:ext cx="7772400" cy="1470025"/>
          </a:xfrm>
        </p:spPr>
        <p:txBody>
          <a:bodyPr/>
          <a:lstStyle/>
          <a:p>
            <a:r>
              <a:rPr lang="en-US" b="1" dirty="0" smtClean="0"/>
              <a:t>ACMHA 2014</a:t>
            </a:r>
            <a:br>
              <a:rPr lang="en-US" b="1" dirty="0" smtClean="0"/>
            </a:br>
            <a:r>
              <a:rPr lang="en-US" b="1" dirty="0" smtClean="0"/>
              <a:t>The Power of the Person</a:t>
            </a:r>
            <a:endParaRPr lang="en-US" b="1" dirty="0"/>
          </a:p>
        </p:txBody>
      </p:sp>
      <p:sp>
        <p:nvSpPr>
          <p:cNvPr id="7" name="TextBox 6"/>
          <p:cNvSpPr txBox="1"/>
          <p:nvPr/>
        </p:nvSpPr>
        <p:spPr>
          <a:xfrm>
            <a:off x="457200" y="228600"/>
            <a:ext cx="8305800" cy="1138773"/>
          </a:xfrm>
          <a:prstGeom prst="rect">
            <a:avLst/>
          </a:prstGeom>
          <a:noFill/>
        </p:spPr>
        <p:txBody>
          <a:bodyPr wrap="square" rtlCol="0">
            <a:spAutoFit/>
          </a:bodyPr>
          <a:lstStyle/>
          <a:p>
            <a:r>
              <a:rPr lang="en-US" sz="3200" dirty="0" smtClean="0"/>
              <a:t>My Beloved System:  </a:t>
            </a:r>
            <a:r>
              <a:rPr lang="en-US" sz="3200" u="sng" dirty="0" smtClean="0"/>
              <a:t>Conversation</a:t>
            </a:r>
            <a:endParaRPr lang="en-US" u="sng" dirty="0" smtClean="0"/>
          </a:p>
          <a:p>
            <a:endParaRPr lang="en-US" dirty="0" smtClean="0"/>
          </a:p>
          <a:p>
            <a:endParaRPr lang="en-US" dirty="0"/>
          </a:p>
        </p:txBody>
      </p:sp>
      <p:pic>
        <p:nvPicPr>
          <p:cNvPr id="8" name="Picture 7" descr="SME Design.jpg"/>
          <p:cNvPicPr>
            <a:picLocks noChangeAspect="1"/>
          </p:cNvPicPr>
          <p:nvPr/>
        </p:nvPicPr>
        <p:blipFill>
          <a:blip r:embed="rId3" cstate="print"/>
          <a:stretch>
            <a:fillRect/>
          </a:stretch>
        </p:blipFill>
        <p:spPr>
          <a:xfrm>
            <a:off x="5562600" y="3352800"/>
            <a:ext cx="3328894" cy="32004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505200"/>
            <a:ext cx="5181600" cy="3200400"/>
          </a:xfrm>
        </p:spPr>
        <p:txBody>
          <a:bodyPr>
            <a:normAutofit fontScale="77500" lnSpcReduction="20000"/>
          </a:bodyPr>
          <a:lstStyle/>
          <a:p>
            <a:r>
              <a:rPr lang="en-US" sz="9600" dirty="0" smtClean="0">
                <a:solidFill>
                  <a:schemeClr val="tx1"/>
                </a:solidFill>
              </a:rPr>
              <a:t>Shift to integration is actually small</a:t>
            </a:r>
          </a:p>
          <a:p>
            <a:endParaRPr lang="en-US" sz="9600" dirty="0" smtClean="0">
              <a:solidFill>
                <a:schemeClr val="tx1"/>
              </a:solidFill>
            </a:endParaRPr>
          </a:p>
          <a:p>
            <a:endParaRPr lang="en-US" sz="9600" dirty="0" smtClean="0"/>
          </a:p>
          <a:p>
            <a:endParaRPr lang="en-US" sz="9600" dirty="0"/>
          </a:p>
        </p:txBody>
      </p:sp>
      <p:sp>
        <p:nvSpPr>
          <p:cNvPr id="2" name="Title 1"/>
          <p:cNvSpPr>
            <a:spLocks noGrp="1"/>
          </p:cNvSpPr>
          <p:nvPr>
            <p:ph type="ctrTitle"/>
          </p:nvPr>
        </p:nvSpPr>
        <p:spPr>
          <a:xfrm>
            <a:off x="533400" y="1447800"/>
            <a:ext cx="7772400" cy="1470025"/>
          </a:xfrm>
        </p:spPr>
        <p:txBody>
          <a:bodyPr/>
          <a:lstStyle/>
          <a:p>
            <a:r>
              <a:rPr lang="en-US" b="1" dirty="0" smtClean="0"/>
              <a:t>ACMHA 2014</a:t>
            </a:r>
            <a:br>
              <a:rPr lang="en-US" b="1" dirty="0" smtClean="0"/>
            </a:br>
            <a:r>
              <a:rPr lang="en-US" b="1" dirty="0" smtClean="0"/>
              <a:t>The Power of the Person</a:t>
            </a:r>
            <a:endParaRPr lang="en-US" b="1" dirty="0"/>
          </a:p>
        </p:txBody>
      </p:sp>
      <p:sp>
        <p:nvSpPr>
          <p:cNvPr id="7" name="TextBox 6"/>
          <p:cNvSpPr txBox="1"/>
          <p:nvPr/>
        </p:nvSpPr>
        <p:spPr>
          <a:xfrm>
            <a:off x="457200" y="228600"/>
            <a:ext cx="8305800" cy="1138773"/>
          </a:xfrm>
          <a:prstGeom prst="rect">
            <a:avLst/>
          </a:prstGeom>
          <a:noFill/>
        </p:spPr>
        <p:txBody>
          <a:bodyPr wrap="square" rtlCol="0">
            <a:spAutoFit/>
          </a:bodyPr>
          <a:lstStyle/>
          <a:p>
            <a:r>
              <a:rPr lang="en-US" sz="3200" dirty="0" smtClean="0"/>
              <a:t>Crossing over: We can do this!</a:t>
            </a:r>
            <a:endParaRPr lang="en-US" u="sng" dirty="0" smtClean="0"/>
          </a:p>
          <a:p>
            <a:endParaRPr lang="en-US" dirty="0" smtClean="0"/>
          </a:p>
          <a:p>
            <a:endParaRPr lang="en-US" dirty="0"/>
          </a:p>
        </p:txBody>
      </p:sp>
      <p:pic>
        <p:nvPicPr>
          <p:cNvPr id="8" name="Picture 7" descr="SME Design.jpg"/>
          <p:cNvPicPr>
            <a:picLocks noChangeAspect="1"/>
          </p:cNvPicPr>
          <p:nvPr/>
        </p:nvPicPr>
        <p:blipFill>
          <a:blip r:embed="rId3" cstate="print"/>
          <a:stretch>
            <a:fillRect/>
          </a:stretch>
        </p:blipFill>
        <p:spPr>
          <a:xfrm>
            <a:off x="5562600" y="3352800"/>
            <a:ext cx="3328894" cy="32004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00400"/>
            <a:ext cx="6019800" cy="3505200"/>
          </a:xfrm>
        </p:spPr>
        <p:txBody>
          <a:bodyPr>
            <a:normAutofit fontScale="40000" lnSpcReduction="20000"/>
          </a:bodyPr>
          <a:lstStyle/>
          <a:p>
            <a:r>
              <a:rPr lang="en-US" sz="5600" dirty="0" smtClean="0">
                <a:solidFill>
                  <a:schemeClr val="tx1"/>
                </a:solidFill>
              </a:rPr>
              <a:t/>
            </a:r>
            <a:br>
              <a:rPr lang="en-US" sz="5600" dirty="0" smtClean="0">
                <a:solidFill>
                  <a:schemeClr val="tx1"/>
                </a:solidFill>
              </a:rPr>
            </a:br>
            <a:r>
              <a:rPr lang="en-US" sz="9600" dirty="0" smtClean="0">
                <a:solidFill>
                  <a:schemeClr val="tx1"/>
                </a:solidFill>
              </a:rPr>
              <a:t/>
            </a:r>
            <a:br>
              <a:rPr lang="en-US" sz="9600" dirty="0" smtClean="0">
                <a:solidFill>
                  <a:schemeClr val="tx1"/>
                </a:solidFill>
              </a:rPr>
            </a:br>
            <a:r>
              <a:rPr lang="en-US" sz="9600" dirty="0" smtClean="0">
                <a:solidFill>
                  <a:schemeClr val="tx1"/>
                </a:solidFill>
              </a:rPr>
              <a:t>Jana Spalding, MD, CPSS, ITE</a:t>
            </a:r>
          </a:p>
          <a:p>
            <a:r>
              <a:rPr lang="en-US" sz="9600" dirty="0" smtClean="0">
                <a:solidFill>
                  <a:schemeClr val="tx1"/>
                </a:solidFill>
              </a:rPr>
              <a:t>Recovery Innovations</a:t>
            </a:r>
          </a:p>
          <a:p>
            <a:endParaRPr lang="en-US" sz="6000" dirty="0" smtClean="0">
              <a:solidFill>
                <a:schemeClr val="tx1"/>
              </a:solidFill>
            </a:endParaRPr>
          </a:p>
          <a:p>
            <a:r>
              <a:rPr lang="en-US" sz="8000" dirty="0" smtClean="0">
                <a:solidFill>
                  <a:schemeClr val="tx1"/>
                </a:solidFill>
                <a:hlinkClick r:id="rId3"/>
              </a:rPr>
              <a:t>Jana.spalding@recoveryinnovations.org</a:t>
            </a:r>
            <a:endParaRPr lang="en-US" sz="8000" dirty="0" smtClean="0">
              <a:solidFill>
                <a:schemeClr val="tx1"/>
              </a:solidFill>
            </a:endParaRPr>
          </a:p>
          <a:p>
            <a:r>
              <a:rPr lang="en-US" sz="8000" dirty="0" smtClean="0">
                <a:solidFill>
                  <a:schemeClr val="tx1"/>
                </a:solidFill>
              </a:rPr>
              <a:t>602-769-8280</a:t>
            </a:r>
            <a:endParaRPr lang="en-US" sz="8000" dirty="0"/>
          </a:p>
        </p:txBody>
      </p:sp>
      <p:sp>
        <p:nvSpPr>
          <p:cNvPr id="2" name="Title 1"/>
          <p:cNvSpPr>
            <a:spLocks noGrp="1"/>
          </p:cNvSpPr>
          <p:nvPr>
            <p:ph type="ctrTitle"/>
          </p:nvPr>
        </p:nvSpPr>
        <p:spPr>
          <a:xfrm>
            <a:off x="533400" y="1447800"/>
            <a:ext cx="7772400" cy="1470025"/>
          </a:xfrm>
        </p:spPr>
        <p:txBody>
          <a:bodyPr>
            <a:normAutofit fontScale="90000"/>
          </a:bodyPr>
          <a:lstStyle/>
          <a:p>
            <a:r>
              <a:rPr lang="en-US" b="1" dirty="0" smtClean="0"/>
              <a:t>ACMHA 2014</a:t>
            </a:r>
            <a:br>
              <a:rPr lang="en-US" b="1" dirty="0" smtClean="0"/>
            </a:br>
            <a:r>
              <a:rPr lang="en-US" b="1" dirty="0" smtClean="0"/>
              <a:t>The Power of the Person – Us </a:t>
            </a:r>
            <a:r>
              <a:rPr lang="en-US" b="1" i="1" u="sng" dirty="0" smtClean="0"/>
              <a:t>is</a:t>
            </a:r>
            <a:r>
              <a:rPr lang="en-US" b="1" dirty="0" smtClean="0"/>
              <a:t> Them</a:t>
            </a:r>
            <a:endParaRPr lang="en-US" b="1" dirty="0"/>
          </a:p>
        </p:txBody>
      </p:sp>
      <p:sp>
        <p:nvSpPr>
          <p:cNvPr id="7" name="TextBox 6"/>
          <p:cNvSpPr txBox="1"/>
          <p:nvPr/>
        </p:nvSpPr>
        <p:spPr>
          <a:xfrm>
            <a:off x="457200" y="228600"/>
            <a:ext cx="8305800" cy="861774"/>
          </a:xfrm>
          <a:prstGeom prst="rect">
            <a:avLst/>
          </a:prstGeom>
          <a:noFill/>
        </p:spPr>
        <p:txBody>
          <a:bodyPr wrap="square" rtlCol="0">
            <a:spAutoFit/>
          </a:bodyPr>
          <a:lstStyle/>
          <a:p>
            <a:r>
              <a:rPr lang="en-US" sz="3200" dirty="0" smtClean="0"/>
              <a:t>Our future: here!</a:t>
            </a:r>
          </a:p>
          <a:p>
            <a:endParaRPr lang="en-US" dirty="0"/>
          </a:p>
        </p:txBody>
      </p:sp>
      <p:pic>
        <p:nvPicPr>
          <p:cNvPr id="8" name="Picture 7" descr="SME Design.jpg"/>
          <p:cNvPicPr>
            <a:picLocks noChangeAspect="1"/>
          </p:cNvPicPr>
          <p:nvPr/>
        </p:nvPicPr>
        <p:blipFill>
          <a:blip r:embed="rId4" cstate="print"/>
          <a:stretch>
            <a:fillRect/>
          </a:stretch>
        </p:blipFill>
        <p:spPr>
          <a:xfrm>
            <a:off x="6019800" y="3352800"/>
            <a:ext cx="2871694" cy="3200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Power of the Person</a:t>
            </a:r>
            <a:endParaRPr lang="en-US" b="1" dirty="0"/>
          </a:p>
        </p:txBody>
      </p:sp>
      <p:pic>
        <p:nvPicPr>
          <p:cNvPr id="6" name="Picture 7" descr="C:\Temp\Temporary Internet Files\Content.IE5\TY2C4VQE\MP900406941[1].jpg"/>
          <p:cNvPicPr>
            <a:picLocks noGrp="1" noChangeAspect="1" noChangeArrowheads="1"/>
          </p:cNvPicPr>
          <p:nvPr>
            <p:ph sz="quarter" idx="1"/>
          </p:nvPr>
        </p:nvPicPr>
        <p:blipFill>
          <a:blip r:embed="rId3" cstate="print"/>
          <a:srcRect/>
          <a:stretch>
            <a:fillRect/>
          </a:stretch>
        </p:blipFill>
        <p:spPr bwMode="auto">
          <a:xfrm>
            <a:off x="4419600" y="1371600"/>
            <a:ext cx="4230753" cy="2819400"/>
          </a:xfrm>
          <a:prstGeom prst="rect">
            <a:avLst/>
          </a:prstGeom>
          <a:noFill/>
        </p:spPr>
      </p:pic>
      <p:pic>
        <p:nvPicPr>
          <p:cNvPr id="2050" name="Picture 2" descr="C:\Temp\Temporary Internet Files\Content.IE5\ZK3J2V9L\MP900442465[1].jpg"/>
          <p:cNvPicPr>
            <a:picLocks noChangeAspect="1" noChangeArrowheads="1"/>
          </p:cNvPicPr>
          <p:nvPr/>
        </p:nvPicPr>
        <p:blipFill>
          <a:blip r:embed="rId4" cstate="print"/>
          <a:srcRect/>
          <a:stretch>
            <a:fillRect/>
          </a:stretch>
        </p:blipFill>
        <p:spPr bwMode="auto">
          <a:xfrm>
            <a:off x="533401" y="2514600"/>
            <a:ext cx="3352800" cy="3657600"/>
          </a:xfrm>
          <a:prstGeom prst="rect">
            <a:avLst/>
          </a:prstGeom>
          <a:noFill/>
        </p:spPr>
      </p:pic>
      <p:pic>
        <p:nvPicPr>
          <p:cNvPr id="8" name="MS910220568[1].wav">
            <a:hlinkClick r:id="" action="ppaction://media"/>
          </p:cNvPr>
          <p:cNvPicPr>
            <a:picLocks noRot="1" noChangeAspect="1"/>
          </p:cNvPicPr>
          <p:nvPr>
            <a:audioFile r:link="rId1"/>
          </p:nvPr>
        </p:nvPicPr>
        <p:blipFill>
          <a:blip r:embed="rId5" cstate="print"/>
          <a:stretch>
            <a:fillRect/>
          </a:stretch>
        </p:blipFill>
        <p:spPr>
          <a:xfrm>
            <a:off x="5867400" y="4800600"/>
            <a:ext cx="914400" cy="914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082"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the Person</a:t>
            </a:r>
            <a:endParaRPr lang="en-US" dirty="0"/>
          </a:p>
        </p:txBody>
      </p:sp>
      <p:pic>
        <p:nvPicPr>
          <p:cNvPr id="4" name="Content Placeholder 3" descr="C:\Temp\Temporary Internet Files\Content.IE5\TY2C4VQE\MP900448584[1].jpg"/>
          <p:cNvPicPr>
            <a:picLocks noGrp="1" noChangeAspect="1" noChangeArrowheads="1"/>
          </p:cNvPicPr>
          <p:nvPr>
            <p:ph sz="quarter" idx="1"/>
          </p:nvPr>
        </p:nvPicPr>
        <p:blipFill>
          <a:blip r:embed="rId2" cstate="print"/>
          <a:srcRect/>
          <a:stretch>
            <a:fillRect/>
          </a:stretch>
        </p:blipFill>
        <p:spPr bwMode="auto">
          <a:xfrm>
            <a:off x="2514600" y="1600200"/>
            <a:ext cx="2396247" cy="4525963"/>
          </a:xfrm>
          <a:prstGeom prst="rect">
            <a:avLst/>
          </a:prstGeom>
          <a:noFill/>
        </p:spPr>
      </p:pic>
      <p:pic>
        <p:nvPicPr>
          <p:cNvPr id="11267" name="Picture 3" descr="C:\Temp\Temporary Internet Files\Content.IE5\OCO3QQVN\MP900448377[1].jpg"/>
          <p:cNvPicPr>
            <a:picLocks noChangeAspect="1" noChangeArrowheads="1"/>
          </p:cNvPicPr>
          <p:nvPr/>
        </p:nvPicPr>
        <p:blipFill>
          <a:blip r:embed="rId3" cstate="print"/>
          <a:srcRect/>
          <a:stretch>
            <a:fillRect/>
          </a:stretch>
        </p:blipFill>
        <p:spPr bwMode="auto">
          <a:xfrm>
            <a:off x="5486400" y="1295400"/>
            <a:ext cx="2517378" cy="2667000"/>
          </a:xfrm>
          <a:prstGeom prst="rect">
            <a:avLst/>
          </a:prstGeom>
          <a:noFill/>
        </p:spPr>
      </p:pic>
      <p:pic>
        <p:nvPicPr>
          <p:cNvPr id="11268" name="Picture 4" descr="C:\Temp\Temporary Internet Files\Content.IE5\4LNT6Q2K\MC900056202[1].wmf"/>
          <p:cNvPicPr>
            <a:picLocks noChangeAspect="1" noChangeArrowheads="1"/>
          </p:cNvPicPr>
          <p:nvPr/>
        </p:nvPicPr>
        <p:blipFill>
          <a:blip r:embed="rId4" cstate="print"/>
          <a:srcRect/>
          <a:stretch>
            <a:fillRect/>
          </a:stretch>
        </p:blipFill>
        <p:spPr bwMode="auto">
          <a:xfrm>
            <a:off x="5638800" y="3962862"/>
            <a:ext cx="2267712" cy="2265421"/>
          </a:xfrm>
          <a:prstGeom prst="rect">
            <a:avLst/>
          </a:prstGeom>
          <a:noFill/>
        </p:spPr>
      </p:pic>
      <p:pic>
        <p:nvPicPr>
          <p:cNvPr id="11270" name="Picture 6" descr="C:\Temp\Temporary Internet Files\Content.IE5\OCO3QQVN\MC900056335[1].wmf"/>
          <p:cNvPicPr>
            <a:picLocks noChangeAspect="1" noChangeArrowheads="1"/>
          </p:cNvPicPr>
          <p:nvPr/>
        </p:nvPicPr>
        <p:blipFill>
          <a:blip r:embed="rId5" cstate="print"/>
          <a:srcRect/>
          <a:stretch>
            <a:fillRect/>
          </a:stretch>
        </p:blipFill>
        <p:spPr bwMode="auto">
          <a:xfrm>
            <a:off x="228600" y="2485649"/>
            <a:ext cx="2060143" cy="163433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the Person</a:t>
            </a:r>
            <a:endParaRPr lang="en-US" dirty="0"/>
          </a:p>
        </p:txBody>
      </p:sp>
      <p:sp>
        <p:nvSpPr>
          <p:cNvPr id="9" name="Content Placeholder 8"/>
          <p:cNvSpPr>
            <a:spLocks noGrp="1"/>
          </p:cNvSpPr>
          <p:nvPr>
            <p:ph sz="quarter" idx="1"/>
          </p:nvPr>
        </p:nvSpPr>
        <p:spPr/>
        <p:txBody>
          <a:bodyPr/>
          <a:lstStyle/>
          <a:p>
            <a:pPr>
              <a:buNone/>
            </a:pPr>
            <a:endParaRPr lang="en-US" dirty="0"/>
          </a:p>
        </p:txBody>
      </p:sp>
      <p:pic>
        <p:nvPicPr>
          <p:cNvPr id="3076" name="Picture 4" descr="C:\Temp\Temporary Internet Files\Content.IE5\OCO3QQVN\MP900448657[1].jpg"/>
          <p:cNvPicPr>
            <a:picLocks noChangeAspect="1" noChangeArrowheads="1"/>
          </p:cNvPicPr>
          <p:nvPr/>
        </p:nvPicPr>
        <p:blipFill>
          <a:blip r:embed="rId2" cstate="print"/>
          <a:srcRect/>
          <a:stretch>
            <a:fillRect/>
          </a:stretch>
        </p:blipFill>
        <p:spPr bwMode="auto">
          <a:xfrm>
            <a:off x="1981200" y="1981200"/>
            <a:ext cx="5301819" cy="421689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the Person</a:t>
            </a:r>
            <a:endParaRPr lang="en-US" dirty="0"/>
          </a:p>
        </p:txBody>
      </p:sp>
      <p:pic>
        <p:nvPicPr>
          <p:cNvPr id="4098" name="Picture 2" descr="C:\Temp\Temporary Internet Files\Content.IE5\ZK3J2V9L\MP900438724[1].jpg"/>
          <p:cNvPicPr>
            <a:picLocks noChangeAspect="1" noChangeArrowheads="1"/>
          </p:cNvPicPr>
          <p:nvPr/>
        </p:nvPicPr>
        <p:blipFill>
          <a:blip r:embed="rId2" cstate="print"/>
          <a:srcRect/>
          <a:stretch>
            <a:fillRect/>
          </a:stretch>
        </p:blipFill>
        <p:spPr bwMode="auto">
          <a:xfrm>
            <a:off x="1524000" y="1524000"/>
            <a:ext cx="6089904" cy="457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the Person</a:t>
            </a:r>
            <a:endParaRPr lang="en-US" dirty="0"/>
          </a:p>
        </p:txBody>
      </p:sp>
      <p:pic>
        <p:nvPicPr>
          <p:cNvPr id="4" name="Picture 4" descr="C:\Temp\Temporary Internet Files\Content.IE5\4LNT6Q2K\MP900448671[1].jpg"/>
          <p:cNvPicPr>
            <a:picLocks noChangeAspect="1" noChangeArrowheads="1"/>
          </p:cNvPicPr>
          <p:nvPr/>
        </p:nvPicPr>
        <p:blipFill>
          <a:blip r:embed="rId2" cstate="print"/>
          <a:srcRect/>
          <a:stretch>
            <a:fillRect/>
          </a:stretch>
        </p:blipFill>
        <p:spPr bwMode="auto">
          <a:xfrm>
            <a:off x="990600" y="1447800"/>
            <a:ext cx="3296166" cy="4953000"/>
          </a:xfrm>
          <a:prstGeom prst="rect">
            <a:avLst/>
          </a:prstGeom>
          <a:noFill/>
        </p:spPr>
      </p:pic>
      <p:pic>
        <p:nvPicPr>
          <p:cNvPr id="5122" name="Picture 2" descr="C:\Temp\Temporary Internet Files\Content.IE5\ZK3J2V9L\MP900442173[1].jpg"/>
          <p:cNvPicPr>
            <a:picLocks noChangeAspect="1" noChangeArrowheads="1"/>
          </p:cNvPicPr>
          <p:nvPr/>
        </p:nvPicPr>
        <p:blipFill>
          <a:blip r:embed="rId3" cstate="print"/>
          <a:srcRect/>
          <a:stretch>
            <a:fillRect/>
          </a:stretch>
        </p:blipFill>
        <p:spPr bwMode="auto">
          <a:xfrm>
            <a:off x="5105400" y="1371600"/>
            <a:ext cx="2905265" cy="4724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the Person</a:t>
            </a:r>
            <a:endParaRPr lang="en-US" dirty="0"/>
          </a:p>
        </p:txBody>
      </p:sp>
      <p:pic>
        <p:nvPicPr>
          <p:cNvPr id="5" name="Picture 4" descr="C:\Temp\Temporary Internet Files\Content.IE5\TY2C4VQE\MP900442307[1].jpg"/>
          <p:cNvPicPr>
            <a:picLocks noChangeAspect="1" noChangeArrowheads="1"/>
          </p:cNvPicPr>
          <p:nvPr/>
        </p:nvPicPr>
        <p:blipFill>
          <a:blip r:embed="rId2" cstate="print"/>
          <a:srcRect/>
          <a:stretch>
            <a:fillRect/>
          </a:stretch>
        </p:blipFill>
        <p:spPr bwMode="auto">
          <a:xfrm>
            <a:off x="609600" y="1600200"/>
            <a:ext cx="7543800" cy="5029200"/>
          </a:xfrm>
          <a:prstGeom prst="rect">
            <a:avLst/>
          </a:prstGeom>
          <a:noFill/>
        </p:spPr>
      </p:pic>
      <p:pic>
        <p:nvPicPr>
          <p:cNvPr id="6153" name="Picture 9" descr="C:\Temp\Temporary Internet Files\Content.IE5\TY2C4VQE\MP900387041[1].jpg"/>
          <p:cNvPicPr>
            <a:picLocks noChangeAspect="1" noChangeArrowheads="1"/>
          </p:cNvPicPr>
          <p:nvPr/>
        </p:nvPicPr>
        <p:blipFill>
          <a:blip r:embed="rId3" cstate="print"/>
          <a:srcRect/>
          <a:stretch>
            <a:fillRect/>
          </a:stretch>
        </p:blipFill>
        <p:spPr bwMode="auto">
          <a:xfrm>
            <a:off x="3267456" y="1600200"/>
            <a:ext cx="2609088" cy="3657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205</TotalTime>
  <Words>4398</Words>
  <Application>Microsoft Office PowerPoint</Application>
  <PresentationFormat>On-screen Show (4:3)</PresentationFormat>
  <Paragraphs>267</Paragraphs>
  <Slides>34</Slides>
  <Notes>20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Equity</vt:lpstr>
      <vt:lpstr>ACMHA 2014 The Power of the Person</vt:lpstr>
      <vt:lpstr>The Power of the Person</vt:lpstr>
      <vt:lpstr>The Power of the Person</vt:lpstr>
      <vt:lpstr>The Power of the Person</vt:lpstr>
      <vt:lpstr>The Power of the Person</vt:lpstr>
      <vt:lpstr>The Power of the Person</vt:lpstr>
      <vt:lpstr>The Power of the Person</vt:lpstr>
      <vt:lpstr>The Power of the Person</vt:lpstr>
      <vt:lpstr>The Power of the Person</vt:lpstr>
      <vt:lpstr>The Power of the Person</vt:lpstr>
      <vt:lpstr>The Power of the Person</vt:lpstr>
      <vt:lpstr>The Power of the Person</vt:lpstr>
      <vt:lpstr>The Power of the Person</vt:lpstr>
      <vt:lpstr>The Power of the Person</vt:lpstr>
      <vt:lpstr>Two Sources of Learning, Two Learning Cycles</vt:lpstr>
      <vt:lpstr>Four Levels of Responding to Change</vt:lpstr>
      <vt:lpstr>The Blind Spot of Leadership </vt:lpstr>
      <vt:lpstr>PowerPoint Presentation</vt:lpstr>
      <vt:lpstr>3 Movements of the U</vt:lpstr>
      <vt:lpstr>PowerPoint Presentation</vt:lpstr>
      <vt:lpstr>PowerPoint Presentation</vt:lpstr>
      <vt:lpstr>The Power of the Person</vt:lpstr>
      <vt:lpstr>ACMHA 2014 The Power of the Person in the Future</vt:lpstr>
      <vt:lpstr>Our Peer World</vt:lpstr>
      <vt:lpstr>Our Peer World</vt:lpstr>
      <vt:lpstr>Our Peer World</vt:lpstr>
      <vt:lpstr>The Power of the Person</vt:lpstr>
      <vt:lpstr>The Power of the Person</vt:lpstr>
      <vt:lpstr>ACMHA 2014 The Power of the Person</vt:lpstr>
      <vt:lpstr>ACMHA 2014 The Power of the Person</vt:lpstr>
      <vt:lpstr>ACMHA 2014 The Power of the Person – Us is Them</vt:lpstr>
      <vt:lpstr>ACMHA 2014 The Power of the Person</vt:lpstr>
      <vt:lpstr>ACMHA 2014 The Power of the Person</vt:lpstr>
      <vt:lpstr>ACMHA 2014 The Power of the Person – Us is Them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ACMHA 2014 The Power of the Person</dc:title>
  <dc:creator>RI</dc:creator>
  <cp:lastModifiedBy>Kris Ericson, PhD</cp:lastModifiedBy>
  <cp:revision>27</cp:revision>
  <dcterms:created xsi:type="dcterms:W3CDTF">2014-03-03T18:36:34Z</dcterms:created>
  <dcterms:modified xsi:type="dcterms:W3CDTF">2014-04-02T19:58:20Z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