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</p:sldIdLst>
  <p:sldSz cx="9144000" cy="6858000" type="screen4x3"/>
  <p:notesSz cx="7077075" cy="89550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5696" autoAdjust="0"/>
  </p:normalViewPr>
  <p:slideViewPr>
    <p:cSldViewPr>
      <p:cViewPr varScale="1">
        <p:scale>
          <a:sx n="92" d="100"/>
          <a:sy n="92" d="100"/>
        </p:scale>
        <p:origin x="-13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829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985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653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93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297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154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331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02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222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49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04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42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dirty="0" smtClean="0"/>
              <a:t>“Innovation: A New Ecology of Behavioral </a:t>
            </a:r>
            <a:r>
              <a:rPr lang="en-US" sz="2700" dirty="0"/>
              <a:t>H</a:t>
            </a:r>
            <a:r>
              <a:rPr lang="en-US" sz="2700" dirty="0" smtClean="0"/>
              <a:t>ealth Leadership”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700" dirty="0" smtClean="0">
                <a:solidFill>
                  <a:srgbClr val="0070C0"/>
                </a:solidFill>
              </a:rPr>
              <a:t>What </a:t>
            </a:r>
            <a:r>
              <a:rPr lang="en-US" sz="2700" dirty="0">
                <a:solidFill>
                  <a:srgbClr val="0070C0"/>
                </a:solidFill>
              </a:rPr>
              <a:t>are the possible or probable futures emerging from various themes?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Wellness-driven health care</a:t>
            </a:r>
          </a:p>
          <a:p>
            <a:r>
              <a:rPr lang="en-US" sz="2400" dirty="0" smtClean="0"/>
              <a:t>Personalized Medicine </a:t>
            </a:r>
          </a:p>
          <a:p>
            <a:r>
              <a:rPr lang="en-US" sz="2400" dirty="0" smtClean="0"/>
              <a:t>Purchasing Outcomes</a:t>
            </a:r>
          </a:p>
          <a:p>
            <a:r>
              <a:rPr lang="en-US" sz="2400" dirty="0" smtClean="0"/>
              <a:t>Creating partnerships with people  outside the Behavioral health systems</a:t>
            </a:r>
          </a:p>
          <a:p>
            <a:r>
              <a:rPr lang="en-US" sz="2400" dirty="0" smtClean="0"/>
              <a:t>Technology will help us reduce time and space barriers.</a:t>
            </a:r>
          </a:p>
          <a:p>
            <a:r>
              <a:rPr lang="en-US" sz="2400" dirty="0" smtClean="0"/>
              <a:t>Access to my health information/history will be comprehensive and real time.</a:t>
            </a:r>
          </a:p>
        </p:txBody>
      </p:sp>
    </p:spTree>
    <p:extLst>
      <p:ext uri="{BB962C8B-B14F-4D97-AF65-F5344CB8AC3E}">
        <p14:creationId xmlns:p14="http://schemas.microsoft.com/office/powerpoint/2010/main" val="288932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/>
              <a:t>“Innovation: A New Ecology of Behavioral Health Leadership”</a:t>
            </a:r>
            <a:br>
              <a:rPr lang="en-US" sz="2400" dirty="0"/>
            </a:br>
            <a:r>
              <a:rPr lang="en-US" sz="2400" dirty="0" smtClean="0">
                <a:solidFill>
                  <a:srgbClr val="0070C0"/>
                </a:solidFill>
              </a:rPr>
              <a:t>What </a:t>
            </a:r>
            <a:r>
              <a:rPr lang="en-US" sz="2400" dirty="0">
                <a:solidFill>
                  <a:srgbClr val="0070C0"/>
                </a:solidFill>
              </a:rPr>
              <a:t>compelling role and/or contribution does behavioral health play/bring?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Our value of Empowerment promotes self-management and self-responsibility for my health</a:t>
            </a:r>
            <a:endParaRPr lang="en-US" sz="2400" dirty="0"/>
          </a:p>
          <a:p>
            <a:r>
              <a:rPr lang="en-US" sz="2400" dirty="0" smtClean="0"/>
              <a:t>Self management, self responsibility for my health</a:t>
            </a:r>
          </a:p>
          <a:p>
            <a:r>
              <a:rPr lang="en-US" sz="2400" dirty="0" smtClean="0"/>
              <a:t>We </a:t>
            </a:r>
            <a:r>
              <a:rPr lang="en-US" sz="2400" dirty="0"/>
              <a:t>k</a:t>
            </a:r>
            <a:r>
              <a:rPr lang="en-US" sz="2400" dirty="0" smtClean="0"/>
              <a:t>nows a lot about Recovery- what it looks like and how to </a:t>
            </a:r>
            <a:r>
              <a:rPr lang="en-US" sz="2400" u="sng" dirty="0" smtClean="0"/>
              <a:t>not be </a:t>
            </a:r>
            <a:r>
              <a:rPr lang="en-US" sz="2400" dirty="0" smtClean="0"/>
              <a:t>empowering.</a:t>
            </a:r>
          </a:p>
          <a:p>
            <a:pPr lvl="0"/>
            <a:r>
              <a:rPr lang="en-US" sz="2400" dirty="0"/>
              <a:t>S</a:t>
            </a:r>
            <a:r>
              <a:rPr lang="en-US" sz="2400" dirty="0" smtClean="0"/>
              <a:t>taff with ”lived experience” </a:t>
            </a:r>
            <a:r>
              <a:rPr lang="en-US" sz="2400" dirty="0"/>
              <a:t>do a better job of NOT doing legacy </a:t>
            </a:r>
            <a:r>
              <a:rPr lang="en-US" sz="2400" dirty="0" smtClean="0"/>
              <a:t>thinking.</a:t>
            </a:r>
          </a:p>
          <a:p>
            <a:r>
              <a:rPr lang="en-US" sz="2400" dirty="0" smtClean="0"/>
              <a:t>We are growing a skilled peer workforce.</a:t>
            </a:r>
          </a:p>
          <a:p>
            <a:r>
              <a:rPr lang="en-US" sz="2400" dirty="0" smtClean="0"/>
              <a:t>We know how to use Natural Supports and how to include consumers, youth and  Families as part of the care team.</a:t>
            </a:r>
          </a:p>
          <a:p>
            <a:r>
              <a:rPr lang="en-US" sz="2400" dirty="0" smtClean="0"/>
              <a:t>Behavioral Health has the capacity to. bring cost containment to Primary Care.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2264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/>
              <a:t>“Innovation: A New Ecology of Behavioral Health Leadership”</a:t>
            </a:r>
            <a:br>
              <a:rPr lang="en-US" sz="2400" dirty="0"/>
            </a:br>
            <a:r>
              <a:rPr lang="en-US" sz="2400" dirty="0" smtClean="0">
                <a:solidFill>
                  <a:srgbClr val="0070C0"/>
                </a:solidFill>
              </a:rPr>
              <a:t>What </a:t>
            </a:r>
            <a:r>
              <a:rPr lang="en-US" sz="2400" dirty="0">
                <a:solidFill>
                  <a:srgbClr val="0070C0"/>
                </a:solidFill>
              </a:rPr>
              <a:t>does this mean for leading for the future?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Creating Leaders who are innovative thinkers</a:t>
            </a:r>
          </a:p>
          <a:p>
            <a:r>
              <a:rPr lang="en-US" sz="2400" dirty="0" smtClean="0"/>
              <a:t>Use their vision and purpose to  see opportunities in the environment.</a:t>
            </a:r>
          </a:p>
          <a:p>
            <a:r>
              <a:rPr lang="en-US" sz="2400" dirty="0" smtClean="0"/>
              <a:t>Hold creative  tension of past and future.</a:t>
            </a:r>
          </a:p>
          <a:p>
            <a:r>
              <a:rPr lang="en-US" sz="2400" dirty="0" smtClean="0"/>
              <a:t>Be competent  in the new  health care financing</a:t>
            </a:r>
          </a:p>
          <a:p>
            <a:r>
              <a:rPr lang="en-US" sz="2400" dirty="0" smtClean="0"/>
              <a:t>Interdisciplinary thinking</a:t>
            </a:r>
          </a:p>
          <a:p>
            <a:r>
              <a:rPr lang="en-US" sz="2400" dirty="0" smtClean="0"/>
              <a:t>Look at the current system and consider a value-added component to the </a:t>
            </a:r>
            <a:r>
              <a:rPr lang="en-US" sz="2400" dirty="0" err="1" smtClean="0"/>
              <a:t>payor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Evaluate your legacy thinking  and determine what </a:t>
            </a:r>
            <a:r>
              <a:rPr lang="en-US" sz="2400" dirty="0" err="1" smtClean="0"/>
              <a:t>what</a:t>
            </a:r>
            <a:r>
              <a:rPr lang="en-US" sz="2400" dirty="0" smtClean="0"/>
              <a:t> you want to bring forward.</a:t>
            </a:r>
          </a:p>
          <a:p>
            <a:r>
              <a:rPr lang="en-US" sz="2400" dirty="0" smtClean="0"/>
              <a:t>Bring in thinking from other disciplines/industries:</a:t>
            </a:r>
          </a:p>
          <a:p>
            <a:pPr lvl="1"/>
            <a:r>
              <a:rPr lang="en-US" sz="2000" dirty="0"/>
              <a:t>Missing- big grant funder,  </a:t>
            </a:r>
            <a:r>
              <a:rPr lang="en-US" sz="2000" dirty="0" smtClean="0"/>
              <a:t>philanthropists</a:t>
            </a:r>
          </a:p>
          <a:p>
            <a:pPr lvl="1"/>
            <a:r>
              <a:rPr lang="en-US" sz="2000" dirty="0"/>
              <a:t>Gathering </a:t>
            </a:r>
            <a:r>
              <a:rPr lang="en-US" sz="2000" dirty="0" smtClean="0"/>
              <a:t>different </a:t>
            </a:r>
            <a:r>
              <a:rPr lang="en-US" sz="2000" dirty="0"/>
              <a:t>ensembles of people to </a:t>
            </a:r>
            <a:r>
              <a:rPr lang="en-US" sz="2000" dirty="0" smtClean="0"/>
              <a:t>make </a:t>
            </a:r>
            <a:r>
              <a:rPr lang="en-US" sz="2000" dirty="0"/>
              <a:t>new </a:t>
            </a:r>
            <a:r>
              <a:rPr lang="en-US" sz="2000" dirty="0" smtClean="0"/>
              <a:t>music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82332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2400" dirty="0"/>
              <a:t>“Innovation: A New Ecology of Behavioral Health Leadership”</a:t>
            </a:r>
            <a:br>
              <a:rPr lang="en-US" sz="2400" dirty="0"/>
            </a:br>
            <a:r>
              <a:rPr lang="en-US" sz="2400" dirty="0" smtClean="0">
                <a:solidFill>
                  <a:srgbClr val="0070C0"/>
                </a:solidFill>
              </a:rPr>
              <a:t>Where </a:t>
            </a:r>
            <a:r>
              <a:rPr lang="en-US" sz="2400" dirty="0">
                <a:solidFill>
                  <a:srgbClr val="0070C0"/>
                </a:solidFill>
              </a:rPr>
              <a:t>are we seeing this future emerging? Programs, resources, examples.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400" dirty="0" smtClean="0"/>
              <a:t>Moving our financial mechanisms to buy the results we want:</a:t>
            </a:r>
          </a:p>
          <a:p>
            <a:r>
              <a:rPr lang="en-US" sz="2400" dirty="0" smtClean="0"/>
              <a:t>Empowered, personal care</a:t>
            </a:r>
          </a:p>
          <a:p>
            <a:pPr marL="0" indent="0">
              <a:buNone/>
            </a:pPr>
            <a:r>
              <a:rPr lang="en-US" sz="1900" dirty="0" smtClean="0"/>
              <a:t>Ex: Care Bracelets (it is a USB card in plastic bracelet) that  holds your medical history.  </a:t>
            </a:r>
            <a:r>
              <a:rPr lang="en-US" sz="1900" dirty="0"/>
              <a:t>I</a:t>
            </a:r>
            <a:r>
              <a:rPr lang="en-US" sz="1900" dirty="0" smtClean="0"/>
              <a:t>n time, could include  your genetic history </a:t>
            </a:r>
          </a:p>
          <a:p>
            <a:pPr marL="0" indent="0">
              <a:buNone/>
            </a:pPr>
            <a:r>
              <a:rPr lang="en-US" sz="2400" dirty="0" smtClean="0"/>
              <a:t>Ex: </a:t>
            </a:r>
            <a:r>
              <a:rPr lang="en-US" sz="2000" dirty="0" smtClean="0"/>
              <a:t>opportunities </a:t>
            </a:r>
            <a:r>
              <a:rPr lang="en-US" sz="2000" dirty="0"/>
              <a:t>to partner from biological/pharmaceutical angle with </a:t>
            </a:r>
            <a:r>
              <a:rPr lang="en-US" sz="2000" dirty="0" err="1"/>
              <a:t>bh</a:t>
            </a:r>
            <a:r>
              <a:rPr lang="en-US" sz="2000" dirty="0"/>
              <a:t> behaviors looking for mobile apps and </a:t>
            </a:r>
            <a:r>
              <a:rPr lang="en-US" sz="2000" dirty="0" smtClean="0"/>
              <a:t>invention</a:t>
            </a:r>
          </a:p>
          <a:p>
            <a:pPr marL="0" indent="0">
              <a:buNone/>
            </a:pPr>
            <a:r>
              <a:rPr lang="en-US" sz="2000" dirty="0" smtClean="0"/>
              <a:t>Ex: Using mobile devises to deliver CBT</a:t>
            </a:r>
          </a:p>
          <a:p>
            <a:pPr marL="0" indent="0">
              <a:buNone/>
            </a:pPr>
            <a:r>
              <a:rPr lang="en-US" sz="2000" dirty="0" smtClean="0"/>
              <a:t>Ex: Software for families of Veterans on PTSD</a:t>
            </a:r>
          </a:p>
          <a:p>
            <a:pPr marL="0" indent="0">
              <a:buNone/>
            </a:pPr>
            <a:r>
              <a:rPr lang="en-US" sz="2000" dirty="0" smtClean="0"/>
              <a:t>Ex: Behavioral Health </a:t>
            </a:r>
            <a:r>
              <a:rPr lang="en-US" sz="2000" dirty="0" err="1" smtClean="0"/>
              <a:t>Health</a:t>
            </a:r>
            <a:r>
              <a:rPr lang="en-US" sz="2000" dirty="0" smtClean="0"/>
              <a:t> Homes-includes </a:t>
            </a:r>
            <a:r>
              <a:rPr lang="en-US" sz="2000" dirty="0" err="1" smtClean="0"/>
              <a:t>pc,bh</a:t>
            </a:r>
            <a:r>
              <a:rPr lang="en-US" sz="2000" dirty="0" smtClean="0"/>
              <a:t> and social supports </a:t>
            </a:r>
          </a:p>
          <a:p>
            <a:pPr marL="0" indent="0">
              <a:buNone/>
            </a:pPr>
            <a:r>
              <a:rPr lang="en-US" sz="2000" dirty="0" smtClean="0"/>
              <a:t>Resource:: Institute of Health Care Improvement’s Breakthrough Learning Series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We have innovation leaders among us who can help  spread what innovative thinking looks like and how to make it happen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Buy outcomes;</a:t>
            </a:r>
          </a:p>
          <a:p>
            <a:pPr marL="0" indent="0">
              <a:buNone/>
            </a:pPr>
            <a:r>
              <a:rPr lang="en-US" sz="2400" dirty="0" smtClean="0"/>
              <a:t>Ex: Specialized  bundled MH/SA payment with targets for weight management and diabetes. At risk to hit goals and share profits if exceed. 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86284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411</Words>
  <Application>Microsoft Office PowerPoint</Application>
  <PresentationFormat>On-screen Show (4:3)</PresentationFormat>
  <Paragraphs>40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“Innovation: A New Ecology of Behavioral Health Leadership” What are the possible or probable futures emerging from various themes?</vt:lpstr>
      <vt:lpstr>“Innovation: A New Ecology of Behavioral Health Leadership” What compelling role and/or contribution does behavioral health play/bring?</vt:lpstr>
      <vt:lpstr>“Innovation: A New Ecology of Behavioral Health Leadership” What does this mean for leading for the future?</vt:lpstr>
      <vt:lpstr>“Innovation: A New Ecology of Behavioral Health Leadership” Where are we seeing this future emerging? Programs, resources, examples.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the possible or probable futures emerging from various themes?</dc:title>
  <dc:creator>Kris Ericson</dc:creator>
  <cp:lastModifiedBy>Kris Ericson</cp:lastModifiedBy>
  <cp:revision>17</cp:revision>
  <cp:lastPrinted>2014-03-28T00:32:23Z</cp:lastPrinted>
  <dcterms:created xsi:type="dcterms:W3CDTF">2014-02-18T19:07:14Z</dcterms:created>
  <dcterms:modified xsi:type="dcterms:W3CDTF">2014-03-28T00:32:30Z</dcterms:modified>
</cp:coreProperties>
</file>