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83" r:id="rId4"/>
    <p:sldId id="284" r:id="rId5"/>
    <p:sldId id="285" r:id="rId6"/>
    <p:sldId id="286" r:id="rId7"/>
    <p:sldId id="308" r:id="rId8"/>
    <p:sldId id="320" r:id="rId9"/>
    <p:sldId id="309" r:id="rId10"/>
    <p:sldId id="318" r:id="rId11"/>
    <p:sldId id="314" r:id="rId12"/>
    <p:sldId id="315" r:id="rId13"/>
    <p:sldId id="316" r:id="rId14"/>
    <p:sldId id="317" r:id="rId15"/>
    <p:sldId id="322" r:id="rId16"/>
    <p:sldId id="321" r:id="rId17"/>
    <p:sldId id="30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AF3B"/>
    <a:srgbClr val="F0A837"/>
    <a:srgbClr val="E4A43D"/>
    <a:srgbClr val="CE9538"/>
    <a:srgbClr val="9E7527"/>
    <a:srgbClr val="857F7D"/>
    <a:srgbClr val="EFAC40"/>
    <a:srgbClr val="B6B2AF"/>
    <a:srgbClr val="F2AE43"/>
    <a:srgbClr val="E6A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19" autoAdjust="0"/>
    <p:restoredTop sz="99104" autoAdjust="0"/>
  </p:normalViewPr>
  <p:slideViewPr>
    <p:cSldViewPr snapToGrid="0" snapToObjects="1">
      <p:cViewPr>
        <p:scale>
          <a:sx n="100" d="100"/>
          <a:sy n="100" d="100"/>
        </p:scale>
        <p:origin x="-80" y="1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08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50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5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3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6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67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65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4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2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3/25/14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75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vidHoule.com" TargetMode="External"/><Relationship Id="rId4" Type="http://schemas.openxmlformats.org/officeDocument/2006/relationships/hyperlink" Target="http://www.futurewow.com" TargetMode="External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vid@DavidHoule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6630810" y="1600200"/>
            <a:ext cx="3071990" cy="3873500"/>
          </a:xfrm>
          <a:prstGeom prst="rect">
            <a:avLst/>
          </a:prstGeom>
          <a:solidFill>
            <a:srgbClr val="EFAC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-824090" y="1511442"/>
            <a:ext cx="3071990" cy="3873500"/>
          </a:xfrm>
          <a:prstGeom prst="rect">
            <a:avLst/>
          </a:prstGeom>
          <a:solidFill>
            <a:srgbClr val="857F7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 rot="16200000" flipH="1">
            <a:off x="4890058" y="3160075"/>
            <a:ext cx="3752185" cy="5306032"/>
          </a:xfrm>
          <a:prstGeom prst="triangle">
            <a:avLst/>
          </a:prstGeom>
          <a:solidFill>
            <a:srgbClr val="B6B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16200000" flipH="1">
            <a:off x="4933185" y="-1592488"/>
            <a:ext cx="3644759" cy="5157865"/>
          </a:xfrm>
          <a:prstGeom prst="triangle">
            <a:avLst/>
          </a:prstGeom>
          <a:solidFill>
            <a:srgbClr val="B6B2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828799" y="-109709"/>
            <a:ext cx="5554134" cy="7117646"/>
            <a:chOff x="-1" y="-56445"/>
            <a:chExt cx="5418668" cy="6914445"/>
          </a:xfrm>
        </p:grpSpPr>
        <p:pic>
          <p:nvPicPr>
            <p:cNvPr id="6" name="Picture 5" descr="174476824.jpe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19" b="7356"/>
            <a:stretch/>
          </p:blipFill>
          <p:spPr>
            <a:xfrm>
              <a:off x="0" y="-56445"/>
              <a:ext cx="5418667" cy="6914445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959556" y="-56445"/>
              <a:ext cx="2525888" cy="35277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-1" y="5813778"/>
              <a:ext cx="4684889" cy="1044222"/>
            </a:xfrm>
            <a:prstGeom prst="triangl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rapezoid 9"/>
            <p:cNvSpPr/>
            <p:nvPr/>
          </p:nvSpPr>
          <p:spPr>
            <a:xfrm rot="5400000">
              <a:off x="3431142" y="2195966"/>
              <a:ext cx="479778" cy="2942538"/>
            </a:xfrm>
            <a:prstGeom prst="trapezoid">
              <a:avLst/>
            </a:prstGeom>
            <a:solidFill>
              <a:srgbClr val="E4A43D"/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Isosceles Triangle 12"/>
          <p:cNvSpPr/>
          <p:nvPr/>
        </p:nvSpPr>
        <p:spPr>
          <a:xfrm rot="5400000">
            <a:off x="356587" y="-1221909"/>
            <a:ext cx="3057314" cy="4455782"/>
          </a:xfrm>
          <a:prstGeom prst="triangle">
            <a:avLst/>
          </a:prstGeom>
          <a:solidFill>
            <a:srgbClr val="F2AE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 rot="5400000">
            <a:off x="298519" y="3563380"/>
            <a:ext cx="3149458" cy="4455782"/>
          </a:xfrm>
          <a:prstGeom prst="triangle">
            <a:avLst/>
          </a:prstGeom>
          <a:solidFill>
            <a:srgbClr val="F2AE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254000" y="5780628"/>
            <a:ext cx="7607300" cy="1344072"/>
          </a:xfrm>
          <a:prstGeom prst="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300" y="22600"/>
            <a:ext cx="8128000" cy="2441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“I can get the price for a car, for a can of oil, for a gallon of milk.  But Health Care? That’s not so easy.”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828800"/>
            <a:ext cx="8686800" cy="40005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Clr>
                <a:srgbClr val="FAAF3B"/>
              </a:buClr>
              <a:buSzPct val="80000"/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Dr. Peter Cram, associate professor of internal medicine at the University of Iowa and co-author of a paper describing efforts to procure price estimates for a hip replacement from more than 100 hospitals. 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Only half the hospitals could provide any kind of estimate, those that did quoted figures that ranged from $11,000 to $125,798.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 rot="5400000">
            <a:off x="384175" y="650056"/>
            <a:ext cx="781050" cy="712318"/>
            <a:chOff x="5600700" y="2222500"/>
            <a:chExt cx="1587500" cy="1447800"/>
          </a:xfrm>
        </p:grpSpPr>
        <p:sp>
          <p:nvSpPr>
            <p:cNvPr id="15" name="Isosceles Triangle 14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0008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The Dynamic Flows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 New </a:t>
            </a:r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Health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Age</a:t>
            </a:r>
            <a:endParaRPr lang="en-US" sz="32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527550"/>
            <a:ext cx="8458200" cy="414935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  <a:latin typeface="Calibri"/>
                <a:cs typeface="Calibri"/>
              </a:rPr>
              <a:t>There are nine dynamic flows that are and will reshape health care in the New Health Age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They 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are grouped into three </a:t>
            </a: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categories:</a:t>
            </a:r>
          </a:p>
          <a:p>
            <a:pPr lvl="1"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How 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we THINK about health </a:t>
            </a: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care</a:t>
            </a:r>
          </a:p>
          <a:p>
            <a:pPr lvl="1"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How 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we DELIVER health </a:t>
            </a: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care</a:t>
            </a:r>
          </a:p>
          <a:p>
            <a:pPr lvl="1"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lang="en-US" dirty="0">
                <a:solidFill>
                  <a:schemeClr val="bg1"/>
                </a:solidFill>
                <a:latin typeface="Calibri"/>
                <a:cs typeface="Calibri"/>
              </a:rPr>
              <a:t>ECONOMICS of health care 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5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The Dynamic Flows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About </a:t>
            </a:r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How We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THINK About </a:t>
            </a:r>
            <a:r>
              <a:rPr lang="en-US" sz="3200" dirty="0">
                <a:solidFill>
                  <a:srgbClr val="FFFFFF"/>
                </a:solidFill>
                <a:latin typeface="Calibri"/>
                <a:cs typeface="Calibri"/>
              </a:rPr>
              <a:t>Health </a:t>
            </a:r>
            <a:r>
              <a:rPr lang="en-US" sz="3200" dirty="0" smtClean="0">
                <a:solidFill>
                  <a:srgbClr val="FFFFFF"/>
                </a:solidFill>
                <a:latin typeface="Calibri"/>
                <a:cs typeface="Calibri"/>
              </a:rPr>
              <a:t>Care</a:t>
            </a:r>
            <a:endParaRPr lang="en-US" sz="32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7688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Sickness 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Wellness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Ignorance 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Awareness/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Understanding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Supplier Driven 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Payer Driven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57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/>
                <a:cs typeface="Calibri"/>
              </a:rPr>
              <a:t>The Dynamic Flows </a:t>
            </a:r>
            <a: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  <a:t>About </a:t>
            </a:r>
            <a:r>
              <a:rPr lang="en-US" sz="3200" dirty="0">
                <a:solidFill>
                  <a:schemeClr val="bg1"/>
                </a:solidFill>
                <a:latin typeface="Calibri"/>
                <a:cs typeface="Calibri"/>
              </a:rPr>
              <a:t>How We DELIVER Health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7688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Treatment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Prevention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Reactive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Proactive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Episodic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err="1">
                <a:solidFill>
                  <a:srgbClr val="FFFFFF"/>
                </a:solidFill>
                <a:latin typeface="Calibri"/>
                <a:cs typeface="Calibri"/>
              </a:rPr>
              <a:t>Wholistic</a:t>
            </a:r>
            <a:endParaRPr lang="en-US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52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libri"/>
                <a:cs typeface="Calibri"/>
              </a:rPr>
              <a:t>The Dynamic Flows </a:t>
            </a:r>
            <a: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  <a:t>of </a:t>
            </a:r>
            <a:r>
              <a:rPr lang="en-US" sz="3200" dirty="0">
                <a:solidFill>
                  <a:schemeClr val="bg1"/>
                </a:solidFill>
                <a:latin typeface="Calibri"/>
                <a:cs typeface="Calibri"/>
              </a:rPr>
              <a:t>the </a:t>
            </a:r>
            <a:r>
              <a:rPr lang="en-US" sz="3200" dirty="0" smtClean="0">
                <a:solidFill>
                  <a:schemeClr val="bg1"/>
                </a:solidFill>
                <a:latin typeface="Calibri"/>
                <a:cs typeface="Calibri"/>
              </a:rPr>
              <a:t>ECONOMICS </a:t>
            </a:r>
            <a:r>
              <a:rPr lang="en-US" sz="3200" dirty="0">
                <a:solidFill>
                  <a:schemeClr val="bg1"/>
                </a:solidFill>
                <a:latin typeface="Calibri"/>
                <a:cs typeface="Calibri"/>
              </a:rPr>
              <a:t>of Health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7688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Procedures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Performance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Isolation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Integration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Non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-Efficient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  <a:sym typeface="Wingdings" charset="0"/>
              </a:rPr>
              <a:t></a:t>
            </a:r>
            <a:r>
              <a:rPr lang="en-US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dirty="0">
                <a:solidFill>
                  <a:srgbClr val="FFFFFF"/>
                </a:solidFill>
                <a:latin typeface="Calibri"/>
                <a:cs typeface="Calibri"/>
              </a:rPr>
              <a:t>Efficient</a:t>
            </a:r>
          </a:p>
          <a:p>
            <a:endParaRPr lang="en-US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51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The Era of Big Data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6799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600" dirty="0" smtClean="0">
                <a:solidFill>
                  <a:schemeClr val="bg1"/>
                </a:solidFill>
              </a:rPr>
              <a:t>One of the most significant developments of the Shift Age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600" dirty="0" smtClean="0">
                <a:solidFill>
                  <a:schemeClr val="bg1"/>
                </a:solidFill>
              </a:rPr>
              <a:t>Third stage of mapping for humanity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600" dirty="0" smtClean="0">
                <a:solidFill>
                  <a:schemeClr val="bg1"/>
                </a:solidFill>
              </a:rPr>
              <a:t>Real time Anthropology and Sociology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600" dirty="0" smtClean="0">
                <a:solidFill>
                  <a:schemeClr val="bg1"/>
                </a:solidFill>
              </a:rPr>
              <a:t>Explosive new fields of employment</a:t>
            </a:r>
          </a:p>
          <a:p>
            <a:pPr marL="457200" lvl="1" indent="0">
              <a:lnSpc>
                <a:spcPct val="150000"/>
              </a:lnSpc>
              <a:buClr>
                <a:srgbClr val="FAAF3B"/>
              </a:buClr>
              <a:buSzPct val="80000"/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12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5401634" cy="54864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+mn-lt"/>
              </a:rPr>
              <a:t>Technology &amp; Connectivity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51350"/>
            <a:ext cx="7520940" cy="357984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Placeless Therapy - DCC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Teletherapy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Branding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“24/7” availability for selected clients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Pre-emptive check-ins before events occur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" y="6311900"/>
            <a:ext cx="9144000" cy="5650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33164"/>
      </p:ext>
    </p:extLst>
  </p:cSld>
  <p:clrMapOvr>
    <a:masterClrMapping/>
  </p:clrMapOvr>
  <p:transition xmlns:p14="http://schemas.microsoft.com/office/powerpoint/2010/main" spd="slow">
    <p:push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Thank You!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202" y="1565650"/>
            <a:ext cx="8178800" cy="41493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  <a:hlinkClick r:id="rId2"/>
              </a:rPr>
              <a:t>David@DavidHoule.com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  <a:hlinkClick r:id="rId3"/>
              </a:rPr>
              <a:t>www.DavidHoule.com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  <a:hlinkClick r:id="rId4"/>
              </a:rPr>
              <a:t>www.futurewow.com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@</a:t>
            </a:r>
            <a:r>
              <a:rPr lang="en-US" sz="2800" dirty="0" err="1" smtClean="0">
                <a:solidFill>
                  <a:schemeClr val="bg1"/>
                </a:solidFill>
              </a:rPr>
              <a:t>EvolutionShift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457200" lvl="1" indent="0">
              <a:lnSpc>
                <a:spcPct val="150000"/>
              </a:lnSpc>
              <a:buClr>
                <a:srgbClr val="FAAF3B"/>
              </a:buClr>
              <a:buSzPct val="80000"/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90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6773234" cy="54864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Four Ages of Modern Man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51350"/>
            <a:ext cx="7520940" cy="35798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Agricultural Age  10,000 years ago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Industrial Age            300 years ago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Information Age	     40 years ago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Shift Age                    2006-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5" name="Picture 4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3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666" y="454400"/>
            <a:ext cx="6773234" cy="54864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Inflection Point in History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451350"/>
            <a:ext cx="7520940" cy="357984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A New Millennium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>
                <a:solidFill>
                  <a:schemeClr val="bg1"/>
                </a:solidFill>
              </a:rPr>
              <a:t> A New Century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>
                <a:solidFill>
                  <a:schemeClr val="bg1"/>
                </a:solidFill>
              </a:rPr>
              <a:t> A New Age  - The Shift Age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>
                <a:solidFill>
                  <a:schemeClr val="bg1"/>
                </a:solidFill>
              </a:rPr>
              <a:t>A New Decade – Transformation </a:t>
            </a:r>
            <a:r>
              <a:rPr lang="en-US" sz="2800" dirty="0" smtClean="0">
                <a:solidFill>
                  <a:schemeClr val="bg1"/>
                </a:solidFill>
              </a:rPr>
              <a:t>Decade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The New Health Age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53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0666" y="604001"/>
            <a:ext cx="7344734" cy="54864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The Three Forces </a:t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dirty="0" smtClean="0">
                <a:solidFill>
                  <a:schemeClr val="bg1"/>
                </a:solidFill>
              </a:rPr>
              <a:t>of the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718" y="3051551"/>
            <a:ext cx="7520940" cy="26507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The flow to Global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The flow to the Individual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Accelerating Electronic Connectedness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  <p:pic>
        <p:nvPicPr>
          <p:cNvPr id="14" name="Picture 5" descr="new logo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419" y="1152641"/>
            <a:ext cx="2662238" cy="1447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088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344734" cy="54864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>
                <a:solidFill>
                  <a:schemeClr val="bg1"/>
                </a:solidFill>
              </a:rPr>
              <a:t>Entering the Shift Age</a:t>
            </a:r>
            <a:endParaRPr lang="en-US" sz="4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679950"/>
            <a:ext cx="7838440" cy="41493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There are 7.2 billion people –</a:t>
            </a:r>
          </a:p>
          <a:p>
            <a:pPr lvl="1"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400" dirty="0" smtClean="0">
                <a:solidFill>
                  <a:schemeClr val="bg1"/>
                </a:solidFill>
              </a:rPr>
              <a:t>6.1 billion are cellphone users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We live in a Broadband world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Physical Reality – Screen Reality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2012: first year more mobile computing devices are sold than non-mobile devices</a:t>
            </a:r>
          </a:p>
          <a:p>
            <a:pPr lvl="1"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400" dirty="0" smtClean="0">
                <a:solidFill>
                  <a:schemeClr val="bg1"/>
                </a:solidFill>
              </a:rPr>
              <a:t>700 million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2013 – 2016: 1.5Billion + sold a year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344734" cy="54864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Transformation Decade: 2010 - 2020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6799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“A change in form, appearance, nature or character”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The Collapse of Legacy Thinking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First decade of 21</a:t>
            </a:r>
            <a:r>
              <a:rPr lang="en-US" sz="2800" baseline="30000" dirty="0" smtClean="0">
                <a:solidFill>
                  <a:schemeClr val="bg1"/>
                </a:solidFill>
              </a:rPr>
              <a:t>st</a:t>
            </a:r>
            <a:r>
              <a:rPr lang="en-US" sz="2800" dirty="0" smtClean="0">
                <a:solidFill>
                  <a:schemeClr val="bg1"/>
                </a:solidFill>
              </a:rPr>
              <a:t> Century Thought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14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5000" y="-431800"/>
            <a:ext cx="7645400" cy="142240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63931" y="990600"/>
            <a:ext cx="5526169" cy="4790028"/>
          </a:xfrm>
          <a:prstGeom prst="rect">
            <a:avLst/>
          </a:prstGeom>
          <a:solidFill>
            <a:srgbClr val="EFAC4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 rot="16200000" flipH="1">
            <a:off x="4890058" y="3160075"/>
            <a:ext cx="3752185" cy="5306032"/>
          </a:xfrm>
          <a:prstGeom prst="triangle">
            <a:avLst/>
          </a:prstGeom>
          <a:solidFill>
            <a:srgbClr val="B6B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 rot="16200000" flipH="1">
            <a:off x="4920485" y="-1592488"/>
            <a:ext cx="3644759" cy="5157865"/>
          </a:xfrm>
          <a:prstGeom prst="triangle">
            <a:avLst/>
          </a:prstGeom>
          <a:solidFill>
            <a:srgbClr val="B6B2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432787" y="-1234609"/>
            <a:ext cx="3057314" cy="4455782"/>
          </a:xfrm>
          <a:prstGeom prst="triangle">
            <a:avLst/>
          </a:prstGeom>
          <a:solidFill>
            <a:srgbClr val="F2AE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Isosceles Triangle 13"/>
          <p:cNvSpPr/>
          <p:nvPr/>
        </p:nvSpPr>
        <p:spPr>
          <a:xfrm rot="5400000">
            <a:off x="298519" y="3563380"/>
            <a:ext cx="3149458" cy="4455782"/>
          </a:xfrm>
          <a:prstGeom prst="triangle">
            <a:avLst/>
          </a:prstGeom>
          <a:solidFill>
            <a:srgbClr val="F2AE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/>
          <p:cNvSpPr/>
          <p:nvPr/>
        </p:nvSpPr>
        <p:spPr>
          <a:xfrm>
            <a:off x="254000" y="5780628"/>
            <a:ext cx="7607300" cy="1344072"/>
          </a:xfrm>
          <a:prstGeom prst="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 rot="21343256">
            <a:off x="-442464" y="1501043"/>
            <a:ext cx="8417763" cy="3785652"/>
          </a:xfrm>
          <a:prstGeom prst="rect">
            <a:avLst/>
          </a:prstGeom>
          <a:noFill/>
          <a:scene3d>
            <a:camera prst="perspectiveHeroicExtremeLeftFacing" fov="5400000">
              <a:rot lat="186000" lon="2070000" rev="21426000"/>
            </a:camera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>
                <a:rot lat="186000" lon="2070000" rev="21426000"/>
              </a:camera>
              <a:lightRig rig="threePt" dir="t"/>
            </a:scene3d>
          </a:bodyPr>
          <a:lstStyle/>
          <a:p>
            <a:r>
              <a:rPr lang="en-US" sz="120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 NEW HEALTH AGE</a:t>
            </a:r>
          </a:p>
        </p:txBody>
      </p:sp>
    </p:spTree>
    <p:extLst>
      <p:ext uri="{BB962C8B-B14F-4D97-AF65-F5344CB8AC3E}">
        <p14:creationId xmlns:p14="http://schemas.microsoft.com/office/powerpoint/2010/main" val="154548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344734" cy="54864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Shift Age Generations</a:t>
            </a:r>
            <a:endParaRPr lang="en-US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718" y="1696200"/>
            <a:ext cx="6997700" cy="4149350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The </a:t>
            </a:r>
            <a:r>
              <a:rPr lang="en-US" sz="2800" dirty="0" err="1" smtClean="0">
                <a:solidFill>
                  <a:schemeClr val="bg1"/>
                </a:solidFill>
              </a:rPr>
              <a:t>Millennials</a:t>
            </a:r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The Digital Natives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0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0966" y="454400"/>
            <a:ext cx="7471734" cy="54864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Medicine and Health Management</a:t>
            </a:r>
            <a:endParaRPr lang="en-US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679950"/>
            <a:ext cx="8458200" cy="41493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 Medical “Miracles”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Dynamic Flows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80/20</a:t>
            </a:r>
          </a:p>
          <a:p>
            <a:pPr>
              <a:lnSpc>
                <a:spcPct val="150000"/>
              </a:lnSpc>
              <a:buClr>
                <a:srgbClr val="FAAF3B"/>
              </a:buClr>
              <a:buSzPct val="80000"/>
              <a:buFont typeface="Lucida Grande"/>
              <a:buChar char="▶"/>
            </a:pPr>
            <a:r>
              <a:rPr lang="en-US" sz="2800" dirty="0" smtClean="0">
                <a:solidFill>
                  <a:schemeClr val="bg1"/>
                </a:solidFill>
              </a:rPr>
              <a:t>Health Care to Health Management</a:t>
            </a:r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32435" y="370656"/>
            <a:ext cx="781050" cy="712318"/>
            <a:chOff x="5600700" y="2222500"/>
            <a:chExt cx="1587500" cy="1447800"/>
          </a:xfrm>
        </p:grpSpPr>
        <p:sp>
          <p:nvSpPr>
            <p:cNvPr id="10" name="Isosceles Triangle 9"/>
            <p:cNvSpPr/>
            <p:nvPr/>
          </p:nvSpPr>
          <p:spPr>
            <a:xfrm>
              <a:off x="5600700" y="30099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600700" y="2222500"/>
              <a:ext cx="1587500" cy="660400"/>
            </a:xfrm>
            <a:prstGeom prst="triangle">
              <a:avLst/>
            </a:prstGeom>
            <a:solidFill>
              <a:srgbClr val="F0A83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Rectangle 7"/>
          <p:cNvSpPr/>
          <p:nvPr/>
        </p:nvSpPr>
        <p:spPr>
          <a:xfrm>
            <a:off x="1" y="6057848"/>
            <a:ext cx="9144000" cy="81907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2-11-27 at 7.50.0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326" y="6058403"/>
            <a:ext cx="1373874" cy="818517"/>
          </a:xfrm>
          <a:prstGeom prst="rect">
            <a:avLst/>
          </a:prstGeom>
        </p:spPr>
      </p:pic>
      <p:pic>
        <p:nvPicPr>
          <p:cNvPr id="13" name="Picture 12" descr="Screen Shot 2012-11-27 at 7.48.40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00" y="6057848"/>
            <a:ext cx="2068606" cy="819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18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4273</TotalTime>
  <Words>438</Words>
  <Application>Microsoft Macintosh PowerPoint</Application>
  <PresentationFormat>On-screen Show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Four Ages of Modern Man</vt:lpstr>
      <vt:lpstr>Inflection Point in History</vt:lpstr>
      <vt:lpstr>The Three Forces  of the</vt:lpstr>
      <vt:lpstr>Entering the Shift Age</vt:lpstr>
      <vt:lpstr>Transformation Decade: 2010 - 2020</vt:lpstr>
      <vt:lpstr>PowerPoint Presentation</vt:lpstr>
      <vt:lpstr>Shift Age Generations</vt:lpstr>
      <vt:lpstr>Medicine and Health Management</vt:lpstr>
      <vt:lpstr>“I can get the price for a car, for a can of oil, for a gallon of milk.  But Health Care? That’s not so easy.”</vt:lpstr>
      <vt:lpstr>The Dynamic Flows  of the  New Health Age</vt:lpstr>
      <vt:lpstr>The Dynamic Flows  About How We THINK About Health Care</vt:lpstr>
      <vt:lpstr>The Dynamic Flows  About How We DELIVER Health Care</vt:lpstr>
      <vt:lpstr>The Dynamic Flows  of the ECONOMICS of Health Care</vt:lpstr>
      <vt:lpstr>The Era of Big Data</vt:lpstr>
      <vt:lpstr>Technology &amp; Connectivity</vt:lpstr>
      <vt:lpstr>Thank You!</vt:lpstr>
    </vt:vector>
  </TitlesOfParts>
  <Company>atLarge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Entering  the  Shift Age</dc:title>
  <dc:creator>Devin Lee Ostertag</dc:creator>
  <cp:lastModifiedBy>David Houle</cp:lastModifiedBy>
  <cp:revision>78</cp:revision>
  <dcterms:created xsi:type="dcterms:W3CDTF">2012-10-02T20:58:28Z</dcterms:created>
  <dcterms:modified xsi:type="dcterms:W3CDTF">2014-03-26T00:26:38Z</dcterms:modified>
</cp:coreProperties>
</file>