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1126829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1062985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39906538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1421393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9BBF89-9652-47D8-A8BD-81E7F159B6B6}" type="datetimeFigureOut">
              <a:rPr lang="en-US" smtClean="0"/>
              <a:t>3/27/2014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2871297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9BBF89-9652-47D8-A8BD-81E7F159B6B6}" type="datetimeFigureOut">
              <a:rPr lang="en-US" smtClean="0"/>
              <a:t>3/27/2014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3309154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9BBF89-9652-47D8-A8BD-81E7F159B6B6}" type="datetimeFigureOut">
              <a:rPr lang="en-US" smtClean="0"/>
              <a:t>3/27/2014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2892331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9BBF89-9652-47D8-A8BD-81E7F159B6B6}" type="datetimeFigureOut">
              <a:rPr lang="en-US" smtClean="0"/>
              <a:t>3/27/2014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4122702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9BBF89-9652-47D8-A8BD-81E7F159B6B6}" type="datetimeFigureOut">
              <a:rPr lang="en-US" smtClean="0"/>
              <a:t>3/27/2014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265622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9BBF89-9652-47D8-A8BD-81E7F159B6B6}" type="datetimeFigureOut">
              <a:rPr lang="en-US" smtClean="0"/>
              <a:t>3/27/2014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106649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9BBF89-9652-47D8-A8BD-81E7F159B6B6}" type="datetimeFigureOut">
              <a:rPr lang="en-US" smtClean="0"/>
              <a:t>3/27/2014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E5A6FD-1408-48B3-9520-8AE388DAEFBA}" type="slidenum">
              <a:rPr lang="en-US" smtClean="0"/>
              <a:t>‹#›</a:t>
            </a:fld>
            <a:endParaRPr lang="en-US"/>
          </a:p>
        </p:txBody>
      </p:sp>
    </p:spTree>
    <p:extLst>
      <p:ext uri="{BB962C8B-B14F-4D97-AF65-F5344CB8AC3E}">
        <p14:creationId xmlns:p14="http://schemas.microsoft.com/office/powerpoint/2010/main" val="1318040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9BBF89-9652-47D8-A8BD-81E7F159B6B6}" type="datetimeFigureOut">
              <a:rPr lang="en-US" smtClean="0"/>
              <a:t>3/27/2014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E5A6FD-1408-48B3-9520-8AE388DAEFBA}" type="slidenum">
              <a:rPr lang="en-US" smtClean="0"/>
              <a:t>‹#›</a:t>
            </a:fld>
            <a:endParaRPr lang="en-US"/>
          </a:p>
        </p:txBody>
      </p:sp>
    </p:spTree>
    <p:extLst>
      <p:ext uri="{BB962C8B-B14F-4D97-AF65-F5344CB8AC3E}">
        <p14:creationId xmlns:p14="http://schemas.microsoft.com/office/powerpoint/2010/main" val="333542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2700" dirty="0" smtClean="0"/>
              <a:t>“The Power of the Person in the Future of Health”</a:t>
            </a:r>
            <a:r>
              <a:rPr lang="en-US" sz="2800" dirty="0" smtClean="0"/>
              <a:t/>
            </a:r>
            <a:br>
              <a:rPr lang="en-US" sz="2800" dirty="0" smtClean="0"/>
            </a:br>
            <a:r>
              <a:rPr lang="en-US" sz="2700" dirty="0">
                <a:solidFill>
                  <a:srgbClr val="0070C0"/>
                </a:solidFill>
              </a:rPr>
              <a:t>What are the possible or probable futures emerging from various themes?</a:t>
            </a:r>
          </a:p>
        </p:txBody>
      </p:sp>
      <p:sp>
        <p:nvSpPr>
          <p:cNvPr id="5" name="Content Placeholder 4"/>
          <p:cNvSpPr>
            <a:spLocks noGrp="1"/>
          </p:cNvSpPr>
          <p:nvPr>
            <p:ph idx="1"/>
          </p:nvPr>
        </p:nvSpPr>
        <p:spPr/>
        <p:txBody>
          <a:bodyPr>
            <a:normAutofit fontScale="92500" lnSpcReduction="20000"/>
          </a:bodyPr>
          <a:lstStyle/>
          <a:p>
            <a:pPr lvl="0"/>
            <a:r>
              <a:rPr lang="en-US" sz="1800" dirty="0"/>
              <a:t>Anyone who comes for care or support, in any system, is greeted with “what is happening with you? How can we help?” Using all information at hand, offering treatment alternatives and seek customer input</a:t>
            </a:r>
          </a:p>
          <a:p>
            <a:r>
              <a:rPr lang="en-US" sz="1800" b="1" dirty="0"/>
              <a:t> </a:t>
            </a:r>
            <a:endParaRPr lang="en-US" sz="1800" dirty="0"/>
          </a:p>
          <a:p>
            <a:r>
              <a:rPr lang="en-US" sz="1800" b="1" dirty="0"/>
              <a:t>Integrated Peer Support</a:t>
            </a:r>
            <a:endParaRPr lang="en-US" sz="1800" dirty="0"/>
          </a:p>
          <a:p>
            <a:pPr lvl="0"/>
            <a:r>
              <a:rPr lang="en-US" sz="1800" dirty="0"/>
              <a:t>Peer support recognized, integrated and valued in all systems, behavioral health, addiction, and primary health</a:t>
            </a:r>
          </a:p>
          <a:p>
            <a:pPr lvl="0"/>
            <a:r>
              <a:rPr lang="en-US" sz="1800" dirty="0"/>
              <a:t>Peer support fully integrated in prevention and wellness as well as treatment</a:t>
            </a:r>
          </a:p>
          <a:p>
            <a:r>
              <a:rPr lang="en-US" sz="1800" dirty="0"/>
              <a:t> </a:t>
            </a:r>
          </a:p>
          <a:p>
            <a:r>
              <a:rPr lang="en-US" sz="1800" b="1" dirty="0"/>
              <a:t>Health Activated Person</a:t>
            </a:r>
            <a:endParaRPr lang="en-US" sz="1800" dirty="0"/>
          </a:p>
          <a:p>
            <a:pPr lvl="0"/>
            <a:r>
              <a:rPr lang="en-US" sz="1800" dirty="0"/>
              <a:t>Person-centered</a:t>
            </a:r>
          </a:p>
          <a:p>
            <a:pPr lvl="0"/>
            <a:r>
              <a:rPr lang="en-US" sz="1800" dirty="0"/>
              <a:t>Individuals are “activated” managing their own health and health care; Individual is the one with the power</a:t>
            </a:r>
          </a:p>
          <a:p>
            <a:pPr lvl="0"/>
            <a:r>
              <a:rPr lang="en-US" sz="1800" dirty="0"/>
              <a:t>Person is able to pursue recovery and wellness armed with information resources, tools and coping skills; obtaining support necessary to live life to the fullest beyond the confines of the healthcare system</a:t>
            </a:r>
          </a:p>
          <a:p>
            <a:pPr lvl="0"/>
            <a:r>
              <a:rPr lang="en-US" sz="1800" dirty="0"/>
              <a:t>Person is the “Project Director” of their health within a truly integrated system of care, i.e. primary care physician, psychologist, dentist, recovery coach, etc.</a:t>
            </a:r>
          </a:p>
          <a:p>
            <a:endParaRPr lang="en-US" sz="2400" dirty="0"/>
          </a:p>
        </p:txBody>
      </p:sp>
    </p:spTree>
    <p:extLst>
      <p:ext uri="{BB962C8B-B14F-4D97-AF65-F5344CB8AC3E}">
        <p14:creationId xmlns:p14="http://schemas.microsoft.com/office/powerpoint/2010/main" val="28893279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2400" dirty="0"/>
              <a:t>“The Power of the Person in the Future of Health”</a:t>
            </a:r>
            <a:br>
              <a:rPr lang="en-US" sz="2400" dirty="0"/>
            </a:br>
            <a:r>
              <a:rPr lang="en-US" sz="2400" dirty="0" smtClean="0">
                <a:solidFill>
                  <a:srgbClr val="0070C0"/>
                </a:solidFill>
              </a:rPr>
              <a:t>What </a:t>
            </a:r>
            <a:r>
              <a:rPr lang="en-US" sz="2400" dirty="0">
                <a:solidFill>
                  <a:srgbClr val="0070C0"/>
                </a:solidFill>
              </a:rPr>
              <a:t>compelling role and/or contribution does behavioral health play/bring?</a:t>
            </a:r>
          </a:p>
        </p:txBody>
      </p:sp>
      <p:sp>
        <p:nvSpPr>
          <p:cNvPr id="5" name="Content Placeholder 4"/>
          <p:cNvSpPr>
            <a:spLocks noGrp="1"/>
          </p:cNvSpPr>
          <p:nvPr>
            <p:ph idx="1"/>
          </p:nvPr>
        </p:nvSpPr>
        <p:spPr/>
        <p:txBody>
          <a:bodyPr>
            <a:normAutofit fontScale="85000" lnSpcReduction="20000"/>
          </a:bodyPr>
          <a:lstStyle/>
          <a:p>
            <a:r>
              <a:rPr lang="en-US" sz="2000" b="1" dirty="0"/>
              <a:t>Integrated Peer Support</a:t>
            </a:r>
            <a:endParaRPr lang="en-US" sz="2000" dirty="0"/>
          </a:p>
          <a:p>
            <a:pPr lvl="0"/>
            <a:r>
              <a:rPr lang="en-US" sz="2000" dirty="0"/>
              <a:t>How to advocate for peer support being integrated within primary care setting, e.g. Colorado training primary care wellness coaches in SBIRT – how do we get peers into that role</a:t>
            </a:r>
          </a:p>
          <a:p>
            <a:pPr lvl="0"/>
            <a:r>
              <a:rPr lang="en-US" sz="2000" dirty="0"/>
              <a:t>Cultural and professional diversification necessary</a:t>
            </a:r>
          </a:p>
          <a:p>
            <a:pPr lvl="0"/>
            <a:r>
              <a:rPr lang="en-US" sz="2000" dirty="0"/>
              <a:t>Workforce development – diversifying peer roles, global standards, making peer support the “roots of the tree” </a:t>
            </a:r>
          </a:p>
          <a:p>
            <a:pPr lvl="0"/>
            <a:r>
              <a:rPr lang="en-US" sz="2000" dirty="0"/>
              <a:t>ACA includes insurance, integration, and prevention and promotion, P&amp;P currently very weak…beginning to grow within BH; movement toward wellness coaches in prevention and wellness</a:t>
            </a:r>
          </a:p>
          <a:p>
            <a:pPr lvl="0"/>
            <a:r>
              <a:rPr lang="en-US" sz="2000" dirty="0"/>
              <a:t>“We are the ones we are waiting for”</a:t>
            </a:r>
          </a:p>
          <a:p>
            <a:r>
              <a:rPr lang="en-US" sz="2000" dirty="0"/>
              <a:t> </a:t>
            </a:r>
          </a:p>
          <a:p>
            <a:r>
              <a:rPr lang="en-US" sz="2000" b="1" dirty="0"/>
              <a:t>Health Activated Person</a:t>
            </a:r>
            <a:endParaRPr lang="en-US" sz="2000" dirty="0"/>
          </a:p>
          <a:p>
            <a:pPr lvl="0"/>
            <a:r>
              <a:rPr lang="en-US" sz="2000" dirty="0"/>
              <a:t>Expanding the possibilities/opportunities to create in roads for care within any system</a:t>
            </a:r>
          </a:p>
          <a:p>
            <a:pPr lvl="0"/>
            <a:r>
              <a:rPr lang="en-US" sz="2000" dirty="0"/>
              <a:t>Peers can play a powerful role in that process</a:t>
            </a:r>
          </a:p>
          <a:p>
            <a:pPr lvl="0"/>
            <a:r>
              <a:rPr lang="en-US" sz="2000" dirty="0"/>
              <a:t>Talking about anyone who wants to improve their wellness</a:t>
            </a:r>
          </a:p>
          <a:p>
            <a:pPr lvl="0"/>
            <a:r>
              <a:rPr lang="en-US" sz="2000" dirty="0"/>
              <a:t>Strategies must include prevention</a:t>
            </a:r>
          </a:p>
          <a:p>
            <a:pPr lvl="0"/>
            <a:r>
              <a:rPr lang="en-US" sz="2000" dirty="0"/>
              <a:t>Defining the stages of activation; and matching interventions with phases/stages</a:t>
            </a:r>
          </a:p>
          <a:p>
            <a:endParaRPr lang="en-US" sz="2100" dirty="0"/>
          </a:p>
          <a:p>
            <a:pPr lvl="0"/>
            <a:endParaRPr lang="en-US" sz="2400" dirty="0" smtClean="0"/>
          </a:p>
          <a:p>
            <a:pPr lvl="0"/>
            <a:endParaRPr lang="en-US" sz="2400" dirty="0" smtClean="0"/>
          </a:p>
          <a:p>
            <a:pPr lvl="0"/>
            <a:endParaRPr lang="en-US" sz="2400" dirty="0"/>
          </a:p>
        </p:txBody>
      </p:sp>
    </p:spTree>
    <p:extLst>
      <p:ext uri="{BB962C8B-B14F-4D97-AF65-F5344CB8AC3E}">
        <p14:creationId xmlns:p14="http://schemas.microsoft.com/office/powerpoint/2010/main" val="30226499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2400" dirty="0"/>
              <a:t>“The Power of the Person in the Future of Health”</a:t>
            </a:r>
            <a:br>
              <a:rPr lang="en-US" sz="2400" dirty="0"/>
            </a:br>
            <a:r>
              <a:rPr lang="en-US" sz="2400" dirty="0" smtClean="0">
                <a:solidFill>
                  <a:srgbClr val="0070C0"/>
                </a:solidFill>
              </a:rPr>
              <a:t>What </a:t>
            </a:r>
            <a:r>
              <a:rPr lang="en-US" sz="2400" dirty="0">
                <a:solidFill>
                  <a:srgbClr val="0070C0"/>
                </a:solidFill>
              </a:rPr>
              <a:t>are the challenges and opportunities for us as this future unfolds?</a:t>
            </a:r>
          </a:p>
        </p:txBody>
      </p:sp>
      <p:sp>
        <p:nvSpPr>
          <p:cNvPr id="5" name="Content Placeholder 4"/>
          <p:cNvSpPr>
            <a:spLocks noGrp="1"/>
          </p:cNvSpPr>
          <p:nvPr>
            <p:ph idx="1"/>
          </p:nvPr>
        </p:nvSpPr>
        <p:spPr/>
        <p:txBody>
          <a:bodyPr>
            <a:normAutofit lnSpcReduction="10000"/>
          </a:bodyPr>
          <a:lstStyle/>
          <a:p>
            <a:pPr marL="0" indent="0">
              <a:buNone/>
            </a:pPr>
            <a:r>
              <a:rPr lang="en-US" sz="1400" b="1" dirty="0"/>
              <a:t>Integrated Peer Support</a:t>
            </a:r>
            <a:endParaRPr lang="en-US" sz="1400" dirty="0"/>
          </a:p>
          <a:p>
            <a:pPr lvl="0"/>
            <a:r>
              <a:rPr lang="en-US" sz="1400" dirty="0"/>
              <a:t>Creating an evidence-base for the success of peer support - need peer initiated research resulting in peer-reviewed publications</a:t>
            </a:r>
          </a:p>
          <a:p>
            <a:pPr lvl="0"/>
            <a:r>
              <a:rPr lang="en-US" sz="1400" dirty="0"/>
              <a:t>Understanding the importance of peer support, how to reach those that don’t understand, think outside the box on how to get the word out</a:t>
            </a:r>
          </a:p>
          <a:p>
            <a:pPr lvl="0"/>
            <a:r>
              <a:rPr lang="en-US" sz="1400" dirty="0"/>
              <a:t>How do we get rid of the ongoing stigma and gain parity</a:t>
            </a:r>
          </a:p>
          <a:p>
            <a:pPr lvl="0"/>
            <a:r>
              <a:rPr lang="en-US" sz="1400" dirty="0"/>
              <a:t>Primary barrier; policy change is necessary to create an accommodating/robust reimbursement environment; there must be global financing changes</a:t>
            </a:r>
          </a:p>
          <a:p>
            <a:pPr lvl="0"/>
            <a:r>
              <a:rPr lang="en-US" sz="1400" dirty="0"/>
              <a:t>Opportunity - Current RFI from CMS looking for input on practice transformation</a:t>
            </a:r>
          </a:p>
          <a:p>
            <a:pPr lvl="0"/>
            <a:r>
              <a:rPr lang="en-US" sz="1400" dirty="0"/>
              <a:t>How to professionalize the role without losing the “</a:t>
            </a:r>
            <a:r>
              <a:rPr lang="en-US" sz="1400" dirty="0" err="1"/>
              <a:t>peerness</a:t>
            </a:r>
            <a:r>
              <a:rPr lang="en-US" sz="1400" dirty="0"/>
              <a:t>” or connection that provides the power</a:t>
            </a:r>
          </a:p>
          <a:p>
            <a:pPr lvl="0"/>
            <a:r>
              <a:rPr lang="en-US" sz="1400" dirty="0"/>
              <a:t>Providers are “out” and comfortable sharing, lived experience as valuable as your licensed </a:t>
            </a:r>
            <a:r>
              <a:rPr lang="en-US" sz="1400" dirty="0" smtClean="0"/>
              <a:t>experience</a:t>
            </a:r>
            <a:endParaRPr lang="en-US" sz="1400" dirty="0"/>
          </a:p>
          <a:p>
            <a:pPr marL="0" lvl="0" indent="0">
              <a:buNone/>
            </a:pPr>
            <a:r>
              <a:rPr lang="en-US" sz="1400" dirty="0"/>
              <a:t> </a:t>
            </a:r>
          </a:p>
          <a:p>
            <a:pPr marL="0" indent="0">
              <a:buNone/>
            </a:pPr>
            <a:r>
              <a:rPr lang="en-US" sz="1400" b="1" dirty="0"/>
              <a:t>Health Activated Person</a:t>
            </a:r>
            <a:endParaRPr lang="en-US" sz="1400" dirty="0"/>
          </a:p>
          <a:p>
            <a:pPr lvl="0"/>
            <a:r>
              <a:rPr lang="en-US" sz="1400" dirty="0"/>
              <a:t>How to get individuals the information and the tools they need to manage their own health care</a:t>
            </a:r>
          </a:p>
          <a:p>
            <a:pPr lvl="0"/>
            <a:r>
              <a:rPr lang="en-US" sz="1400" dirty="0"/>
              <a:t>Using technology to get the information out there</a:t>
            </a:r>
          </a:p>
          <a:p>
            <a:pPr lvl="0"/>
            <a:r>
              <a:rPr lang="en-US" sz="1400" dirty="0"/>
              <a:t>Opportunity to learn from medical world – oncology, heart disease, diabetes all provide comprehensive online information and virtual peer support</a:t>
            </a:r>
          </a:p>
          <a:p>
            <a:pPr lvl="0"/>
            <a:r>
              <a:rPr lang="en-US" sz="1400" dirty="0"/>
              <a:t>Getting providers to listen</a:t>
            </a:r>
          </a:p>
          <a:p>
            <a:pPr lvl="0"/>
            <a:r>
              <a:rPr lang="en-US" sz="1400" dirty="0"/>
              <a:t>Getting provider buy-in for person-centered care; removing fear from the equation</a:t>
            </a:r>
          </a:p>
        </p:txBody>
      </p:sp>
    </p:spTree>
    <p:extLst>
      <p:ext uri="{BB962C8B-B14F-4D97-AF65-F5344CB8AC3E}">
        <p14:creationId xmlns:p14="http://schemas.microsoft.com/office/powerpoint/2010/main" val="16611926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lvl="0"/>
            <a:r>
              <a:rPr lang="en-US" sz="2400" dirty="0"/>
              <a:t>“The Power of the Person in the Future of Health”</a:t>
            </a:r>
            <a:br>
              <a:rPr lang="en-US" sz="2400" dirty="0"/>
            </a:br>
            <a:r>
              <a:rPr lang="en-US" sz="2400" dirty="0" smtClean="0">
                <a:solidFill>
                  <a:srgbClr val="0070C0"/>
                </a:solidFill>
              </a:rPr>
              <a:t>Where </a:t>
            </a:r>
            <a:r>
              <a:rPr lang="en-US" sz="2400" dirty="0">
                <a:solidFill>
                  <a:srgbClr val="0070C0"/>
                </a:solidFill>
              </a:rPr>
              <a:t>are we seeing this future emerging? Programs, resources, examples.</a:t>
            </a:r>
          </a:p>
        </p:txBody>
      </p:sp>
      <p:sp>
        <p:nvSpPr>
          <p:cNvPr id="5" name="Content Placeholder 4"/>
          <p:cNvSpPr>
            <a:spLocks noGrp="1"/>
          </p:cNvSpPr>
          <p:nvPr>
            <p:ph idx="1"/>
          </p:nvPr>
        </p:nvSpPr>
        <p:spPr/>
        <p:txBody>
          <a:bodyPr>
            <a:normAutofit fontScale="70000" lnSpcReduction="20000"/>
          </a:bodyPr>
          <a:lstStyle/>
          <a:p>
            <a:pPr marL="0" indent="0">
              <a:buNone/>
            </a:pPr>
            <a:r>
              <a:rPr lang="en-US" sz="2400" b="1" dirty="0"/>
              <a:t>Integrated Peer Support</a:t>
            </a:r>
            <a:endParaRPr lang="en-US" sz="2400" dirty="0"/>
          </a:p>
          <a:p>
            <a:pPr lvl="0"/>
            <a:r>
              <a:rPr lang="en-US" sz="2400" dirty="0"/>
              <a:t>Establishing an Associate’s Degree in peer support in collaboration with a social work program at local college (e.g. ??)</a:t>
            </a:r>
          </a:p>
          <a:p>
            <a:pPr lvl="0"/>
            <a:r>
              <a:rPr lang="en-US" sz="2400" dirty="0"/>
              <a:t>Andre’s example (Detroit) of peer driven collaboration across disciplines to create care team with BH, SUD, primary care, peer support specialists and recovery coaches</a:t>
            </a:r>
          </a:p>
          <a:p>
            <a:pPr lvl="0"/>
            <a:r>
              <a:rPr lang="en-US" sz="2400" dirty="0"/>
              <a:t>Use of wellness coaches in primary care (e.g. NY insurance companies)</a:t>
            </a:r>
          </a:p>
          <a:p>
            <a:pPr lvl="0"/>
            <a:r>
              <a:rPr lang="en-US" sz="2400" dirty="0"/>
              <a:t>USDA program to support MH services in rural </a:t>
            </a:r>
            <a:r>
              <a:rPr lang="en-US" sz="2400" dirty="0" smtClean="0"/>
              <a:t>areas</a:t>
            </a:r>
            <a:r>
              <a:rPr lang="en-US" sz="2400" dirty="0"/>
              <a:t> </a:t>
            </a:r>
          </a:p>
          <a:p>
            <a:pPr marL="0" indent="0">
              <a:buNone/>
            </a:pPr>
            <a:endParaRPr lang="en-US" sz="2400" dirty="0"/>
          </a:p>
          <a:p>
            <a:r>
              <a:rPr lang="en-US" sz="2400" b="1" dirty="0"/>
              <a:t>Health Activated Person</a:t>
            </a:r>
            <a:endParaRPr lang="en-US" sz="2400" dirty="0"/>
          </a:p>
          <a:p>
            <a:pPr lvl="0"/>
            <a:r>
              <a:rPr lang="en-US" sz="2400" dirty="0"/>
              <a:t>Use of online resources and technology - multiple examples across primary health field </a:t>
            </a:r>
          </a:p>
          <a:p>
            <a:pPr lvl="0"/>
            <a:r>
              <a:rPr lang="en-US" sz="2400" dirty="0"/>
              <a:t>Ashley (Debbie’s daughter) – a health activated person, able to keep herself well through tragedy.</a:t>
            </a:r>
          </a:p>
          <a:p>
            <a:pPr lvl="0"/>
            <a:r>
              <a:rPr lang="en-US" sz="2400" dirty="0"/>
              <a:t>Patient Activation Measure (PAM) – insigniahealth.com</a:t>
            </a:r>
          </a:p>
          <a:p>
            <a:r>
              <a:rPr lang="en-US" sz="2400" dirty="0"/>
              <a:t>WRAP – adapted for variety of issues, populations, e.g. veterans, trauma, etc.; Copeland Center is dropping the R and changing to Wellness Action </a:t>
            </a:r>
            <a:r>
              <a:rPr lang="en-US" sz="2400" dirty="0" smtClean="0"/>
              <a:t>Planning</a:t>
            </a:r>
          </a:p>
          <a:p>
            <a:r>
              <a:rPr lang="en-US" sz="2400" dirty="0" smtClean="0"/>
              <a:t>Colorado primary care physician implementing MH and SU screenings with all patients in </a:t>
            </a:r>
            <a:r>
              <a:rPr lang="en-US" sz="2400" smtClean="0"/>
              <a:t>rural clinic, but </a:t>
            </a:r>
            <a:r>
              <a:rPr lang="en-US" sz="2400" dirty="0" smtClean="0"/>
              <a:t>then has no viable referrals – many suggestions for online peer support, and other rural programs with successful strategies</a:t>
            </a:r>
            <a:endParaRPr lang="en-US" sz="2400" dirty="0"/>
          </a:p>
        </p:txBody>
      </p:sp>
    </p:spTree>
    <p:extLst>
      <p:ext uri="{BB962C8B-B14F-4D97-AF65-F5344CB8AC3E}">
        <p14:creationId xmlns:p14="http://schemas.microsoft.com/office/powerpoint/2010/main" val="862848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lvl="0"/>
            <a:r>
              <a:rPr lang="en-US" sz="2400" dirty="0"/>
              <a:t>“The Power of the Person in the Future of Health”</a:t>
            </a:r>
            <a:br>
              <a:rPr lang="en-US" sz="2400" dirty="0"/>
            </a:br>
            <a:r>
              <a:rPr lang="en-US" sz="2400" dirty="0" smtClean="0">
                <a:solidFill>
                  <a:srgbClr val="0070C0"/>
                </a:solidFill>
              </a:rPr>
              <a:t>What </a:t>
            </a:r>
            <a:r>
              <a:rPr lang="en-US" sz="2400" dirty="0">
                <a:solidFill>
                  <a:srgbClr val="0070C0"/>
                </a:solidFill>
              </a:rPr>
              <a:t>does this mean for leading for the future?</a:t>
            </a:r>
          </a:p>
        </p:txBody>
      </p:sp>
      <p:sp>
        <p:nvSpPr>
          <p:cNvPr id="5" name="Content Placeholder 4"/>
          <p:cNvSpPr>
            <a:spLocks noGrp="1"/>
          </p:cNvSpPr>
          <p:nvPr>
            <p:ph idx="1"/>
          </p:nvPr>
        </p:nvSpPr>
        <p:spPr>
          <a:xfrm>
            <a:off x="457200" y="1295400"/>
            <a:ext cx="8229600" cy="4830763"/>
          </a:xfrm>
        </p:spPr>
        <p:txBody>
          <a:bodyPr>
            <a:normAutofit/>
          </a:bodyPr>
          <a:lstStyle/>
          <a:p>
            <a:pPr lvl="0"/>
            <a:r>
              <a:rPr lang="en-US" sz="1100" dirty="0"/>
              <a:t>Coordinate with the Peer Leadership Interest Group; join the call/dialog</a:t>
            </a:r>
          </a:p>
          <a:p>
            <a:pPr lvl="0"/>
            <a:r>
              <a:rPr lang="en-US" sz="1100" dirty="0"/>
              <a:t>Advance the next steps aligned with D. </a:t>
            </a:r>
            <a:r>
              <a:rPr lang="en-US" sz="1100" dirty="0" err="1"/>
              <a:t>Houle</a:t>
            </a:r>
            <a:r>
              <a:rPr lang="en-US" sz="1100" dirty="0"/>
              <a:t> “place” ideas; </a:t>
            </a:r>
          </a:p>
          <a:p>
            <a:pPr lvl="0"/>
            <a:r>
              <a:rPr lang="en-US" sz="1100" dirty="0"/>
              <a:t>Need multi-directional website that provides wide array of resources and allows others to add to it to share examples and challenges; develop online dialogue; IOM very interested in online learning communities (G. Gonzales has contact info; will share)</a:t>
            </a:r>
          </a:p>
          <a:p>
            <a:r>
              <a:rPr lang="en-US" sz="1100" b="1" dirty="0"/>
              <a:t> </a:t>
            </a:r>
            <a:endParaRPr lang="en-US" sz="1100" dirty="0"/>
          </a:p>
          <a:p>
            <a:r>
              <a:rPr lang="en-US" sz="1100" b="1" dirty="0"/>
              <a:t>Integrated Peer Support</a:t>
            </a:r>
            <a:endParaRPr lang="en-US" sz="1100" dirty="0"/>
          </a:p>
          <a:p>
            <a:pPr lvl="0"/>
            <a:r>
              <a:rPr lang="en-US" sz="1100" dirty="0"/>
              <a:t>Work beyond the summit is necessary; summit should be an incubator</a:t>
            </a:r>
          </a:p>
          <a:p>
            <a:pPr lvl="0"/>
            <a:r>
              <a:rPr lang="en-US" sz="1100" dirty="0"/>
              <a:t>The value added by peer support/recovery coaches needs to be imparted to the clinical world in a meaningful way; legitimate proof that this works and is beneficial/effective</a:t>
            </a:r>
          </a:p>
          <a:p>
            <a:pPr lvl="0"/>
            <a:r>
              <a:rPr lang="en-US" sz="1100" dirty="0"/>
              <a:t>Need to find ways to get good data, fund research and get the word out there as broadly and effectively as possible</a:t>
            </a:r>
          </a:p>
          <a:p>
            <a:pPr lvl="0"/>
            <a:r>
              <a:rPr lang="en-US" sz="1100" dirty="0"/>
              <a:t>Need to start thinking more globally, not just one system, but all, e.g. need global standards for peer support specialists/recovery coaches</a:t>
            </a:r>
          </a:p>
          <a:p>
            <a:pPr lvl="0"/>
            <a:r>
              <a:rPr lang="en-US" sz="1100" i="1" dirty="0"/>
              <a:t>This could go under both categories – </a:t>
            </a:r>
            <a:r>
              <a:rPr lang="en-US" sz="1100" dirty="0"/>
              <a:t>Develop a white papers</a:t>
            </a:r>
          </a:p>
          <a:p>
            <a:pPr lvl="1"/>
            <a:r>
              <a:rPr lang="en-US" sz="1100" dirty="0"/>
              <a:t>Define what a Treatment (Recovery) Team is; including peer support, training, defined roles</a:t>
            </a:r>
          </a:p>
          <a:p>
            <a:pPr lvl="1"/>
            <a:r>
              <a:rPr lang="en-US" sz="1100" dirty="0"/>
              <a:t>Anyone who comes for care or support, in any system, is greeted with “what is happening with you? How can we help?” Using all information at hand, offering treatment alternatives and seek customer input – can start with this and build from there</a:t>
            </a:r>
          </a:p>
          <a:p>
            <a:pPr lvl="0"/>
            <a:r>
              <a:rPr lang="en-US" sz="1100" dirty="0"/>
              <a:t>Start the dialogue with primary care settings to fully integrate peer specialists</a:t>
            </a:r>
          </a:p>
          <a:p>
            <a:r>
              <a:rPr lang="en-US" sz="1100" dirty="0"/>
              <a:t> </a:t>
            </a:r>
          </a:p>
          <a:p>
            <a:r>
              <a:rPr lang="en-US" sz="1100" b="1" dirty="0"/>
              <a:t>Health Activated Person</a:t>
            </a:r>
            <a:endParaRPr lang="en-US" sz="1100" dirty="0"/>
          </a:p>
          <a:p>
            <a:pPr lvl="0"/>
            <a:r>
              <a:rPr lang="en-US" sz="1100" dirty="0"/>
              <a:t>We need to find the power source for individuals to become the power in their own health equation</a:t>
            </a:r>
          </a:p>
          <a:p>
            <a:pPr lvl="0"/>
            <a:r>
              <a:rPr lang="en-US" sz="1100" dirty="0"/>
              <a:t>Everyone needs to know who in your state is in control of the money; State Health Insurance Commissioner</a:t>
            </a:r>
          </a:p>
          <a:p>
            <a:pPr lvl="0"/>
            <a:r>
              <a:rPr lang="en-US" sz="1100" dirty="0"/>
              <a:t>We need to be more mobile</a:t>
            </a:r>
          </a:p>
          <a:p>
            <a:pPr lvl="0"/>
            <a:r>
              <a:rPr lang="en-US" sz="1100" dirty="0"/>
              <a:t>Take a look at Patient Activation Measure and how it can be used to help develop phases and match with interventions</a:t>
            </a:r>
          </a:p>
        </p:txBody>
      </p:sp>
    </p:spTree>
    <p:extLst>
      <p:ext uri="{BB962C8B-B14F-4D97-AF65-F5344CB8AC3E}">
        <p14:creationId xmlns:p14="http://schemas.microsoft.com/office/powerpoint/2010/main" val="28233216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468</Words>
  <Application>Microsoft Office PowerPoint</Application>
  <PresentationFormat>On-screen Show (4:3)</PresentationFormat>
  <Paragraphs>77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“The Power of the Person in the Future of Health” What are the possible or probable futures emerging from various themes?</vt:lpstr>
      <vt:lpstr>“The Power of the Person in the Future of Health” What compelling role and/or contribution does behavioral health play/bring?</vt:lpstr>
      <vt:lpstr>“The Power of the Person in the Future of Health” What are the challenges and opportunities for us as this future unfolds?</vt:lpstr>
      <vt:lpstr>“The Power of the Person in the Future of Health” Where are we seeing this future emerging? Programs, resources, examples.</vt:lpstr>
      <vt:lpstr>“The Power of the Person in the Future of Health” What does this mean for leading for the future?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are the possible or probable futures emerging from various themes?</dc:title>
  <dc:creator>Kris Ericson</dc:creator>
  <cp:lastModifiedBy>Kris Ericson</cp:lastModifiedBy>
  <cp:revision>9</cp:revision>
  <dcterms:created xsi:type="dcterms:W3CDTF">2014-02-18T19:07:14Z</dcterms:created>
  <dcterms:modified xsi:type="dcterms:W3CDTF">2014-03-27T23:08:50Z</dcterms:modified>
</cp:coreProperties>
</file>