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077075" cy="8955088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r>
              <a:rPr lang="en-US" smtClean="0">
                <a:uFillTx/>
              </a:rPr>
              <a:t>Click to edit Master subtitle style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endParaRPr lang="en-US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4D9BBF89-9652-47D8-A8BD-81E7F159B6B6}" type="datetimeFigureOut">
              <a:rPr lang="en-US" smtClean="0">
                <a:uFillTx/>
              </a:rPr>
              <a:t>3/27/2014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35E5A6FD-1408-48B3-9520-8AE388DAEFBA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>
                <a:uFillTx/>
              </a:rPr>
              <a:t>“Shaping the Future Agenda for Behavioral </a:t>
            </a:r>
            <a:r>
              <a:rPr lang="en-US" sz="2700" dirty="0">
                <a:uFillTx/>
              </a:rPr>
              <a:t>H</a:t>
            </a:r>
            <a:r>
              <a:rPr lang="en-US" sz="2700" dirty="0" smtClean="0">
                <a:uFillTx/>
              </a:rPr>
              <a:t>ealth Policy”</a:t>
            </a:r>
            <a:r>
              <a:rPr lang="en-US" sz="2800" dirty="0" smtClean="0">
                <a:uFillTx/>
              </a:rPr>
              <a:t/>
            </a:r>
            <a:br>
              <a:rPr lang="en-US" sz="2800" dirty="0" smtClean="0">
                <a:uFillTx/>
              </a:rPr>
            </a:br>
            <a:r>
              <a:rPr lang="en-US" sz="2700" dirty="0" smtClean="0">
                <a:solidFill>
                  <a:srgbClr val="0070C0"/>
                </a:solidFill>
                <a:uFillTx/>
              </a:rPr>
              <a:t>What </a:t>
            </a:r>
            <a:r>
              <a:rPr lang="en-US" sz="2700" dirty="0">
                <a:solidFill>
                  <a:srgbClr val="0070C0"/>
                </a:solidFill>
                <a:uFillTx/>
              </a:rPr>
              <a:t>are the possible or probable futures emerging from various themes?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uFillTx/>
              </a:rPr>
              <a:t>Health care is a basic human right. </a:t>
            </a:r>
          </a:p>
          <a:p>
            <a:r>
              <a:rPr lang="en-US" sz="2400" dirty="0">
                <a:uFillTx/>
              </a:rPr>
              <a:t>Substance use and mental health will be the leading public health priority, including alcohol, suicide, tobacco. </a:t>
            </a:r>
          </a:p>
          <a:p>
            <a:r>
              <a:rPr lang="en-US" sz="2400" dirty="0">
                <a:uFillTx/>
              </a:rPr>
              <a:t>Children and adults will regularly receive a "check up from the neck up."</a:t>
            </a:r>
          </a:p>
          <a:p>
            <a:r>
              <a:rPr lang="en-US" sz="2400" dirty="0">
                <a:uFillTx/>
              </a:rPr>
              <a:t>By 2020, substance use and mental health disorders will be understood and accepted as health conditions that affect the majority of Americans.  </a:t>
            </a:r>
          </a:p>
          <a:p>
            <a:r>
              <a:rPr lang="en-US" sz="2400" dirty="0">
                <a:uFillTx/>
              </a:rPr>
              <a:t>By 2020, everyone in this country will have full coverage and access to heath care.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>
                <a:uFillTx/>
              </a:rPr>
              <a:t>“Shaping the Future Agenda for Behavioral Health Policy”</a:t>
            </a:r>
            <a:br>
              <a:rPr lang="en-US" sz="2400" dirty="0">
                <a:uFillTx/>
              </a:rPr>
            </a:br>
            <a:r>
              <a:rPr lang="en-US" sz="2400" dirty="0" smtClean="0">
                <a:solidFill>
                  <a:srgbClr val="0070C0"/>
                </a:solidFill>
                <a:uFillTx/>
              </a:rPr>
              <a:t>What </a:t>
            </a:r>
            <a:r>
              <a:rPr lang="en-US" sz="2400" dirty="0">
                <a:solidFill>
                  <a:srgbClr val="0070C0"/>
                </a:solidFill>
                <a:uFillTx/>
              </a:rPr>
              <a:t>compelling role and/or contribution does behavioral health play/bring?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uFillTx/>
              </a:rPr>
              <a:t>Behavioral health is key to health and wellbeing, including workplace productivity, strong families, reducing morbibity and mortality.</a:t>
            </a:r>
          </a:p>
          <a:p>
            <a:r>
              <a:rPr lang="en-US" sz="2400" dirty="0">
                <a:uFillTx/>
              </a:rPr>
              <a:t>We bring a better understanding of whole health.</a:t>
            </a:r>
          </a:p>
          <a:p>
            <a:r>
              <a:rPr lang="en-US" sz="2400" dirty="0">
                <a:uFillTx/>
              </a:rPr>
              <a:t>We bring prevention policies and practices that can improve the trajectory of  one's health and wellbeing.</a:t>
            </a:r>
          </a:p>
          <a:p>
            <a:r>
              <a:rPr lang="en-US" sz="2400" dirty="0">
                <a:uFillTx/>
              </a:rPr>
              <a:t>We bring expanding workforce opportunities, leading to increased access and availability.</a:t>
            </a:r>
          </a:p>
          <a:p>
            <a:endParaRPr lang="en-US" sz="2400" dirty="0">
              <a:uFillTx/>
            </a:endParaRPr>
          </a:p>
          <a:p>
            <a:endParaRPr lang="en-US" sz="2400" dirty="0"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>
                <a:uFillTx/>
              </a:rPr>
              <a:t>“Shaping the Future Agenda for Behavioral Health Policy”</a:t>
            </a:r>
            <a:br>
              <a:rPr lang="en-US" sz="2400" dirty="0">
                <a:uFillTx/>
              </a:rPr>
            </a:br>
            <a:r>
              <a:rPr lang="en-US" sz="2400" dirty="0" smtClean="0">
                <a:solidFill>
                  <a:srgbClr val="0070C0"/>
                </a:solidFill>
                <a:uFillTx/>
              </a:rPr>
              <a:t>What </a:t>
            </a:r>
            <a:r>
              <a:rPr lang="en-US" sz="2400" dirty="0">
                <a:solidFill>
                  <a:srgbClr val="0070C0"/>
                </a:solidFill>
                <a:uFillTx/>
              </a:rPr>
              <a:t>are the challenges and opportunities for us as this future unfolds?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uFillTx/>
              </a:rPr>
              <a:t>Opportunity and challenge: implementation and enforcement of the ACA and parity</a:t>
            </a:r>
          </a:p>
          <a:p>
            <a:r>
              <a:rPr lang="en-US" sz="2400" dirty="0">
                <a:uFillTx/>
              </a:rPr>
              <a:t>Challenge: getting the funding needed to develop and launch meaningful  large scale public health campaign regarding how substance use and mental health is viewed.  this is a opportunity to put behavioral health on a equal playing field with other public health concerns.</a:t>
            </a:r>
          </a:p>
          <a:p>
            <a:r>
              <a:rPr lang="en-US" sz="2400" dirty="0">
                <a:uFillTx/>
              </a:rPr>
              <a:t>Opportunity: prevention and early intervention policies and practices, which will lead to earlier identification, intervention and treatment for individuals.</a:t>
            </a:r>
          </a:p>
          <a:p>
            <a:endParaRPr lang="en-US" sz="2400" dirty="0"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2400" dirty="0">
                <a:uFillTx/>
              </a:rPr>
              <a:t>“Shaping the Future Agenda for Behavioral Health Policy”</a:t>
            </a:r>
            <a:br>
              <a:rPr lang="en-US" sz="2400" dirty="0">
                <a:uFillTx/>
              </a:rPr>
            </a:br>
            <a:r>
              <a:rPr lang="en-US" sz="2400" dirty="0" smtClean="0">
                <a:solidFill>
                  <a:srgbClr val="0070C0"/>
                </a:solidFill>
                <a:uFillTx/>
              </a:rPr>
              <a:t>Where </a:t>
            </a:r>
            <a:r>
              <a:rPr lang="en-US" sz="2400" dirty="0">
                <a:solidFill>
                  <a:srgbClr val="0070C0"/>
                </a:solidFill>
                <a:uFillTx/>
              </a:rPr>
              <a:t>are we seeing this future emerging? Programs, resources, examples.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sz="2400" dirty="0">
                <a:uFillTx/>
              </a:rPr>
              <a:t>Advocacy for a health and wellness strategy in schools and communities, where mental health and substance use is a critical piece,</a:t>
            </a:r>
            <a:r>
              <a:rPr sz="2400" b="0" i="0" u="none">
                <a:solidFill>
                  <a:srgbClr val="000000"/>
                </a:solidFill>
                <a:uFillTx/>
                <a:latin typeface="Calibri" charset="0"/>
              </a:rPr>
              <a:t> including: mental health first aid for teachers, self care strategies taught as a prevention approach in schools, and training for emotional resilience  in childhood.</a:t>
            </a:r>
            <a:endParaRPr lang="en-US" sz="2400" dirty="0">
              <a:uFillTx/>
            </a:endParaRPr>
          </a:p>
          <a:p>
            <a:pPr lvl="0"/>
            <a:r>
              <a:rPr sz="2400" b="0" i="0" u="none">
                <a:solidFill>
                  <a:srgbClr val="000000"/>
                </a:solidFill>
                <a:uFillTx/>
                <a:latin typeface="Calibri" charset="0"/>
              </a:rPr>
              <a:t>A "Let's Move" (Michelle Obama's campaign) public awareness campaign for mental health and substance use.</a:t>
            </a:r>
          </a:p>
          <a:p>
            <a:pPr lvl="0"/>
            <a:r>
              <a:rPr sz="2400" b="0" i="0" u="none">
                <a:solidFill>
                  <a:srgbClr val="000000"/>
                </a:solidFill>
                <a:uFillTx/>
                <a:latin typeface="Calibri" charset="0"/>
              </a:rPr>
              <a:t>Changing the national dialogue to include the conversations we've started at ACMHA. </a:t>
            </a:r>
          </a:p>
          <a:p>
            <a:pPr lvl="0"/>
            <a:r>
              <a:rPr sz="2400" b="0" i="0" u="none">
                <a:solidFill>
                  <a:srgbClr val="000000"/>
                </a:solidFill>
                <a:uFillTx/>
                <a:latin typeface="Calibri" charset="0"/>
              </a:rPr>
              <a:t>Workforce development efforts, including telehealth, including behavioral health in training programs for health professionals.</a:t>
            </a:r>
          </a:p>
          <a:p>
            <a:pPr lvl="0"/>
            <a:endParaRPr sz="2400" b="0" i="0" u="none">
              <a:solidFill>
                <a:srgbClr val="000000"/>
              </a:solidFill>
              <a:uFillTx/>
              <a:latin typeface="Calibri" charset="0"/>
            </a:endParaRPr>
          </a:p>
          <a:p>
            <a:pPr lvl="0"/>
            <a:endParaRPr sz="2400" b="0" i="0" u="none">
              <a:solidFill>
                <a:srgbClr val="000000"/>
              </a:solidFill>
              <a:uFillTx/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>
                <a:uFillTx/>
              </a:rPr>
              <a:t>“Shaping the Future Agenda for Behavioral Health Policy”</a:t>
            </a:r>
            <a:br>
              <a:rPr lang="en-US" sz="2400">
                <a:uFillTx/>
              </a:rPr>
            </a:br>
            <a:r>
              <a:rPr lang="en-US" sz="2400" smtClean="0">
                <a:solidFill>
                  <a:srgbClr val="0070C0"/>
                </a:solidFill>
                <a:uFillTx/>
              </a:rPr>
              <a:t>What </a:t>
            </a:r>
            <a:r>
              <a:rPr lang="en-US" sz="2400" dirty="0">
                <a:solidFill>
                  <a:srgbClr val="0070C0"/>
                </a:solidFill>
                <a:uFillTx/>
              </a:rPr>
              <a:t>does this mean for leading for the future?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sz="2400" b="0" i="0" u="none">
                <a:solidFill>
                  <a:srgbClr val="000000"/>
                </a:solidFill>
                <a:uFillTx/>
                <a:latin typeface="Calibri" charset="0"/>
              </a:rPr>
              <a:t>Behavioral health leaders need to talk in a broader context of health while ensuring behavioral health is appropriately represented ("there's no health without behavioral health").</a:t>
            </a:r>
            <a:endParaRPr lang="en-US" sz="2400" dirty="0">
              <a:uFillTx/>
            </a:endParaRPr>
          </a:p>
          <a:p>
            <a:pPr lvl="0"/>
            <a:r>
              <a:rPr sz="2400" b="0" i="0" u="none">
                <a:solidFill>
                  <a:srgbClr val="000000"/>
                </a:solidFill>
                <a:uFillTx/>
                <a:latin typeface="Calibri" charset="0"/>
              </a:rPr>
              <a:t>We need to use technology. </a:t>
            </a:r>
          </a:p>
          <a:p>
            <a:pPr lvl="0"/>
            <a:r>
              <a:rPr sz="2400" b="0" i="0" u="none">
                <a:solidFill>
                  <a:srgbClr val="000000"/>
                </a:solidFill>
                <a:uFillTx/>
                <a:latin typeface="Calibri" charset="0"/>
              </a:rPr>
              <a:t>We need to talk with people and professions we normally don't include in our conversations, decisions, and program/policy design.</a:t>
            </a:r>
          </a:p>
          <a:p>
            <a:pPr lvl="0"/>
            <a:r>
              <a:rPr sz="2400" b="0" i="0" u="none">
                <a:solidFill>
                  <a:srgbClr val="000000"/>
                </a:solidFill>
                <a:uFillTx/>
                <a:latin typeface="Calibri" charset="0"/>
              </a:rPr>
              <a:t>We need to change our language.</a:t>
            </a:r>
          </a:p>
          <a:p>
            <a:pPr lvl="0"/>
            <a:r>
              <a:rPr sz="2400" b="0" i="0" u="none">
                <a:solidFill>
                  <a:srgbClr val="000000"/>
                </a:solidFill>
                <a:uFillTx/>
                <a:latin typeface="Calibri" charset="0"/>
              </a:rPr>
              <a:t>We need to be commited to prevention and providing quality care.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29496729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uFillTx/>
              </a:rPr>
              <a:t>Policy Recommendations</a:t>
            </a:r>
          </a:p>
        </p:txBody>
      </p:sp>
      <p:sp>
        <p:nvSpPr>
          <p:cNvPr id="3" name="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>
                <a:uFillTx/>
                <a:latin typeface="Calibri" charset="0"/>
              </a:rPr>
              <a:t>public health educational and media campaign-  thinking outside the box with message development to address stigma, discrimination, prevention, and wellness</a:t>
            </a:r>
          </a:p>
          <a:p>
            <a:r>
              <a:rPr sz="1400">
                <a:uFillTx/>
                <a:latin typeface="Calibri" charset="0"/>
              </a:rPr>
              <a:t>shift dollars towards education at all levels: schools, workplaces, etc.</a:t>
            </a:r>
          </a:p>
          <a:p>
            <a:r>
              <a:rPr sz="1400">
                <a:uFillTx/>
                <a:latin typeface="Calibri" charset="0"/>
              </a:rPr>
              <a:t> macro policy has to support local policy</a:t>
            </a:r>
          </a:p>
          <a:p>
            <a:r>
              <a:rPr sz="1400">
                <a:uFillTx/>
                <a:latin typeface="Calibri" charset="0"/>
              </a:rPr>
              <a:t>incentives and or requirements  for screening</a:t>
            </a:r>
          </a:p>
          <a:p>
            <a:r>
              <a:rPr sz="1400">
                <a:uFillTx/>
                <a:latin typeface="Calibri" charset="0"/>
              </a:rPr>
              <a:t>training health  professionals to screen</a:t>
            </a:r>
          </a:p>
          <a:p>
            <a:r>
              <a:rPr sz="1400">
                <a:uFillTx/>
                <a:latin typeface="Calibri" charset="0"/>
              </a:rPr>
              <a:t>work with large employers and group practices.  large employers drive the market.</a:t>
            </a:r>
          </a:p>
          <a:p>
            <a:r>
              <a:rPr sz="1400">
                <a:uFillTx/>
                <a:latin typeface="Calibri" charset="0"/>
              </a:rPr>
              <a:t>general approaches to help the public understand their own health needs.</a:t>
            </a:r>
          </a:p>
          <a:p>
            <a:r>
              <a:rPr sz="1400">
                <a:uFillTx/>
                <a:latin typeface="Calibri" charset="0"/>
              </a:rPr>
              <a:t>services are paid at a fair market value.</a:t>
            </a:r>
          </a:p>
          <a:p>
            <a:r>
              <a:rPr sz="1400">
                <a:uFillTx/>
                <a:latin typeface="Calibri" charset="0"/>
              </a:rPr>
              <a:t>research based, adaptable standards of care that are equal across all payers.</a:t>
            </a:r>
          </a:p>
          <a:p>
            <a:r>
              <a:rPr sz="1400">
                <a:uFillTx/>
                <a:latin typeface="Calibri" charset="0"/>
              </a:rPr>
              <a:t>quality outcome measures that are reimburseble</a:t>
            </a:r>
          </a:p>
          <a:p>
            <a:r>
              <a:rPr sz="1400">
                <a:uFillTx/>
                <a:latin typeface="Calibri" charset="0"/>
              </a:rPr>
              <a:t>parity for all- VA, Medicare, employer plans, offenders, etc.</a:t>
            </a:r>
          </a:p>
          <a:p>
            <a:r>
              <a:rPr sz="1400">
                <a:uFillTx/>
                <a:latin typeface="Calibri" charset="0"/>
              </a:rPr>
              <a:t>fund and require health professional training programs to include MH and SU</a:t>
            </a:r>
          </a:p>
          <a:p>
            <a:r>
              <a:rPr sz="1400">
                <a:uFillTx/>
                <a:latin typeface="Calibri" charset="0"/>
              </a:rPr>
              <a:t>Department of Labor- fund peers</a:t>
            </a:r>
          </a:p>
          <a:p>
            <a:r>
              <a:rPr sz="1400">
                <a:uFillTx/>
                <a:latin typeface="Calibri" charset="0"/>
              </a:rPr>
              <a:t>push for national workforce standards across professions</a:t>
            </a:r>
          </a:p>
          <a:p>
            <a:r>
              <a:rPr sz="1400">
                <a:uFillTx/>
                <a:latin typeface="Calibri" charset="0"/>
              </a:rPr>
              <a:t>telehealth expansion</a:t>
            </a:r>
          </a:p>
          <a:p>
            <a:r>
              <a:rPr sz="1400">
                <a:uFillTx/>
                <a:latin typeface="Calibri" charset="0"/>
              </a:rPr>
              <a:t>broaden provider definitions</a:t>
            </a:r>
          </a:p>
          <a:p>
            <a:r>
              <a:rPr sz="1400">
                <a:uFillTx/>
                <a:latin typeface="Calibri" charset="0"/>
              </a:rPr>
              <a:t>provide services in schools</a:t>
            </a:r>
          </a:p>
          <a:p>
            <a:endParaRPr sz="1400">
              <a:uFillTx/>
              <a:latin typeface="Calibri" charset="0"/>
            </a:endParaRPr>
          </a:p>
          <a:p>
            <a:endParaRPr sz="1400">
              <a:uFillTx/>
              <a:latin typeface="Calibri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609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“Shaping the Future Agenda for Behavioral Health Policy” What are the possible or probable futures emerging from various themes?</vt:lpstr>
      <vt:lpstr>“Shaping the Future Agenda for Behavioral Health Policy” What compelling role and/or contribution does behavioral health play/bring?</vt:lpstr>
      <vt:lpstr>“Shaping the Future Agenda for Behavioral Health Policy” What are the challenges and opportunities for us as this future unfolds?</vt:lpstr>
      <vt:lpstr>“Shaping the Future Agenda for Behavioral Health Policy” Where are we seeing this future emerging? Programs, resources, examples.</vt:lpstr>
      <vt:lpstr>“Shaping the Future Agenda for Behavioral Health Policy” What does this mean for leading for the future?</vt:lpstr>
      <vt:lpstr>Policy Recommendations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3</cp:revision>
  <cp:lastPrinted>2014-03-27T23:19:01Z</cp:lastPrinted>
  <dcterms:created xsi:type="dcterms:W3CDTF">2014-02-18T19:07:14Z</dcterms:created>
  <dcterms:modified xsi:type="dcterms:W3CDTF">2014-03-27T23:19:33Z</dcterms:modified>
</cp:coreProperties>
</file>