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7077075" cy="895508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BF8A42D-EA60-48EF-B081-0B716C505A95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4EFBF4-EA38-43D5-AFFB-03C7E0E54C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3057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B8D294-5BD5-4D12-9AFD-F4F5F351A50C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6AB801-17EC-4495-B49A-5E61B28F6B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7904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3DAF16-A5BB-4347-B787-E99B394B38F0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C02A3D-90CD-481B-A566-5E07F57ACE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5956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6E718B-961C-4099-BBA3-59545B3FC992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64F6A8-7751-414A-8A62-BDB3815095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80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D86E8D-6782-41AA-A0C2-17CCE9655152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F633E8-3258-418C-A0AE-DE2F6D5829A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13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7C390A-9EA2-416D-A640-D346205E740E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1B319-8DE9-4462-B250-71C8F6B6724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578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A4E46E-011D-451C-8B9A-187C2074A840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B87BC-E139-4B7D-97E5-D9C204E8289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14582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4C61E1-5C09-4F82-8DC2-4333A45D8E7E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1FAB9-D44D-47A5-9D98-3BAA2066050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9541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27C5F-1E12-4D8A-830E-C502DA2D5903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11971D-45C4-470A-8897-F9ED77BCCF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666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F8C1D6-8510-4DF7-9AF9-0ACCD5CB8BDE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C4C8B3-D2BF-45C5-875B-03DE7BCAE3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68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29799C-1347-40EC-B001-526BEBCC62F1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BB0EA5-A8C8-495D-B9C1-477B83A633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6208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EBFA5F2-F87D-4A18-90A8-D36D99D494DB}" type="datetimeFigureOut">
              <a:rPr lang="en-US"/>
              <a:pPr>
                <a:defRPr/>
              </a:pPr>
              <a:t>3/27/2014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DF2A903-8ADE-419F-81C3-4D92980064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“The Times They Are A-Changin’”</a:t>
            </a:r>
            <a:r>
              <a:rPr lang="en-US" altLang="en-US" sz="2500" smtClean="0"/>
              <a:t/>
            </a:r>
            <a:br>
              <a:rPr lang="en-US" altLang="en-US" sz="2500" smtClean="0"/>
            </a:br>
            <a:r>
              <a:rPr lang="en-US" altLang="en-US" sz="2400" smtClean="0">
                <a:solidFill>
                  <a:srgbClr val="0070C0"/>
                </a:solidFill>
              </a:rPr>
              <a:t>What are the possible or probable futures?</a:t>
            </a:r>
          </a:p>
        </p:txBody>
      </p:sp>
      <p:sp>
        <p:nvSpPr>
          <p:cNvPr id="2051" name="Rectangle 5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Need a new paradigm for collaboration</a:t>
            </a:r>
          </a:p>
          <a:p>
            <a:pPr eaLnBrk="1" hangingPunct="1"/>
            <a:r>
              <a:rPr lang="en-US" altLang="en-US" smtClean="0"/>
              <a:t>The paradigm involves moving from an “ego” to an “eco” to an “evo” model of collaborative leadership</a:t>
            </a:r>
          </a:p>
          <a:p>
            <a:pPr lvl="1" eaLnBrk="1" hangingPunct="1"/>
            <a:r>
              <a:rPr lang="en-US" altLang="en-US" smtClean="0"/>
              <a:t>Ego= its about me</a:t>
            </a:r>
          </a:p>
          <a:p>
            <a:pPr lvl="1" eaLnBrk="1" hangingPunct="1"/>
            <a:r>
              <a:rPr lang="en-US" altLang="en-US" smtClean="0"/>
              <a:t>Eco= its about us</a:t>
            </a:r>
          </a:p>
          <a:p>
            <a:pPr lvl="1" eaLnBrk="1" hangingPunct="1"/>
            <a:r>
              <a:rPr lang="en-US" altLang="en-US" smtClean="0"/>
              <a:t>Evo (evolving leader) = its about why</a:t>
            </a:r>
          </a:p>
        </p:txBody>
      </p:sp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1524000" y="1395413"/>
          <a:ext cx="6096000" cy="4067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Chart" r:id="rId3" imgW="6095848" imgH="4067124" progId="MSGraph.Chart.8">
                  <p:embed followColorScheme="full"/>
                </p:oleObj>
              </mc:Choice>
              <mc:Fallback>
                <p:oleObj name="Chart" r:id="rId3" imgW="6095848" imgH="4067124" progId="MSGraph.Chart.8">
                  <p:embed followColorScheme="full"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395413"/>
                        <a:ext cx="6096000" cy="4067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/>
              <a:t>“The Times They Are A-</a:t>
            </a:r>
            <a:r>
              <a:rPr lang="en-US" sz="2400" dirty="0" err="1"/>
              <a:t>Changin</a:t>
            </a:r>
            <a:r>
              <a:rPr lang="en-US" sz="2400" dirty="0"/>
              <a:t>’”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>
                <a:solidFill>
                  <a:srgbClr val="0070C0"/>
                </a:solidFill>
              </a:rPr>
              <a:t>What </a:t>
            </a:r>
            <a:r>
              <a:rPr lang="en-US" sz="2400" dirty="0">
                <a:solidFill>
                  <a:srgbClr val="0070C0"/>
                </a:solidFill>
              </a:rPr>
              <a:t>compelling role and/or contribution does behavioral health play/bring?</a:t>
            </a:r>
          </a:p>
        </p:txBody>
      </p:sp>
      <p:sp>
        <p:nvSpPr>
          <p:cNvPr id="3075" name="Rectangle 4"/>
          <p:cNvSpPr>
            <a:spLocks noGrp="1"/>
          </p:cNvSpPr>
          <p:nvPr>
            <p:ph type="body" idx="4294967295"/>
          </p:nvPr>
        </p:nvSpPr>
        <p:spPr>
          <a:xfrm>
            <a:off x="152400" y="1447800"/>
            <a:ext cx="8534400" cy="4678363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To answer the “why” under the future paradigm “evo”: </a:t>
            </a:r>
          </a:p>
          <a:p>
            <a:pPr algn="ctr" eaLnBrk="1" hangingPunct="1">
              <a:buFont typeface="Arial" charset="0"/>
              <a:buNone/>
            </a:pPr>
            <a:r>
              <a:rPr lang="en-US" altLang="en-US" sz="2800" smtClean="0"/>
              <a:t>We build human and social capital</a:t>
            </a:r>
          </a:p>
          <a:p>
            <a:pPr algn="ctr" eaLnBrk="1" hangingPunct="1">
              <a:buFont typeface="Arial" charset="0"/>
              <a:buNone/>
            </a:pPr>
            <a:r>
              <a:rPr lang="en-US" altLang="en-US" sz="2800" smtClean="0"/>
              <a:t>Wellness is key</a:t>
            </a:r>
          </a:p>
          <a:p>
            <a:pPr algn="ctr" eaLnBrk="1" hangingPunct="1">
              <a:buFont typeface="Arial" charset="0"/>
              <a:buNone/>
            </a:pPr>
            <a:r>
              <a:rPr lang="en-US" altLang="en-US" sz="2800" smtClean="0"/>
              <a:t>Behaviors matter</a:t>
            </a:r>
          </a:p>
          <a:p>
            <a:pPr algn="ctr" eaLnBrk="1" hangingPunct="1">
              <a:buFont typeface="Arial" charset="0"/>
              <a:buNone/>
            </a:pPr>
            <a:r>
              <a:rPr lang="en-US" altLang="en-US" sz="2800" smtClean="0"/>
              <a:t>Behaviors can be informed influenced, and impacted: internally by engaging the person’s thoughts, motivations, values, and desires</a:t>
            </a:r>
          </a:p>
          <a:p>
            <a:pPr algn="ctr" eaLnBrk="1" hangingPunct="1">
              <a:buFont typeface="Arial" charset="0"/>
              <a:buNone/>
            </a:pPr>
            <a:r>
              <a:rPr lang="en-US" altLang="en-US" sz="2800" smtClean="0"/>
              <a:t>externally by history, family, environment, expectations, opportunities, and resources</a:t>
            </a:r>
          </a:p>
          <a:p>
            <a:pPr algn="ctr" eaLnBrk="1" hangingPunct="1">
              <a:buFont typeface="Arial" charset="0"/>
              <a:buNone/>
            </a:pPr>
            <a:endParaRPr lang="en-US" altLang="en-US" sz="2800" smtClean="0"/>
          </a:p>
          <a:p>
            <a:pPr algn="ctr" eaLnBrk="1" hangingPunct="1">
              <a:buFont typeface="Arial" charset="0"/>
              <a:buNone/>
            </a:pPr>
            <a:endParaRPr lang="en-US" altLang="en-US" sz="2800" smtClean="0"/>
          </a:p>
          <a:p>
            <a:pPr algn="ctr" eaLnBrk="1" hangingPunct="1">
              <a:buFont typeface="Arial" charset="0"/>
              <a:buNone/>
            </a:pPr>
            <a:endParaRPr lang="en-US" altLang="en-US" sz="28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dirty="0"/>
              <a:t>“The Times They Are A-</a:t>
            </a:r>
            <a:r>
              <a:rPr lang="en-US" sz="2400" dirty="0" err="1"/>
              <a:t>Changin</a:t>
            </a:r>
            <a:r>
              <a:rPr lang="en-US" sz="2400" dirty="0" smtClean="0"/>
              <a:t>’”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>
                <a:solidFill>
                  <a:srgbClr val="0070C0"/>
                </a:solidFill>
              </a:rPr>
              <a:t>What </a:t>
            </a:r>
            <a:r>
              <a:rPr lang="en-US" sz="2400" dirty="0">
                <a:solidFill>
                  <a:srgbClr val="0070C0"/>
                </a:solidFill>
              </a:rPr>
              <a:t>are the challenges and opportunities for us as this future unfolds?</a:t>
            </a:r>
          </a:p>
        </p:txBody>
      </p:sp>
      <p:sp>
        <p:nvSpPr>
          <p:cNvPr id="4099" name="Rectangle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mtClean="0"/>
              <a:t>Communities succeed by taking ownership of their infrastructure that supports health, wellness and quality of life.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 community has the answers.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 “evo” leader needs new skills, helping communities build direction, consensus, and buy in to the “why”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mtClean="0"/>
              <a:t>The “evo” leader inspires the community to generate their work and find their answers.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200" smtClean="0"/>
              <a:t>“The Times They Are A-Changin: The Need for a New Collaboration Paradigm’”</a:t>
            </a:r>
            <a:br>
              <a:rPr lang="en-US" altLang="en-US" sz="2200" smtClean="0"/>
            </a:br>
            <a:r>
              <a:rPr lang="en-US" altLang="en-US" sz="2200" smtClean="0">
                <a:solidFill>
                  <a:srgbClr val="0070C0"/>
                </a:solidFill>
              </a:rPr>
              <a:t>Where are we seeing this future emerging? Programs, resources, examples.</a:t>
            </a:r>
          </a:p>
        </p:txBody>
      </p:sp>
      <p:sp>
        <p:nvSpPr>
          <p:cNvPr id="5123" name="Rectangle 4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Colorado, Western Slope, has locally driven, self governed, community entities that are inclusive of all willing participants as informed, activated community members. 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The focus on their local community is to define, prioritize, monitor and refine to allocate resources to achieve health and wellness goals.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smtClean="0"/>
              <a:t>Long Term Quality Alliance is another example that focuses on the “why” of sustainable quality initiatives that promote person centered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2400" smtClean="0"/>
              <a:t>“The Times They Are A-Changin’” </a:t>
            </a:r>
            <a:br>
              <a:rPr lang="en-US" altLang="en-US" sz="2400" smtClean="0"/>
            </a:br>
            <a:r>
              <a:rPr lang="en-US" altLang="en-US" sz="2400" smtClean="0">
                <a:solidFill>
                  <a:srgbClr val="0070C0"/>
                </a:solidFill>
              </a:rPr>
              <a:t>What does this mean for leading for the future?</a:t>
            </a:r>
          </a:p>
        </p:txBody>
      </p:sp>
      <p:sp>
        <p:nvSpPr>
          <p:cNvPr id="6147" name="Rectangle 4"/>
          <p:cNvSpPr>
            <a:spLocks noGrp="1"/>
          </p:cNvSpPr>
          <p:nvPr>
            <p:ph type="body" idx="4294967295"/>
          </p:nvPr>
        </p:nvSpPr>
        <p:spPr>
          <a:xfrm>
            <a:off x="152400" y="1371600"/>
            <a:ext cx="8534400" cy="4754563"/>
          </a:xfrm>
        </p:spPr>
        <p:txBody>
          <a:bodyPr/>
          <a:lstStyle/>
          <a:p>
            <a:pPr eaLnBrk="1" hangingPunct="1"/>
            <a:r>
              <a:rPr lang="en-US" altLang="en-US" sz="2800" smtClean="0"/>
              <a:t>Leadership is “bottom-up” that is driven by the “why” and the community moves to define the “how” and “what” in a continuously evolving cycle. </a:t>
            </a:r>
          </a:p>
          <a:p>
            <a:pPr eaLnBrk="1" hangingPunct="1"/>
            <a:r>
              <a:rPr lang="en-US" altLang="en-US" sz="2800" smtClean="0"/>
              <a:t>Leaders come willing to serve, not guided by any pre-conceptions about the “how” or “what.”</a:t>
            </a:r>
          </a:p>
          <a:p>
            <a:pPr eaLnBrk="1" hangingPunct="1"/>
            <a:r>
              <a:rPr lang="en-US" altLang="en-US" sz="2800" smtClean="0"/>
              <a:t>“Evo” leadership is a fluid process, and involves careful listening, reflecting, reframing, and communicating (using all available technologies).</a:t>
            </a:r>
          </a:p>
          <a:p>
            <a:pPr eaLnBrk="1" hangingPunct="1"/>
            <a:r>
              <a:rPr lang="en-US" altLang="en-US" sz="2800" smtClean="0"/>
              <a:t>The job of the leader is to inspire the community to do its work and assure them to trust in their process.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1527</TotalTime>
  <Words>394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Office Theme</vt:lpstr>
      <vt:lpstr>Microsoft Graph Chart</vt:lpstr>
      <vt:lpstr>“The Times They Are A-Changin’” What are the possible or probable futures?</vt:lpstr>
      <vt:lpstr>“The Times They Are A-Changin’”  What compelling role and/or contribution does behavioral health play/bring?</vt:lpstr>
      <vt:lpstr>“The Times They Are A-Changin’” What are the challenges and opportunities for us as this future unfolds?</vt:lpstr>
      <vt:lpstr>“The Times They Are A-Changin: The Need for a New Collaboration Paradigm’” Where are we seeing this future emerging? Programs, resources, examples.</vt:lpstr>
      <vt:lpstr>“The Times They Are A-Changin’”  What does this mean for leading for the future?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What are the possible or probable futures emerging from various themes?</dc:title>
  <dc:creator>Kris Ericson</dc:creator>
  <cp:lastModifiedBy>Kris Ericson</cp:lastModifiedBy>
  <cp:revision>13</cp:revision>
  <cp:lastPrinted>2014-03-27T23:07:20Z</cp:lastPrinted>
  <dcterms:created xsi:type="dcterms:W3CDTF">2014-02-18T19:07:14Z</dcterms:created>
  <dcterms:modified xsi:type="dcterms:W3CDTF">2014-03-27T23:11:22Z</dcterms:modified>
</cp:coreProperties>
</file>