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4" r:id="rId3"/>
    <p:sldId id="266" r:id="rId4"/>
    <p:sldId id="262" r:id="rId5"/>
    <p:sldId id="267" r:id="rId6"/>
    <p:sldId id="268" r:id="rId7"/>
    <p:sldId id="263" r:id="rId8"/>
    <p:sldId id="257" r:id="rId9"/>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794" y="-33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D9BBF89-9652-47D8-A8BD-81E7F159B6B6}" type="datetimeFigureOut">
              <a:rPr lang="en-US" smtClean="0"/>
              <a:t>3/27/2014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E5A6FD-1408-48B3-9520-8AE388DAEFBA}" type="slidenum">
              <a:rPr lang="en-US" smtClean="0"/>
              <a:t>‹#›</a:t>
            </a:fld>
            <a:endParaRPr lang="en-US" dirty="0"/>
          </a:p>
        </p:txBody>
      </p:sp>
    </p:spTree>
    <p:extLst>
      <p:ext uri="{BB962C8B-B14F-4D97-AF65-F5344CB8AC3E}">
        <p14:creationId xmlns:p14="http://schemas.microsoft.com/office/powerpoint/2010/main" val="11268295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D9BBF89-9652-47D8-A8BD-81E7F159B6B6}" type="datetimeFigureOut">
              <a:rPr lang="en-US" smtClean="0"/>
              <a:t>3/27/2014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E5A6FD-1408-48B3-9520-8AE388DAEFBA}" type="slidenum">
              <a:rPr lang="en-US" smtClean="0"/>
              <a:t>‹#›</a:t>
            </a:fld>
            <a:endParaRPr lang="en-US" dirty="0"/>
          </a:p>
        </p:txBody>
      </p:sp>
    </p:spTree>
    <p:extLst>
      <p:ext uri="{BB962C8B-B14F-4D97-AF65-F5344CB8AC3E}">
        <p14:creationId xmlns:p14="http://schemas.microsoft.com/office/powerpoint/2010/main" val="10629850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D9BBF89-9652-47D8-A8BD-81E7F159B6B6}" type="datetimeFigureOut">
              <a:rPr lang="en-US" smtClean="0"/>
              <a:t>3/27/2014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E5A6FD-1408-48B3-9520-8AE388DAEFBA}" type="slidenum">
              <a:rPr lang="en-US" smtClean="0"/>
              <a:t>‹#›</a:t>
            </a:fld>
            <a:endParaRPr lang="en-US" dirty="0"/>
          </a:p>
        </p:txBody>
      </p:sp>
    </p:spTree>
    <p:extLst>
      <p:ext uri="{BB962C8B-B14F-4D97-AF65-F5344CB8AC3E}">
        <p14:creationId xmlns:p14="http://schemas.microsoft.com/office/powerpoint/2010/main" val="39906538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D9BBF89-9652-47D8-A8BD-81E7F159B6B6}" type="datetimeFigureOut">
              <a:rPr lang="en-US" smtClean="0"/>
              <a:t>3/27/2014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E5A6FD-1408-48B3-9520-8AE388DAEFBA}" type="slidenum">
              <a:rPr lang="en-US" smtClean="0"/>
              <a:t>‹#›</a:t>
            </a:fld>
            <a:endParaRPr lang="en-US" dirty="0"/>
          </a:p>
        </p:txBody>
      </p:sp>
    </p:spTree>
    <p:extLst>
      <p:ext uri="{BB962C8B-B14F-4D97-AF65-F5344CB8AC3E}">
        <p14:creationId xmlns:p14="http://schemas.microsoft.com/office/powerpoint/2010/main" val="14213934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D9BBF89-9652-47D8-A8BD-81E7F159B6B6}" type="datetimeFigureOut">
              <a:rPr lang="en-US" smtClean="0"/>
              <a:t>3/27/2014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E5A6FD-1408-48B3-9520-8AE388DAEFBA}" type="slidenum">
              <a:rPr lang="en-US" smtClean="0"/>
              <a:t>‹#›</a:t>
            </a:fld>
            <a:endParaRPr lang="en-US" dirty="0"/>
          </a:p>
        </p:txBody>
      </p:sp>
    </p:spTree>
    <p:extLst>
      <p:ext uri="{BB962C8B-B14F-4D97-AF65-F5344CB8AC3E}">
        <p14:creationId xmlns:p14="http://schemas.microsoft.com/office/powerpoint/2010/main" val="28712971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D9BBF89-9652-47D8-A8BD-81E7F159B6B6}" type="datetimeFigureOut">
              <a:rPr lang="en-US" smtClean="0"/>
              <a:t>3/27/2014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5E5A6FD-1408-48B3-9520-8AE388DAEFBA}" type="slidenum">
              <a:rPr lang="en-US" smtClean="0"/>
              <a:t>‹#›</a:t>
            </a:fld>
            <a:endParaRPr lang="en-US" dirty="0"/>
          </a:p>
        </p:txBody>
      </p:sp>
    </p:spTree>
    <p:extLst>
      <p:ext uri="{BB962C8B-B14F-4D97-AF65-F5344CB8AC3E}">
        <p14:creationId xmlns:p14="http://schemas.microsoft.com/office/powerpoint/2010/main" val="33091549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D9BBF89-9652-47D8-A8BD-81E7F159B6B6}" type="datetimeFigureOut">
              <a:rPr lang="en-US" smtClean="0"/>
              <a:t>3/27/2014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5E5A6FD-1408-48B3-9520-8AE388DAEFBA}" type="slidenum">
              <a:rPr lang="en-US" smtClean="0"/>
              <a:t>‹#›</a:t>
            </a:fld>
            <a:endParaRPr lang="en-US" dirty="0"/>
          </a:p>
        </p:txBody>
      </p:sp>
    </p:spTree>
    <p:extLst>
      <p:ext uri="{BB962C8B-B14F-4D97-AF65-F5344CB8AC3E}">
        <p14:creationId xmlns:p14="http://schemas.microsoft.com/office/powerpoint/2010/main" val="28923315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D9BBF89-9652-47D8-A8BD-81E7F159B6B6}" type="datetimeFigureOut">
              <a:rPr lang="en-US" smtClean="0"/>
              <a:t>3/27/2014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5E5A6FD-1408-48B3-9520-8AE388DAEFBA}" type="slidenum">
              <a:rPr lang="en-US" smtClean="0"/>
              <a:t>‹#›</a:t>
            </a:fld>
            <a:endParaRPr lang="en-US" dirty="0"/>
          </a:p>
        </p:txBody>
      </p:sp>
    </p:spTree>
    <p:extLst>
      <p:ext uri="{BB962C8B-B14F-4D97-AF65-F5344CB8AC3E}">
        <p14:creationId xmlns:p14="http://schemas.microsoft.com/office/powerpoint/2010/main" val="41227026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D9BBF89-9652-47D8-A8BD-81E7F159B6B6}" type="datetimeFigureOut">
              <a:rPr lang="en-US" smtClean="0"/>
              <a:t>3/27/2014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5E5A6FD-1408-48B3-9520-8AE388DAEFBA}" type="slidenum">
              <a:rPr lang="en-US" smtClean="0"/>
              <a:t>‹#›</a:t>
            </a:fld>
            <a:endParaRPr lang="en-US" dirty="0"/>
          </a:p>
        </p:txBody>
      </p:sp>
    </p:spTree>
    <p:extLst>
      <p:ext uri="{BB962C8B-B14F-4D97-AF65-F5344CB8AC3E}">
        <p14:creationId xmlns:p14="http://schemas.microsoft.com/office/powerpoint/2010/main" val="26562221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D9BBF89-9652-47D8-A8BD-81E7F159B6B6}" type="datetimeFigureOut">
              <a:rPr lang="en-US" smtClean="0"/>
              <a:t>3/27/2014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5E5A6FD-1408-48B3-9520-8AE388DAEFBA}" type="slidenum">
              <a:rPr lang="en-US" smtClean="0"/>
              <a:t>‹#›</a:t>
            </a:fld>
            <a:endParaRPr lang="en-US" dirty="0"/>
          </a:p>
        </p:txBody>
      </p:sp>
    </p:spTree>
    <p:extLst>
      <p:ext uri="{BB962C8B-B14F-4D97-AF65-F5344CB8AC3E}">
        <p14:creationId xmlns:p14="http://schemas.microsoft.com/office/powerpoint/2010/main" val="10664983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D9BBF89-9652-47D8-A8BD-81E7F159B6B6}" type="datetimeFigureOut">
              <a:rPr lang="en-US" smtClean="0"/>
              <a:t>3/27/2014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5E5A6FD-1408-48B3-9520-8AE388DAEFBA}" type="slidenum">
              <a:rPr lang="en-US" smtClean="0"/>
              <a:t>‹#›</a:t>
            </a:fld>
            <a:endParaRPr lang="en-US" dirty="0"/>
          </a:p>
        </p:txBody>
      </p:sp>
    </p:spTree>
    <p:extLst>
      <p:ext uri="{BB962C8B-B14F-4D97-AF65-F5344CB8AC3E}">
        <p14:creationId xmlns:p14="http://schemas.microsoft.com/office/powerpoint/2010/main" val="13180403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9BBF89-9652-47D8-A8BD-81E7F159B6B6}" type="datetimeFigureOut">
              <a:rPr lang="en-US" smtClean="0"/>
              <a:t>3/27/2014</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E5A6FD-1408-48B3-9520-8AE388DAEFBA}" type="slidenum">
              <a:rPr lang="en-US" smtClean="0"/>
              <a:t>‹#›</a:t>
            </a:fld>
            <a:endParaRPr lang="en-US" dirty="0"/>
          </a:p>
        </p:txBody>
      </p:sp>
    </p:spTree>
    <p:extLst>
      <p:ext uri="{BB962C8B-B14F-4D97-AF65-F5344CB8AC3E}">
        <p14:creationId xmlns:p14="http://schemas.microsoft.com/office/powerpoint/2010/main" val="3335425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800" dirty="0">
                <a:solidFill>
                  <a:prstClr val="black"/>
                </a:solidFill>
              </a:rPr>
              <a:t>“Making Health Care Whole: Getting Integration Unstuck</a:t>
            </a:r>
            <a:r>
              <a:rPr lang="en-US" sz="1800" dirty="0" smtClean="0">
                <a:solidFill>
                  <a:prstClr val="black"/>
                </a:solidFill>
              </a:rPr>
              <a:t>”</a:t>
            </a:r>
            <a:br>
              <a:rPr lang="en-US" sz="1800" dirty="0" smtClean="0">
                <a:solidFill>
                  <a:prstClr val="black"/>
                </a:solidFill>
              </a:rPr>
            </a:br>
            <a:r>
              <a:rPr lang="en-US" sz="1800" dirty="0" smtClean="0">
                <a:solidFill>
                  <a:schemeClr val="tx2"/>
                </a:solidFill>
              </a:rPr>
              <a:t>Beginning our Dialogue about the Future</a:t>
            </a:r>
            <a:br>
              <a:rPr lang="en-US" sz="1800" dirty="0" smtClean="0">
                <a:solidFill>
                  <a:schemeClr val="tx2"/>
                </a:solidFill>
              </a:rPr>
            </a:br>
            <a:r>
              <a:rPr lang="en-US" sz="1800" dirty="0" smtClean="0">
                <a:solidFill>
                  <a:schemeClr val="tx2"/>
                </a:solidFill>
              </a:rPr>
              <a:t>11:00-12:00</a:t>
            </a:r>
            <a:endParaRPr lang="en-US" sz="1800" dirty="0"/>
          </a:p>
        </p:txBody>
      </p:sp>
      <p:sp>
        <p:nvSpPr>
          <p:cNvPr id="3" name="Content Placeholder 2"/>
          <p:cNvSpPr>
            <a:spLocks noGrp="1"/>
          </p:cNvSpPr>
          <p:nvPr>
            <p:ph idx="1"/>
          </p:nvPr>
        </p:nvSpPr>
        <p:spPr/>
        <p:txBody>
          <a:bodyPr>
            <a:normAutofit lnSpcReduction="10000"/>
          </a:bodyPr>
          <a:lstStyle/>
          <a:p>
            <a:r>
              <a:rPr lang="en-US" sz="1600" dirty="0" smtClean="0"/>
              <a:t>Take the time to listen, travel, and learn from each other.</a:t>
            </a:r>
          </a:p>
          <a:p>
            <a:r>
              <a:rPr lang="en-US" sz="1600" dirty="0" smtClean="0"/>
              <a:t>Current Values: Pay for Performance; Foster Trust, Hope &amp; Ownership; Person-Centered; Triple Aim; Information Drives Practice &amp; Mgmt; Transparent; Reduce Waste; Cooperate.</a:t>
            </a:r>
          </a:p>
          <a:p>
            <a:r>
              <a:rPr lang="en-US" sz="1600" dirty="0" smtClean="0"/>
              <a:t>We need to find a way to not put aside our unfinished business. We need to look forward, while assessing opportunity &amp; risk.</a:t>
            </a:r>
          </a:p>
          <a:p>
            <a:r>
              <a:rPr lang="en-US" sz="1600" dirty="0" smtClean="0"/>
              <a:t>What is needed is the ongoing program evaluation that allows us to incorporate evidence-based practice in real-time based on our learning.</a:t>
            </a:r>
          </a:p>
          <a:p>
            <a:r>
              <a:rPr lang="en-US" sz="1600" dirty="0" smtClean="0"/>
              <a:t>Need to create systems that focuses on Person Centered Care &amp; Population Health.</a:t>
            </a:r>
          </a:p>
          <a:p>
            <a:r>
              <a:rPr lang="en-US" sz="1600" dirty="0" smtClean="0"/>
              <a:t>Key Concept: Chaordic–made up word combining chaos and order. The leading edge of change is always chaotic. Behind is a set of order that keeps it alive. </a:t>
            </a:r>
          </a:p>
          <a:p>
            <a:r>
              <a:rPr lang="en-US" sz="1600" dirty="0" smtClean="0"/>
              <a:t>During periods of change, we must keep our edge of chaos, supported by a structure that is modified as we continue to learn.</a:t>
            </a:r>
          </a:p>
          <a:p>
            <a:r>
              <a:rPr lang="en-US" sz="1600" dirty="0" smtClean="0"/>
              <a:t>Integration “Home Runs”– occurring across the country (California, Washington, Colorado, Missouri…).</a:t>
            </a:r>
          </a:p>
          <a:p>
            <a:r>
              <a:rPr lang="en-US" sz="1600" dirty="0" smtClean="0"/>
              <a:t>Some of the challenges that occur in Integration:  policy barriers, performance metrics, shifts in the locus of power, need to have the right people at the table, need for medical education, split between primary care and recovery, needs to develop stronger electronic records system…</a:t>
            </a:r>
          </a:p>
          <a:p>
            <a:endParaRPr lang="en-US" sz="1600" dirty="0" smtClean="0"/>
          </a:p>
          <a:p>
            <a:endParaRPr lang="en-US" sz="1400" dirty="0"/>
          </a:p>
          <a:p>
            <a:endParaRPr lang="en-US" sz="1800" dirty="0" smtClean="0"/>
          </a:p>
        </p:txBody>
      </p:sp>
    </p:spTree>
    <p:extLst>
      <p:ext uri="{BB962C8B-B14F-4D97-AF65-F5344CB8AC3E}">
        <p14:creationId xmlns:p14="http://schemas.microsoft.com/office/powerpoint/2010/main" val="28893279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1800" dirty="0">
                <a:solidFill>
                  <a:prstClr val="black"/>
                </a:solidFill>
              </a:rPr>
              <a:t>“Making Health Care Whole: Getting Integration Unstuck”</a:t>
            </a:r>
            <a:br>
              <a:rPr lang="en-US" sz="1800" dirty="0">
                <a:solidFill>
                  <a:prstClr val="black"/>
                </a:solidFill>
              </a:rPr>
            </a:br>
            <a:r>
              <a:rPr lang="en-US" sz="1800" dirty="0">
                <a:solidFill>
                  <a:srgbClr val="1F497D"/>
                </a:solidFill>
              </a:rPr>
              <a:t>Developing the </a:t>
            </a:r>
            <a:r>
              <a:rPr lang="en-US" sz="1800" dirty="0" smtClean="0">
                <a:solidFill>
                  <a:srgbClr val="1F497D"/>
                </a:solidFill>
              </a:rPr>
              <a:t>Future/Following the Money</a:t>
            </a:r>
            <a:r>
              <a:rPr lang="en-US" sz="1800" dirty="0">
                <a:solidFill>
                  <a:srgbClr val="1F497D"/>
                </a:solidFill>
              </a:rPr>
              <a:t/>
            </a:r>
            <a:br>
              <a:rPr lang="en-US" sz="1800" dirty="0">
                <a:solidFill>
                  <a:srgbClr val="1F497D"/>
                </a:solidFill>
              </a:rPr>
            </a:br>
            <a:r>
              <a:rPr lang="en-US" sz="1800" dirty="0">
                <a:solidFill>
                  <a:srgbClr val="1F497D"/>
                </a:solidFill>
              </a:rPr>
              <a:t>1:30pm-3:15pm</a:t>
            </a:r>
            <a:endParaRPr lang="en-US" dirty="0"/>
          </a:p>
        </p:txBody>
      </p:sp>
      <p:sp>
        <p:nvSpPr>
          <p:cNvPr id="5" name="Content Placeholder 4"/>
          <p:cNvSpPr>
            <a:spLocks noGrp="1"/>
          </p:cNvSpPr>
          <p:nvPr>
            <p:ph idx="1"/>
          </p:nvPr>
        </p:nvSpPr>
        <p:spPr/>
        <p:txBody>
          <a:bodyPr>
            <a:normAutofit/>
          </a:bodyPr>
          <a:lstStyle/>
          <a:p>
            <a:r>
              <a:rPr lang="en-US" sz="1600" dirty="0" smtClean="0"/>
              <a:t>We are in the process of inverting the Resource Allocation Triangle.</a:t>
            </a:r>
          </a:p>
          <a:p>
            <a:r>
              <a:rPr lang="en-US" sz="1600" dirty="0" smtClean="0"/>
              <a:t>Financing &amp; payment models are not keeping up with the rest of the transformation efforts related to integration.</a:t>
            </a:r>
          </a:p>
          <a:p>
            <a:r>
              <a:rPr lang="en-US" sz="1600" dirty="0" smtClean="0"/>
              <a:t>New York’s Statewide Medicaid Program (Harvey Rosenthal);</a:t>
            </a:r>
          </a:p>
          <a:p>
            <a:pPr lvl="1"/>
            <a:r>
              <a:rPr lang="en-US" sz="1200" dirty="0" smtClean="0"/>
              <a:t>Don’t need more money, need to move the money;</a:t>
            </a:r>
          </a:p>
          <a:p>
            <a:pPr lvl="1"/>
            <a:r>
              <a:rPr lang="en-US" sz="1200" dirty="0" smtClean="0"/>
              <a:t>“Best friends” are the Budget Director and Director of Medicaid;</a:t>
            </a:r>
          </a:p>
          <a:p>
            <a:pPr lvl="1"/>
            <a:r>
              <a:rPr lang="en-US" sz="1200" dirty="0" smtClean="0"/>
              <a:t>Medicaid being used to support housing, workforce, peer support in NY;</a:t>
            </a:r>
          </a:p>
          <a:p>
            <a:pPr lvl="1"/>
            <a:r>
              <a:rPr lang="en-US" sz="1200" dirty="0" smtClean="0"/>
              <a:t>Relationship s are key.  Start where people are. Person Centered Planning;</a:t>
            </a:r>
          </a:p>
          <a:p>
            <a:pPr lvl="1"/>
            <a:r>
              <a:rPr lang="en-US" sz="1200" dirty="0" smtClean="0"/>
              <a:t>MRT (Medicaid Redesign Team) Plan included care management for everyone;</a:t>
            </a:r>
          </a:p>
          <a:p>
            <a:pPr lvl="1"/>
            <a:r>
              <a:rPr lang="en-US" sz="1200" dirty="0" smtClean="0"/>
              <a:t>HARP (Healthy  &amp; Recovery Plans)  work done through Home Health Teams, including rehabilitation, habilitation, crisis intervention, educational support, peer support, self directed services, employment &amp; support services (outcomes attached);</a:t>
            </a:r>
          </a:p>
          <a:p>
            <a:pPr lvl="1"/>
            <a:r>
              <a:rPr lang="en-US" sz="1200" dirty="0" smtClean="0"/>
              <a:t>Technical assistance made available.</a:t>
            </a:r>
          </a:p>
          <a:p>
            <a:pPr lvl="0"/>
            <a:r>
              <a:rPr lang="en-US" sz="1600" dirty="0" smtClean="0">
                <a:solidFill>
                  <a:prstClr val="black"/>
                </a:solidFill>
              </a:rPr>
              <a:t>Michigan (Tony Rothschild)</a:t>
            </a:r>
          </a:p>
          <a:p>
            <a:pPr lvl="1"/>
            <a:r>
              <a:rPr lang="en-US" sz="1200" dirty="0" smtClean="0">
                <a:solidFill>
                  <a:prstClr val="black"/>
                </a:solidFill>
              </a:rPr>
              <a:t>How do you position yourself for opportunity;</a:t>
            </a:r>
          </a:p>
          <a:p>
            <a:pPr lvl="1"/>
            <a:r>
              <a:rPr lang="en-US" sz="1200" dirty="0" smtClean="0">
                <a:solidFill>
                  <a:prstClr val="black"/>
                </a:solidFill>
              </a:rPr>
              <a:t>Answered question about what would happen if  the carve-out went away;</a:t>
            </a:r>
          </a:p>
          <a:p>
            <a:pPr lvl="1"/>
            <a:r>
              <a:rPr lang="en-US" sz="1200" dirty="0" smtClean="0">
                <a:solidFill>
                  <a:prstClr val="black"/>
                </a:solidFill>
              </a:rPr>
              <a:t>First step was talking to everyone.  Developed a core group of 4+providers to work together to maximize  community Impact;</a:t>
            </a:r>
          </a:p>
          <a:p>
            <a:pPr lvl="1"/>
            <a:r>
              <a:rPr lang="en-US" sz="1200" dirty="0" smtClean="0">
                <a:solidFill>
                  <a:prstClr val="black"/>
                </a:solidFill>
              </a:rPr>
              <a:t>Spent time analyzing data. Engaged social investor, who help develop materials. Getting ready to launch.</a:t>
            </a:r>
          </a:p>
          <a:p>
            <a:pPr lvl="1"/>
            <a:endParaRPr lang="en-US" sz="1200" dirty="0" smtClean="0">
              <a:solidFill>
                <a:prstClr val="black"/>
              </a:solidFill>
            </a:endParaRPr>
          </a:p>
          <a:p>
            <a:pPr lvl="1"/>
            <a:endParaRPr lang="en-US" sz="1200" dirty="0">
              <a:solidFill>
                <a:prstClr val="black"/>
              </a:solidFill>
            </a:endParaRPr>
          </a:p>
          <a:p>
            <a:pPr lvl="1"/>
            <a:endParaRPr lang="en-US" sz="1200" dirty="0"/>
          </a:p>
          <a:p>
            <a:pPr lvl="1"/>
            <a:endParaRPr lang="en-US" sz="1200" dirty="0" smtClean="0"/>
          </a:p>
          <a:p>
            <a:pPr lvl="1"/>
            <a:endParaRPr lang="en-US" sz="1200" dirty="0" smtClean="0"/>
          </a:p>
          <a:p>
            <a:pPr lvl="1"/>
            <a:endParaRPr lang="en-US" sz="1200" dirty="0"/>
          </a:p>
        </p:txBody>
      </p:sp>
    </p:spTree>
    <p:extLst>
      <p:ext uri="{BB962C8B-B14F-4D97-AF65-F5344CB8AC3E}">
        <p14:creationId xmlns:p14="http://schemas.microsoft.com/office/powerpoint/2010/main" val="10446623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1800" dirty="0">
                <a:solidFill>
                  <a:prstClr val="black"/>
                </a:solidFill>
              </a:rPr>
              <a:t>“Making Health Care Whole: Getting Integration Unstuck”</a:t>
            </a:r>
            <a:br>
              <a:rPr lang="en-US" sz="1800" dirty="0">
                <a:solidFill>
                  <a:prstClr val="black"/>
                </a:solidFill>
              </a:rPr>
            </a:br>
            <a:r>
              <a:rPr lang="en-US" sz="1800" dirty="0">
                <a:solidFill>
                  <a:srgbClr val="1F497D"/>
                </a:solidFill>
              </a:rPr>
              <a:t>Developing the Future/Following the Money</a:t>
            </a:r>
            <a:br>
              <a:rPr lang="en-US" sz="1800" dirty="0">
                <a:solidFill>
                  <a:srgbClr val="1F497D"/>
                </a:solidFill>
              </a:rPr>
            </a:br>
            <a:r>
              <a:rPr lang="en-US" sz="1800" dirty="0">
                <a:solidFill>
                  <a:srgbClr val="1F497D"/>
                </a:solidFill>
              </a:rPr>
              <a:t>1:30pm-3:15pm</a:t>
            </a:r>
            <a:endParaRPr lang="en-US" dirty="0"/>
          </a:p>
        </p:txBody>
      </p:sp>
      <p:sp>
        <p:nvSpPr>
          <p:cNvPr id="3" name="Content Placeholder 2"/>
          <p:cNvSpPr>
            <a:spLocks noGrp="1"/>
          </p:cNvSpPr>
          <p:nvPr>
            <p:ph idx="1"/>
          </p:nvPr>
        </p:nvSpPr>
        <p:spPr/>
        <p:txBody>
          <a:bodyPr>
            <a:normAutofit lnSpcReduction="10000"/>
          </a:bodyPr>
          <a:lstStyle/>
          <a:p>
            <a:pPr lvl="0"/>
            <a:r>
              <a:rPr lang="en-US" sz="1600" dirty="0" smtClean="0">
                <a:solidFill>
                  <a:prstClr val="black"/>
                </a:solidFill>
              </a:rPr>
              <a:t>Orange County, CA (Mary Palafox, RN, Family Advocate)</a:t>
            </a:r>
          </a:p>
          <a:p>
            <a:pPr lvl="1"/>
            <a:r>
              <a:rPr lang="en-US" sz="1600" dirty="0" smtClean="0">
                <a:solidFill>
                  <a:prstClr val="black"/>
                </a:solidFill>
              </a:rPr>
              <a:t>Suggests that we expand and broaden the scope of what we are doing in integrated health;</a:t>
            </a:r>
          </a:p>
          <a:p>
            <a:pPr lvl="1"/>
            <a:r>
              <a:rPr lang="en-US" sz="1600" dirty="0" smtClean="0">
                <a:solidFill>
                  <a:prstClr val="black"/>
                </a:solidFill>
              </a:rPr>
              <a:t>Shared personal story;</a:t>
            </a:r>
          </a:p>
          <a:p>
            <a:pPr lvl="1"/>
            <a:r>
              <a:rPr lang="en-US" sz="1600" dirty="0" smtClean="0">
                <a:solidFill>
                  <a:prstClr val="black"/>
                </a:solidFill>
              </a:rPr>
              <a:t>Advocates for close medical supervision;</a:t>
            </a:r>
          </a:p>
          <a:p>
            <a:pPr lvl="1"/>
            <a:r>
              <a:rPr lang="en-US" sz="1600" dirty="0" smtClean="0">
                <a:solidFill>
                  <a:prstClr val="black"/>
                </a:solidFill>
              </a:rPr>
              <a:t>Emphasized the need for engagement early on;</a:t>
            </a:r>
          </a:p>
          <a:p>
            <a:pPr lvl="1"/>
            <a:r>
              <a:rPr lang="en-US" sz="1600" dirty="0" smtClean="0">
                <a:solidFill>
                  <a:prstClr val="black"/>
                </a:solidFill>
              </a:rPr>
              <a:t>“When you study the mind, don’t leave the body behind”;</a:t>
            </a:r>
          </a:p>
          <a:p>
            <a:pPr lvl="1"/>
            <a:r>
              <a:rPr lang="en-US" sz="1600" dirty="0" smtClean="0">
                <a:solidFill>
                  <a:prstClr val="black"/>
                </a:solidFill>
              </a:rPr>
              <a:t>Wants to emphasize compassion.</a:t>
            </a:r>
          </a:p>
          <a:p>
            <a:pPr lvl="1"/>
            <a:endParaRPr lang="en-US" sz="1600" dirty="0">
              <a:solidFill>
                <a:prstClr val="black"/>
              </a:solidFill>
            </a:endParaRPr>
          </a:p>
          <a:p>
            <a:pPr lvl="0"/>
            <a:r>
              <a:rPr lang="en-US" sz="1600" dirty="0" smtClean="0">
                <a:solidFill>
                  <a:prstClr val="black"/>
                </a:solidFill>
              </a:rPr>
              <a:t>Open Comments</a:t>
            </a:r>
          </a:p>
          <a:p>
            <a:pPr lvl="1"/>
            <a:r>
              <a:rPr lang="en-US" sz="1600" dirty="0" smtClean="0">
                <a:solidFill>
                  <a:prstClr val="black"/>
                </a:solidFill>
              </a:rPr>
              <a:t>Suggested starting dialogue  to get unstuck at local hospital (asking where their “pain point” is);</a:t>
            </a:r>
          </a:p>
          <a:p>
            <a:pPr lvl="1"/>
            <a:r>
              <a:rPr lang="en-US" sz="1600" dirty="0" smtClean="0">
                <a:solidFill>
                  <a:prstClr val="black"/>
                </a:solidFill>
              </a:rPr>
              <a:t>Need to broaden our toolkit;</a:t>
            </a:r>
          </a:p>
          <a:p>
            <a:pPr lvl="1"/>
            <a:r>
              <a:rPr lang="en-US" sz="1600" dirty="0" smtClean="0">
                <a:solidFill>
                  <a:prstClr val="black"/>
                </a:solidFill>
              </a:rPr>
              <a:t>Need to knock down the clinical and money silos;</a:t>
            </a:r>
          </a:p>
          <a:p>
            <a:pPr lvl="1"/>
            <a:r>
              <a:rPr lang="en-US" sz="1600" dirty="0" smtClean="0">
                <a:solidFill>
                  <a:prstClr val="black"/>
                </a:solidFill>
              </a:rPr>
              <a:t>Potential future sticking point, having too much disconnected care management. Need to coordinate service delivery and present to the client as a team.  Bottom line, need  one care team, one care plan , all connected electronically, driven by the person.</a:t>
            </a:r>
          </a:p>
          <a:p>
            <a:pPr lvl="1"/>
            <a:endParaRPr lang="en-US" sz="1200" dirty="0" smtClean="0">
              <a:solidFill>
                <a:prstClr val="black"/>
              </a:solidFill>
            </a:endParaRPr>
          </a:p>
          <a:p>
            <a:pPr lvl="1"/>
            <a:endParaRPr lang="en-US" sz="1200" dirty="0">
              <a:solidFill>
                <a:prstClr val="black"/>
              </a:solidFill>
            </a:endParaRPr>
          </a:p>
          <a:p>
            <a:pPr lvl="1"/>
            <a:endParaRPr lang="en-US" sz="1200" dirty="0" smtClean="0">
              <a:solidFill>
                <a:prstClr val="black"/>
              </a:solidFill>
            </a:endParaRPr>
          </a:p>
          <a:p>
            <a:pPr lvl="1"/>
            <a:endParaRPr lang="en-US" sz="1200" dirty="0" smtClean="0">
              <a:solidFill>
                <a:prstClr val="black"/>
              </a:solidFill>
            </a:endParaRPr>
          </a:p>
          <a:p>
            <a:pPr lvl="1"/>
            <a:endParaRPr lang="en-US" sz="1200" dirty="0">
              <a:solidFill>
                <a:prstClr val="black"/>
              </a:solidFill>
            </a:endParaRPr>
          </a:p>
          <a:p>
            <a:pPr marL="457200" lvl="1" indent="0">
              <a:buNone/>
            </a:pPr>
            <a:endParaRPr lang="en-US" sz="1400" dirty="0"/>
          </a:p>
        </p:txBody>
      </p:sp>
    </p:spTree>
    <p:extLst>
      <p:ext uri="{BB962C8B-B14F-4D97-AF65-F5344CB8AC3E}">
        <p14:creationId xmlns:p14="http://schemas.microsoft.com/office/powerpoint/2010/main" val="9939242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fontScale="90000"/>
          </a:bodyPr>
          <a:lstStyle/>
          <a:p>
            <a:r>
              <a:rPr lang="en-US" sz="2000" dirty="0"/>
              <a:t>“Making Health Care Whole: Getting Integration Unstuck</a:t>
            </a:r>
            <a:r>
              <a:rPr lang="en-US" sz="2000" dirty="0" smtClean="0"/>
              <a:t>”</a:t>
            </a:r>
            <a:br>
              <a:rPr lang="en-US" sz="2000" dirty="0" smtClean="0"/>
            </a:br>
            <a:r>
              <a:rPr lang="en-US" sz="2000" dirty="0" smtClean="0">
                <a:solidFill>
                  <a:schemeClr val="tx2"/>
                </a:solidFill>
              </a:rPr>
              <a:t>Continuing our Dialogue/Managing Complex Populations in Primary Care &amp; Specialty BH Settings</a:t>
            </a:r>
            <a:br>
              <a:rPr lang="en-US" sz="2000" dirty="0" smtClean="0">
                <a:solidFill>
                  <a:schemeClr val="tx2"/>
                </a:solidFill>
              </a:rPr>
            </a:br>
            <a:r>
              <a:rPr lang="en-US" sz="2000" dirty="0" smtClean="0">
                <a:solidFill>
                  <a:schemeClr val="tx2"/>
                </a:solidFill>
              </a:rPr>
              <a:t>8:45am-10:15</a:t>
            </a:r>
            <a:r>
              <a:rPr lang="en-US" sz="2000" dirty="0"/>
              <a:t/>
            </a:r>
            <a:br>
              <a:rPr lang="en-US" sz="2000" dirty="0"/>
            </a:br>
            <a:endParaRPr lang="en-US" sz="2000" dirty="0"/>
          </a:p>
        </p:txBody>
      </p:sp>
      <p:sp>
        <p:nvSpPr>
          <p:cNvPr id="7" name="Content Placeholder 6"/>
          <p:cNvSpPr>
            <a:spLocks noGrp="1"/>
          </p:cNvSpPr>
          <p:nvPr>
            <p:ph idx="1"/>
          </p:nvPr>
        </p:nvSpPr>
        <p:spPr/>
        <p:txBody>
          <a:bodyPr>
            <a:normAutofit lnSpcReduction="10000"/>
          </a:bodyPr>
          <a:lstStyle/>
          <a:p>
            <a:r>
              <a:rPr lang="en-US" sz="1600" dirty="0" smtClean="0"/>
              <a:t>Facilitator: Andy Sekel, PhD, CEO, Optum Specialty Networks</a:t>
            </a:r>
          </a:p>
          <a:p>
            <a:r>
              <a:rPr lang="en-US" sz="1600" dirty="0" smtClean="0"/>
              <a:t>Panelists: Trudi Carter, MD, CMO, LA Care; Roger Kathol MD, CEO, Cartesian Health Solutions; Laura Galbreath, MPP, National Council; Ian Shaffer, MD, President, Behavioral Health Management Solutions</a:t>
            </a:r>
          </a:p>
          <a:p>
            <a:r>
              <a:rPr lang="en-US" sz="1600" dirty="0" smtClean="0"/>
              <a:t>Levels of integration-how do we define?  It can be from practice, to MCO, to funder levels to assure consistency of support.</a:t>
            </a:r>
          </a:p>
          <a:p>
            <a:r>
              <a:rPr lang="en-US" sz="1600" dirty="0" smtClean="0"/>
              <a:t>Ian spoke about an attempt to integrate the range of people engaged with family, so much so it isn’t clear who works for which organization.  Break down the barriers.</a:t>
            </a:r>
          </a:p>
          <a:p>
            <a:r>
              <a:rPr lang="en-US" sz="1600" dirty="0" smtClean="0"/>
              <a:t>Trudi spoke about the transition that occurred w/LA Care. </a:t>
            </a:r>
          </a:p>
          <a:p>
            <a:r>
              <a:rPr lang="en-US" sz="1600" dirty="0" smtClean="0"/>
              <a:t>Roger spoke about how we need to adapt because behavioral health will not be the same in 5 years.  Need to incorporate value added services.</a:t>
            </a:r>
          </a:p>
          <a:p>
            <a:r>
              <a:rPr lang="en-US" sz="1600" dirty="0" smtClean="0"/>
              <a:t>Laura talked about the need to focus on the vision for the future. Need to think about behavioral health as population-based health. </a:t>
            </a:r>
          </a:p>
          <a:p>
            <a:r>
              <a:rPr lang="en-US" sz="1600" dirty="0" smtClean="0"/>
              <a:t>Andy talked about integration happening at Optum.</a:t>
            </a:r>
          </a:p>
          <a:p>
            <a:r>
              <a:rPr lang="en-US" sz="1600" dirty="0" smtClean="0"/>
              <a:t>Discussion around integration as population management strategy vs. working with people with complex conditions. So far, money is focused on complex conditions. Encouraged to avoid “legacy thinking” when it comes to working with people w/complex conditions.</a:t>
            </a:r>
          </a:p>
          <a:p>
            <a:endParaRPr lang="en-US" sz="1600" dirty="0" smtClean="0"/>
          </a:p>
          <a:p>
            <a:endParaRPr lang="en-US" sz="1600" dirty="0"/>
          </a:p>
        </p:txBody>
      </p:sp>
    </p:spTree>
    <p:extLst>
      <p:ext uri="{BB962C8B-B14F-4D97-AF65-F5344CB8AC3E}">
        <p14:creationId xmlns:p14="http://schemas.microsoft.com/office/powerpoint/2010/main" val="34702230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1800" dirty="0">
                <a:solidFill>
                  <a:prstClr val="black"/>
                </a:solidFill>
              </a:rPr>
              <a:t>“Making Health Care Whole: Getting Integration Unstuck”</a:t>
            </a:r>
            <a:br>
              <a:rPr lang="en-US" sz="1800" dirty="0">
                <a:solidFill>
                  <a:prstClr val="black"/>
                </a:solidFill>
              </a:rPr>
            </a:br>
            <a:r>
              <a:rPr lang="en-US" sz="1800" dirty="0">
                <a:solidFill>
                  <a:srgbClr val="1F497D"/>
                </a:solidFill>
              </a:rPr>
              <a:t>Continuing our Dialogue/Managing Complex Populations in Primary Care &amp; Specialty BH Settings</a:t>
            </a:r>
            <a:br>
              <a:rPr lang="en-US" sz="1800" dirty="0">
                <a:solidFill>
                  <a:srgbClr val="1F497D"/>
                </a:solidFill>
              </a:rPr>
            </a:br>
            <a:r>
              <a:rPr lang="en-US" sz="1800" dirty="0">
                <a:solidFill>
                  <a:srgbClr val="1F497D"/>
                </a:solidFill>
              </a:rPr>
              <a:t>8:45am-10:15</a:t>
            </a:r>
            <a:endParaRPr lang="en-US" sz="1800" dirty="0"/>
          </a:p>
        </p:txBody>
      </p:sp>
      <p:sp>
        <p:nvSpPr>
          <p:cNvPr id="3" name="Content Placeholder 2"/>
          <p:cNvSpPr>
            <a:spLocks noGrp="1"/>
          </p:cNvSpPr>
          <p:nvPr>
            <p:ph idx="1"/>
          </p:nvPr>
        </p:nvSpPr>
        <p:spPr/>
        <p:txBody>
          <a:bodyPr>
            <a:normAutofit lnSpcReduction="10000"/>
          </a:bodyPr>
          <a:lstStyle/>
          <a:p>
            <a:r>
              <a:rPr lang="en-US" sz="1600" dirty="0" smtClean="0"/>
              <a:t>Examples of value-added services: outpatient collaborative care (positive outcomes); inpatient proactive consultation (positive outcomes); peer support; behavioral health services that take place in medical settings; tele-health in rural communities. </a:t>
            </a:r>
          </a:p>
          <a:p>
            <a:r>
              <a:rPr lang="en-US" sz="1600" dirty="0" smtClean="0"/>
              <a:t>The amount you save by adding clinical care to medical setting saves money in the long run.  Behavioral health has to be part of medical benefits. </a:t>
            </a:r>
          </a:p>
          <a:p>
            <a:r>
              <a:rPr lang="en-US" sz="1600" dirty="0" smtClean="0"/>
              <a:t>LA Care stratifies the risk into different levels, and everyone gets a risk assessment, not just those with complex conditions. </a:t>
            </a:r>
          </a:p>
          <a:p>
            <a:r>
              <a:rPr lang="en-US" sz="1600" dirty="0" smtClean="0"/>
              <a:t>If we are truly going to have an integrated affordable system, we have to integrate behavioral health in primary care settings.  Consolidation is going to have to happen.</a:t>
            </a:r>
          </a:p>
          <a:p>
            <a:r>
              <a:rPr lang="en-US" sz="1600" dirty="0" smtClean="0"/>
              <a:t>Discussion about the need to have peer support on every behavioral health team. </a:t>
            </a:r>
          </a:p>
          <a:p>
            <a:r>
              <a:rPr lang="en-US" sz="1600" dirty="0" smtClean="0"/>
              <a:t>Need to educate the workforce, including primary care doctors. Need to build capacity.</a:t>
            </a:r>
          </a:p>
          <a:p>
            <a:r>
              <a:rPr lang="en-US" sz="1600" dirty="0" smtClean="0"/>
              <a:t>Need to have care management teams that include nurses, docs, social workers, peer supports…</a:t>
            </a:r>
          </a:p>
          <a:p>
            <a:r>
              <a:rPr lang="en-US" sz="1600" dirty="0" smtClean="0"/>
              <a:t>Talked about the need to shift our thinking &amp; focus to Wellness.</a:t>
            </a:r>
          </a:p>
          <a:p>
            <a:r>
              <a:rPr lang="en-US" sz="1600" dirty="0" smtClean="0"/>
              <a:t>If we are going to integrate, we will each need to give up a little and will need to make room for each other. We tend to have varied approaches, so we need to be able to better define what we do.</a:t>
            </a:r>
          </a:p>
          <a:p>
            <a:endParaRPr lang="en-US" sz="1600" dirty="0" smtClean="0"/>
          </a:p>
          <a:p>
            <a:endParaRPr lang="en-US" sz="1600" dirty="0" smtClean="0"/>
          </a:p>
          <a:p>
            <a:endParaRPr lang="en-US" sz="1600" dirty="0" smtClean="0"/>
          </a:p>
          <a:p>
            <a:endParaRPr lang="en-US" sz="1600" dirty="0" smtClean="0"/>
          </a:p>
          <a:p>
            <a:endParaRPr lang="en-US" sz="1600" dirty="0"/>
          </a:p>
        </p:txBody>
      </p:sp>
    </p:spTree>
    <p:extLst>
      <p:ext uri="{BB962C8B-B14F-4D97-AF65-F5344CB8AC3E}">
        <p14:creationId xmlns:p14="http://schemas.microsoft.com/office/powerpoint/2010/main" val="12460971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1800" dirty="0">
                <a:solidFill>
                  <a:prstClr val="black"/>
                </a:solidFill>
              </a:rPr>
              <a:t>“Making Health Care Whole: Getting Integration Unstuck”</a:t>
            </a:r>
            <a:br>
              <a:rPr lang="en-US" sz="1800" dirty="0">
                <a:solidFill>
                  <a:prstClr val="black"/>
                </a:solidFill>
              </a:rPr>
            </a:br>
            <a:r>
              <a:rPr lang="en-US" sz="1800" dirty="0">
                <a:solidFill>
                  <a:srgbClr val="1F497D"/>
                </a:solidFill>
              </a:rPr>
              <a:t>Practice Transformation as Litmus Test: Skills Development, Information and Infrastructure</a:t>
            </a:r>
            <a:br>
              <a:rPr lang="en-US" sz="1800" dirty="0">
                <a:solidFill>
                  <a:srgbClr val="1F497D"/>
                </a:solidFill>
              </a:rPr>
            </a:br>
            <a:r>
              <a:rPr lang="en-US" sz="1800" dirty="0">
                <a:solidFill>
                  <a:srgbClr val="1F497D"/>
                </a:solidFill>
              </a:rPr>
              <a:t>3:15-4:30</a:t>
            </a:r>
            <a:endParaRPr lang="en-US" sz="1800" dirty="0"/>
          </a:p>
        </p:txBody>
      </p:sp>
      <p:sp>
        <p:nvSpPr>
          <p:cNvPr id="3" name="Content Placeholder 2"/>
          <p:cNvSpPr>
            <a:spLocks noGrp="1"/>
          </p:cNvSpPr>
          <p:nvPr>
            <p:ph idx="1"/>
          </p:nvPr>
        </p:nvSpPr>
        <p:spPr/>
        <p:txBody>
          <a:bodyPr>
            <a:normAutofit/>
          </a:bodyPr>
          <a:lstStyle/>
          <a:p>
            <a:r>
              <a:rPr lang="en-US" sz="1600" dirty="0" smtClean="0"/>
              <a:t>Consideration of an Integration Interest Group including monthly calls, on-line consultation, webinars, Q&amp;A.</a:t>
            </a:r>
          </a:p>
          <a:p>
            <a:r>
              <a:rPr lang="en-US" sz="1600" dirty="0" smtClean="0"/>
              <a:t>Facilitator: Tomas Moran, CEO, Health Metrics Systems</a:t>
            </a:r>
          </a:p>
          <a:p>
            <a:r>
              <a:rPr lang="en-US" sz="1600" dirty="0" smtClean="0"/>
              <a:t>Panelists: </a:t>
            </a:r>
            <a:r>
              <a:rPr lang="en-US" sz="1600" dirty="0" err="1" smtClean="0"/>
              <a:t>Trudi</a:t>
            </a:r>
            <a:r>
              <a:rPr lang="en-US" sz="1600" dirty="0" smtClean="0"/>
              <a:t> Carter, MD, CMC, LA Care; Danna </a:t>
            </a:r>
            <a:r>
              <a:rPr lang="en-US" sz="1600" dirty="0" err="1" smtClean="0"/>
              <a:t>Mauch</a:t>
            </a:r>
            <a:r>
              <a:rPr lang="en-US" sz="1600" dirty="0" smtClean="0"/>
              <a:t>, PhD, Senior Fellow </a:t>
            </a:r>
            <a:r>
              <a:rPr lang="en-US" sz="1600" dirty="0" err="1" smtClean="0"/>
              <a:t>Abt</a:t>
            </a:r>
            <a:r>
              <a:rPr lang="en-US" sz="1600" dirty="0" smtClean="0"/>
              <a:t> </a:t>
            </a:r>
            <a:r>
              <a:rPr lang="en-US" sz="1600" dirty="0" err="1" smtClean="0"/>
              <a:t>Assoicates</a:t>
            </a:r>
            <a:r>
              <a:rPr lang="en-US" sz="1600" dirty="0" smtClean="0"/>
              <a:t>; Gilbert Newman, PhD, Dean, Wright Institute, Berkeley, CA</a:t>
            </a:r>
          </a:p>
          <a:p>
            <a:pPr lvl="0"/>
            <a:r>
              <a:rPr lang="en-US" sz="1500" dirty="0">
                <a:solidFill>
                  <a:prstClr val="black"/>
                </a:solidFill>
              </a:rPr>
              <a:t>Discussion about key characteristics of “transformation”: </a:t>
            </a:r>
          </a:p>
          <a:p>
            <a:pPr lvl="1"/>
            <a:r>
              <a:rPr lang="en-US" sz="1100" dirty="0">
                <a:solidFill>
                  <a:prstClr val="black"/>
                </a:solidFill>
              </a:rPr>
              <a:t>Need to have a vision</a:t>
            </a:r>
          </a:p>
          <a:p>
            <a:pPr lvl="1"/>
            <a:r>
              <a:rPr lang="en-US" sz="1100" dirty="0">
                <a:solidFill>
                  <a:prstClr val="black"/>
                </a:solidFill>
              </a:rPr>
              <a:t>Willingness to make changes to get there</a:t>
            </a:r>
          </a:p>
          <a:p>
            <a:pPr lvl="0"/>
            <a:r>
              <a:rPr lang="en-US" sz="1500" dirty="0">
                <a:solidFill>
                  <a:prstClr val="black"/>
                </a:solidFill>
              </a:rPr>
              <a:t>Discussed “attitude” needed for change. At Wright Institute, changed the training program in order to respond to changing culture, did not make the changes through curriculum.</a:t>
            </a:r>
          </a:p>
          <a:p>
            <a:pPr lvl="0"/>
            <a:r>
              <a:rPr lang="en-US" sz="1500" dirty="0">
                <a:solidFill>
                  <a:prstClr val="black"/>
                </a:solidFill>
              </a:rPr>
              <a:t>Need to decide which pieces of behavioral healthcare need to stay the same, and which need to change.  </a:t>
            </a:r>
          </a:p>
          <a:p>
            <a:pPr lvl="0"/>
            <a:r>
              <a:rPr lang="en-US" sz="1500" dirty="0">
                <a:solidFill>
                  <a:prstClr val="black"/>
                </a:solidFill>
              </a:rPr>
              <a:t>Leadership is critical, need people who can bring people together around a shared vision/mission. </a:t>
            </a:r>
          </a:p>
          <a:p>
            <a:pPr lvl="0"/>
            <a:r>
              <a:rPr lang="en-US" sz="1500" dirty="0">
                <a:solidFill>
                  <a:prstClr val="black"/>
                </a:solidFill>
              </a:rPr>
              <a:t>Clinical systems and protocols needed for every piece of care. Practice management &amp; financial systems that support this new structure. </a:t>
            </a:r>
          </a:p>
          <a:p>
            <a:pPr lvl="0"/>
            <a:r>
              <a:rPr lang="en-US" sz="1500" dirty="0">
                <a:solidFill>
                  <a:prstClr val="black"/>
                </a:solidFill>
              </a:rPr>
              <a:t>Having practice-based QI that provide rapid feedback, so they can make adjustments as needed.</a:t>
            </a:r>
            <a:endParaRPr lang="en-US" sz="1100" dirty="0">
              <a:solidFill>
                <a:prstClr val="black"/>
              </a:solidFill>
            </a:endParaRPr>
          </a:p>
          <a:p>
            <a:endParaRPr lang="en-US" sz="1600" dirty="0" smtClean="0"/>
          </a:p>
          <a:p>
            <a:pPr marL="0" indent="0">
              <a:buNone/>
            </a:pPr>
            <a:endParaRPr lang="en-US" sz="1600" dirty="0" smtClean="0"/>
          </a:p>
          <a:p>
            <a:endParaRPr lang="en-US" sz="1600" dirty="0"/>
          </a:p>
        </p:txBody>
      </p:sp>
    </p:spTree>
    <p:extLst>
      <p:ext uri="{BB962C8B-B14F-4D97-AF65-F5344CB8AC3E}">
        <p14:creationId xmlns:p14="http://schemas.microsoft.com/office/powerpoint/2010/main" val="6579901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200" dirty="0">
                <a:solidFill>
                  <a:prstClr val="black"/>
                </a:solidFill>
              </a:rPr>
              <a:t>“Making Health Care Whole: Getting Integration Unstuck”</a:t>
            </a:r>
            <a:r>
              <a:rPr lang="en-US" sz="2500" dirty="0">
                <a:solidFill>
                  <a:prstClr val="black"/>
                </a:solidFill>
              </a:rPr>
              <a:t/>
            </a:r>
            <a:br>
              <a:rPr lang="en-US" sz="2500" dirty="0">
                <a:solidFill>
                  <a:prstClr val="black"/>
                </a:solidFill>
              </a:rPr>
            </a:br>
            <a:r>
              <a:rPr lang="en-US" sz="1800" dirty="0">
                <a:solidFill>
                  <a:srgbClr val="1F497D"/>
                </a:solidFill>
              </a:rPr>
              <a:t>Practice Transformation as Litmus Test: Skills Development, Information and Infrastructure</a:t>
            </a:r>
            <a:br>
              <a:rPr lang="en-US" sz="1800" dirty="0">
                <a:solidFill>
                  <a:srgbClr val="1F497D"/>
                </a:solidFill>
              </a:rPr>
            </a:br>
            <a:r>
              <a:rPr lang="en-US" sz="1800" dirty="0">
                <a:solidFill>
                  <a:srgbClr val="1F497D"/>
                </a:solidFill>
              </a:rPr>
              <a:t>3:15-4:30</a:t>
            </a:r>
            <a:endParaRPr lang="en-US" dirty="0"/>
          </a:p>
        </p:txBody>
      </p:sp>
      <p:sp>
        <p:nvSpPr>
          <p:cNvPr id="3" name="Content Placeholder 2"/>
          <p:cNvSpPr>
            <a:spLocks noGrp="1"/>
          </p:cNvSpPr>
          <p:nvPr>
            <p:ph idx="1"/>
          </p:nvPr>
        </p:nvSpPr>
        <p:spPr/>
        <p:txBody>
          <a:bodyPr>
            <a:normAutofit fontScale="92500" lnSpcReduction="10000"/>
          </a:bodyPr>
          <a:lstStyle/>
          <a:p>
            <a:r>
              <a:rPr lang="en-US" sz="1600" dirty="0" smtClean="0"/>
              <a:t>Talked about the need to give our staff more information about the context of their work, including financial information. Regular reports are needed to inform people how they are doing.</a:t>
            </a:r>
          </a:p>
          <a:p>
            <a:r>
              <a:rPr lang="en-US" sz="1600" dirty="0" smtClean="0"/>
              <a:t>There has been a lack of data available.  It is important that we are consistently collecting data and sharing it with staff. </a:t>
            </a:r>
          </a:p>
          <a:p>
            <a:r>
              <a:rPr lang="en-US" sz="1600" dirty="0" smtClean="0"/>
              <a:t>Discussed sustainability.  Some of the organizations that are doing integration well have worked hard to diversify their funding base.  </a:t>
            </a:r>
          </a:p>
          <a:p>
            <a:r>
              <a:rPr lang="en-US" sz="1600" dirty="0" smtClean="0"/>
              <a:t>The data collected is often process data, not outcome data.  </a:t>
            </a:r>
          </a:p>
          <a:p>
            <a:r>
              <a:rPr lang="en-US" sz="1600" dirty="0" smtClean="0">
                <a:solidFill>
                  <a:prstClr val="black"/>
                </a:solidFill>
              </a:rPr>
              <a:t>Need for alignment of finances with outcome.  </a:t>
            </a:r>
          </a:p>
          <a:p>
            <a:r>
              <a:rPr lang="en-US" sz="1600" dirty="0" smtClean="0">
                <a:solidFill>
                  <a:prstClr val="black"/>
                </a:solidFill>
              </a:rPr>
              <a:t>There may be waste in the system that could be opportunity for cost-saving.</a:t>
            </a:r>
          </a:p>
          <a:p>
            <a:r>
              <a:rPr lang="en-US" sz="1600" dirty="0" smtClean="0">
                <a:solidFill>
                  <a:prstClr val="black"/>
                </a:solidFill>
              </a:rPr>
              <a:t>It’s more difficult to show funders that they are going to save money when the individual has not “crashed and burned” yet.</a:t>
            </a:r>
          </a:p>
          <a:p>
            <a:r>
              <a:rPr lang="en-US" sz="1600" dirty="0" smtClean="0">
                <a:solidFill>
                  <a:prstClr val="black"/>
                </a:solidFill>
              </a:rPr>
              <a:t>As you begin to share information, you begin to change the nature of the conversation.  As you see real data, it takes away the “us-them” dynamic. Data is not always easy to come by.  </a:t>
            </a:r>
          </a:p>
          <a:p>
            <a:r>
              <a:rPr lang="en-US" sz="1600" dirty="0" smtClean="0">
                <a:solidFill>
                  <a:prstClr val="black"/>
                </a:solidFill>
              </a:rPr>
              <a:t>When we (behavioral &amp; medical) are together, we are talking about the “total patient”, it becomes clear that people are better off at a lower cost.</a:t>
            </a:r>
          </a:p>
          <a:p>
            <a:r>
              <a:rPr lang="en-US" sz="1600" dirty="0" smtClean="0">
                <a:solidFill>
                  <a:prstClr val="black"/>
                </a:solidFill>
              </a:rPr>
              <a:t>Identified need to make sure preventative services are a key piece of the mix. LA Care has been considering primary care as a low-level behavioral health provider since people begin there.  Primary care writes 80% of the prescriptions for behavior health.</a:t>
            </a:r>
            <a:endParaRPr lang="en-US" sz="1200" dirty="0">
              <a:solidFill>
                <a:prstClr val="black"/>
              </a:solidFill>
            </a:endParaRPr>
          </a:p>
          <a:p>
            <a:pPr lvl="1"/>
            <a:endParaRPr lang="en-US" sz="1200" dirty="0"/>
          </a:p>
          <a:p>
            <a:pPr lvl="1"/>
            <a:endParaRPr lang="en-US" sz="1200" dirty="0" smtClean="0"/>
          </a:p>
          <a:p>
            <a:pPr lvl="1"/>
            <a:endParaRPr lang="en-US" sz="1200" dirty="0"/>
          </a:p>
          <a:p>
            <a:pPr lvl="1"/>
            <a:endParaRPr lang="en-US" sz="1200" dirty="0"/>
          </a:p>
        </p:txBody>
      </p:sp>
    </p:spTree>
    <p:extLst>
      <p:ext uri="{BB962C8B-B14F-4D97-AF65-F5344CB8AC3E}">
        <p14:creationId xmlns:p14="http://schemas.microsoft.com/office/powerpoint/2010/main" val="39242153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sz="1800" dirty="0"/>
              <a:t>“Making Health Care Whole: Getting Integration Unstuck”</a:t>
            </a:r>
            <a:br>
              <a:rPr lang="en-US" sz="1800" dirty="0"/>
            </a:br>
            <a:r>
              <a:rPr lang="en-US" sz="1800" dirty="0">
                <a:solidFill>
                  <a:srgbClr val="1F497D"/>
                </a:solidFill>
              </a:rPr>
              <a:t>Practice Transformation as Litmus Test: Skills Development, Information and Infrastructure</a:t>
            </a:r>
            <a:br>
              <a:rPr lang="en-US" sz="1800" dirty="0">
                <a:solidFill>
                  <a:srgbClr val="1F497D"/>
                </a:solidFill>
              </a:rPr>
            </a:br>
            <a:r>
              <a:rPr lang="en-US" sz="1800" dirty="0">
                <a:solidFill>
                  <a:srgbClr val="1F497D"/>
                </a:solidFill>
              </a:rPr>
              <a:t>3:15-4:30</a:t>
            </a:r>
            <a:endParaRPr lang="en-US" sz="1800" dirty="0">
              <a:solidFill>
                <a:srgbClr val="0070C0"/>
              </a:solidFill>
            </a:endParaRPr>
          </a:p>
        </p:txBody>
      </p:sp>
      <p:sp>
        <p:nvSpPr>
          <p:cNvPr id="5" name="Content Placeholder 4"/>
          <p:cNvSpPr>
            <a:spLocks noGrp="1"/>
          </p:cNvSpPr>
          <p:nvPr>
            <p:ph idx="1"/>
          </p:nvPr>
        </p:nvSpPr>
        <p:spPr/>
        <p:txBody>
          <a:bodyPr>
            <a:normAutofit/>
          </a:bodyPr>
          <a:lstStyle/>
          <a:p>
            <a:r>
              <a:rPr lang="en-US" sz="1600" dirty="0" smtClean="0"/>
              <a:t>Story shared where EMR’s and PC’s were introduced to primary care doctors, yet the majority are not using.  Has come up against quite a bit of resistance. </a:t>
            </a:r>
          </a:p>
          <a:p>
            <a:r>
              <a:rPr lang="en-US" sz="1600" dirty="0" smtClean="0"/>
              <a:t>Need to think about organizational shift and culture change.</a:t>
            </a:r>
          </a:p>
          <a:p>
            <a:r>
              <a:rPr lang="en-US" sz="1600" dirty="0" smtClean="0"/>
              <a:t>Panelist challenged us to change our story </a:t>
            </a:r>
            <a:r>
              <a:rPr lang="en-US" sz="1600" smtClean="0"/>
              <a:t>to say, “we </a:t>
            </a:r>
            <a:r>
              <a:rPr lang="en-US" sz="1600" dirty="0" smtClean="0"/>
              <a:t>are masters at the storyline </a:t>
            </a:r>
            <a:r>
              <a:rPr lang="en-US" sz="1600" smtClean="0"/>
              <a:t>of savings”.</a:t>
            </a:r>
            <a:endParaRPr lang="en-US" sz="1600" dirty="0" smtClean="0"/>
          </a:p>
          <a:p>
            <a:pPr marL="0" indent="0">
              <a:buNone/>
            </a:pPr>
            <a:endParaRPr lang="en-US" sz="1600" dirty="0" smtClean="0"/>
          </a:p>
          <a:p>
            <a:endParaRPr lang="en-US" sz="1600" dirty="0"/>
          </a:p>
        </p:txBody>
      </p:sp>
    </p:spTree>
    <p:extLst>
      <p:ext uri="{BB962C8B-B14F-4D97-AF65-F5344CB8AC3E}">
        <p14:creationId xmlns:p14="http://schemas.microsoft.com/office/powerpoint/2010/main" val="302264995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350</TotalTime>
  <Words>1631</Words>
  <Application>Microsoft Office PowerPoint</Application>
  <PresentationFormat>On-screen Show (4:3)</PresentationFormat>
  <Paragraphs>102</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“Making Health Care Whole: Getting Integration Unstuck” Beginning our Dialogue about the Future 11:00-12:00</vt:lpstr>
      <vt:lpstr>“Making Health Care Whole: Getting Integration Unstuck” Developing the Future/Following the Money 1:30pm-3:15pm</vt:lpstr>
      <vt:lpstr>“Making Health Care Whole: Getting Integration Unstuck” Developing the Future/Following the Money 1:30pm-3:15pm</vt:lpstr>
      <vt:lpstr>“Making Health Care Whole: Getting Integration Unstuck” Continuing our Dialogue/Managing Complex Populations in Primary Care &amp; Specialty BH Settings 8:45am-10:15 </vt:lpstr>
      <vt:lpstr>“Making Health Care Whole: Getting Integration Unstuck” Continuing our Dialogue/Managing Complex Populations in Primary Care &amp; Specialty BH Settings 8:45am-10:15</vt:lpstr>
      <vt:lpstr>“Making Health Care Whole: Getting Integration Unstuck” Practice Transformation as Litmus Test: Skills Development, Information and Infrastructure 3:15-4:30</vt:lpstr>
      <vt:lpstr>“Making Health Care Whole: Getting Integration Unstuck” Practice Transformation as Litmus Test: Skills Development, Information and Infrastructure 3:15-4:30</vt:lpstr>
      <vt:lpstr>“Making Health Care Whole: Getting Integration Unstuck” Practice Transformation as Litmus Test: Skills Development, Information and Infrastructure 3:15-4:30</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are the possible or probable futures emerging from various themes?</dc:title>
  <dc:creator>Kris Ericson</dc:creator>
  <cp:lastModifiedBy>Kris Ericson</cp:lastModifiedBy>
  <cp:revision>78</cp:revision>
  <cp:lastPrinted>2014-03-24T12:53:04Z</cp:lastPrinted>
  <dcterms:created xsi:type="dcterms:W3CDTF">2014-02-18T19:07:14Z</dcterms:created>
  <dcterms:modified xsi:type="dcterms:W3CDTF">2014-03-28T00:46:23Z</dcterms:modified>
</cp:coreProperties>
</file>