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  <p:sldMasterId id="2147483666" r:id="rId3"/>
  </p:sldMasterIdLst>
  <p:notesMasterIdLst>
    <p:notesMasterId r:id="rId20"/>
  </p:notesMasterIdLst>
  <p:handoutMasterIdLst>
    <p:handoutMasterId r:id="rId21"/>
  </p:handoutMasterIdLst>
  <p:sldIdLst>
    <p:sldId id="285" r:id="rId4"/>
    <p:sldId id="314" r:id="rId5"/>
    <p:sldId id="286" r:id="rId6"/>
    <p:sldId id="327" r:id="rId7"/>
    <p:sldId id="287" r:id="rId8"/>
    <p:sldId id="304" r:id="rId9"/>
    <p:sldId id="292" r:id="rId10"/>
    <p:sldId id="316" r:id="rId11"/>
    <p:sldId id="300" r:id="rId12"/>
    <p:sldId id="288" r:id="rId13"/>
    <p:sldId id="290" r:id="rId14"/>
    <p:sldId id="324" r:id="rId15"/>
    <p:sldId id="326" r:id="rId16"/>
    <p:sldId id="325" r:id="rId17"/>
    <p:sldId id="323" r:id="rId18"/>
    <p:sldId id="284" r:id="rId19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hlen Strong" initials="A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0000"/>
    <a:srgbClr val="3C3C3B"/>
    <a:srgbClr val="9E1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82" autoAdjust="0"/>
    <p:restoredTop sz="94162" autoAdjust="0"/>
  </p:normalViewPr>
  <p:slideViewPr>
    <p:cSldViewPr snapToObjects="1"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54" d="100"/>
          <a:sy n="154" d="100"/>
        </p:scale>
        <p:origin x="-5072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33333333333334"/>
          <c:y val="7.7651515151515152E-2"/>
          <c:w val="0.59432234432234432"/>
          <c:h val="0.819444444444444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accent4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F9-4B0B-9476-36E0FBE67B4E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F9-4B0B-9476-36E0FBE67B4E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F9-4B0B-9476-36E0FBE67B4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F9-4B0B-9476-36E0FBE67B4E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9F9-4B0B-9476-36E0FBE67B4E}"/>
              </c:ext>
            </c:extLst>
          </c:dPt>
          <c:dLbls>
            <c:dLbl>
              <c:idx val="0"/>
              <c:layout>
                <c:manualLayout>
                  <c:x val="0.23396267774220544"/>
                  <c:y val="7.3530581404597159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/>
                        </a:solidFill>
                      </a:rPr>
                      <a:t>pregnant women</a:t>
                    </a:r>
                    <a:r>
                      <a:rPr lang="en-US" dirty="0"/>
                      <a:t> </a:t>
                    </a:r>
                  </a:p>
                  <a:p>
                    <a:r>
                      <a:rPr lang="en-US" dirty="0"/>
                      <a:t>4,600</a:t>
                    </a:r>
                  </a:p>
                  <a:p>
                    <a:r>
                      <a:rPr lang="en-US" dirty="0"/>
                      <a:t>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F9-4B0B-9476-36E0FBE67B4E}"/>
                </c:ext>
              </c:extLst>
            </c:dLbl>
            <c:dLbl>
              <c:idx val="1"/>
              <c:layout>
                <c:manualLayout>
                  <c:x val="0.16331150861577085"/>
                  <c:y val="0.2141571053618297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/>
                        </a:solidFill>
                      </a:rPr>
                      <a:t>children 0-5</a:t>
                    </a:r>
                    <a:r>
                      <a:rPr lang="en-US" dirty="0"/>
                      <a:t> 34,109 </a:t>
                    </a:r>
                  </a:p>
                  <a:p>
                    <a:r>
                      <a:rPr lang="en-US" dirty="0"/>
                      <a:t>14%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F9-4B0B-9476-36E0FBE67B4E}"/>
                </c:ext>
              </c:extLst>
            </c:dLbl>
            <c:dLbl>
              <c:idx val="2"/>
              <c:layout>
                <c:manualLayout>
                  <c:x val="3.1006504621704897E-2"/>
                  <c:y val="-5.772140982377203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/>
                        </a:solidFill>
                      </a:rPr>
                      <a:t>children and adolescents age 6-21</a:t>
                    </a:r>
                    <a:endParaRPr lang="en-US" dirty="0">
                      <a:solidFill>
                        <a:srgbClr val="272727"/>
                      </a:solidFill>
                    </a:endParaRPr>
                  </a:p>
                  <a:p>
                    <a:r>
                      <a:rPr lang="en-US" dirty="0"/>
                      <a:t>81,088 </a:t>
                    </a:r>
                  </a:p>
                  <a:p>
                    <a:r>
                      <a:rPr lang="en-US" dirty="0"/>
                      <a:t>32%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F9-4B0B-9476-36E0FBE67B4E}"/>
                </c:ext>
              </c:extLst>
            </c:dLbl>
            <c:dLbl>
              <c:idx val="3"/>
              <c:layout>
                <c:manualLayout>
                  <c:x val="2.60373855707061E-2"/>
                  <c:y val="0.1627487473156764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/>
                        </a:solidFill>
                      </a:rPr>
                      <a:t>adults 22-65</a:t>
                    </a:r>
                    <a:endParaRPr lang="en-US" dirty="0">
                      <a:solidFill>
                        <a:srgbClr val="272727"/>
                      </a:solidFill>
                    </a:endParaRPr>
                  </a:p>
                  <a:p>
                    <a:r>
                      <a:rPr lang="en-US" dirty="0"/>
                      <a:t>118,552</a:t>
                    </a:r>
                  </a:p>
                  <a:p>
                    <a:r>
                      <a:rPr lang="en-US" dirty="0"/>
                      <a:t>47%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F9-4B0B-9476-36E0FBE67B4E}"/>
                </c:ext>
              </c:extLst>
            </c:dLbl>
            <c:dLbl>
              <c:idx val="4"/>
              <c:layout>
                <c:manualLayout>
                  <c:x val="-0.11519797068049421"/>
                  <c:y val="7.3529411764705881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1"/>
                        </a:solidFill>
                      </a:rPr>
                      <a:t>adults &gt; 65 </a:t>
                    </a:r>
                    <a:r>
                      <a:rPr lang="en-US" dirty="0"/>
                      <a:t>12,995 </a:t>
                    </a:r>
                  </a:p>
                  <a:p>
                    <a:r>
                      <a:rPr lang="en-US" dirty="0"/>
                      <a:t>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F9-4B0B-9476-36E0FBE67B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pregnant women</c:v>
                </c:pt>
                <c:pt idx="1">
                  <c:v>children 0-5</c:v>
                </c:pt>
                <c:pt idx="2">
                  <c:v>children and adolescents age 6-21</c:v>
                </c:pt>
                <c:pt idx="3">
                  <c:v>adults 22-65</c:v>
                </c:pt>
                <c:pt idx="4">
                  <c:v>adults &gt; 65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4600</c:v>
                </c:pt>
                <c:pt idx="1">
                  <c:v>34109</c:v>
                </c:pt>
                <c:pt idx="2">
                  <c:v>81088</c:v>
                </c:pt>
                <c:pt idx="3">
                  <c:v>118552</c:v>
                </c:pt>
                <c:pt idx="4">
                  <c:v>12995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9F9-4B0B-9476-36E0FBE67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5" tIns="46242" rIns="92485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0"/>
            <a:ext cx="3011699" cy="461804"/>
          </a:xfrm>
          <a:prstGeom prst="rect">
            <a:avLst/>
          </a:prstGeom>
        </p:spPr>
        <p:txBody>
          <a:bodyPr vert="horz" lIns="92485" tIns="46242" rIns="92485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EC7D2B-24A4-4F61-B8EE-ACBE54D2B79A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5" tIns="46242" rIns="92485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68"/>
            <a:ext cx="3011699" cy="461804"/>
          </a:xfrm>
          <a:prstGeom prst="rect">
            <a:avLst/>
          </a:prstGeom>
        </p:spPr>
        <p:txBody>
          <a:bodyPr vert="horz" lIns="92485" tIns="46242" rIns="92485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8965C5-5BF2-4BED-994E-A5C14ACA2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33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5" tIns="46242" rIns="92485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0"/>
            <a:ext cx="3011699" cy="461804"/>
          </a:xfrm>
          <a:prstGeom prst="rect">
            <a:avLst/>
          </a:prstGeom>
        </p:spPr>
        <p:txBody>
          <a:bodyPr vert="horz" lIns="92485" tIns="46242" rIns="92485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CB77943-09F6-4F49-8A86-E001BF8FC8D9}" type="datetime1">
              <a:rPr lang="en-US"/>
              <a:pPr>
                <a:defRPr/>
              </a:pPr>
              <a:t>4/2/2016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2" rIns="92485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5" tIns="46242" rIns="92485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5" tIns="46242" rIns="92485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68"/>
            <a:ext cx="3011699" cy="461804"/>
          </a:xfrm>
          <a:prstGeom prst="rect">
            <a:avLst/>
          </a:prstGeom>
        </p:spPr>
        <p:txBody>
          <a:bodyPr vert="horz" lIns="92485" tIns="46242" rIns="92485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C8D7E4-7FF5-49E9-9FBD-4B11FC56F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713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994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D77A-37D8-4E03-B709-6D3710ADD0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0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zenker/Documents/!%20mz%20jobs/health%20share/healthShare%20templates%20dec2015/health%20share%20template%20art/healthShare-rightPgC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zenker/Documents/!%20mz%20jobs/health%20share/healthShare%20templates%20dec2015/health%20share%20template%20art/healthShare-stripe1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zenker/Documents/!%20mz%20jobs/health%20share/healthShare%20templates%20dec2015/health%20share%20template%20art/healthShare-master2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ealthShare-rightPgC.jpg" descr="/Users/mzenker/Documents/! mz jobs/health share/healthShare templates dec2015/health share template art/healthShare-rightPgC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16" y="0"/>
            <a:ext cx="24627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39975"/>
            <a:ext cx="6705600" cy="14700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Chapter Page-click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1529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1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19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58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606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82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1132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044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094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255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13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ealthShare-stripe1.jpg" descr="/Users/mzenker/Documents/! mz jobs/health share/healthShare templates dec2015/health share template art/healthShare-stripe1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0"/>
            <a:ext cx="23652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4638"/>
            <a:ext cx="7086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86600" cy="381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4609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026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445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2688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523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579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236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3963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23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althShare-master2.jpg" descr="/Users/mzenker/Documents/! mz jobs/health share/healthShare templates dec2015/health share template art/healthShare-master2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1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 page-Click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685800" y="18288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112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17F0EF-DAF6-471A-B7D1-1CCC67A9A884}" type="datetimeFigureOut">
              <a:rPr lang="en-US" smtClean="0"/>
              <a:t>4/2/2016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26570-76C6-4603-9E00-B88F9D3D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9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96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49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08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34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mzenker/Documents/!%20mz%20jobs/health%20share/healthShare%20templates%20dec2015/health%20share%20template%20art/healthShare-logo.jp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Content page-Click to edit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8288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066800" y="6191250"/>
            <a:ext cx="4953000" cy="365125"/>
          </a:xfrm>
          <a:prstGeom prst="rect">
            <a:avLst/>
          </a:prstGeom>
        </p:spPr>
        <p:txBody>
          <a:bodyPr anchor="ctr"/>
          <a:lstStyle>
            <a:lvl1pPr algn="l">
              <a:defRPr sz="800" b="1" cap="all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healthShare-logo.jpg" descr="/Users/mzenker/Documents/! mz jobs/health share/healthShare templates dec2015/health share template art/healthShare-logo.jpg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801106"/>
            <a:ext cx="2231136" cy="7802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 baseline="0">
          <a:solidFill>
            <a:schemeClr val="tx1"/>
          </a:solidFill>
          <a:latin typeface="Georgia"/>
          <a:ea typeface="Georgia" pitchFamily="18" charset="0"/>
          <a:cs typeface="Georgi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8" charset="0"/>
          <a:ea typeface="Georgia" pitchFamily="18" charset="0"/>
          <a:cs typeface="Georgia" pitchFamily="18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2600" kern="1200">
          <a:solidFill>
            <a:srgbClr val="3C3C3B"/>
          </a:solidFill>
          <a:latin typeface="+mn-lt"/>
          <a:ea typeface="+mn-ea"/>
          <a:cs typeface="+mn-cs"/>
        </a:defRPr>
      </a:lvl1pPr>
      <a:lvl2pPr marL="457200" indent="-136525" algn="l" defTabSz="457200" rtl="0" eaLnBrk="1" fontAlgn="base" hangingPunct="1">
        <a:spcBef>
          <a:spcPts val="700"/>
        </a:spcBef>
        <a:spcAft>
          <a:spcPct val="0"/>
        </a:spcAft>
        <a:buSzPct val="70000"/>
        <a:buFont typeface="Arial" charset="0"/>
        <a:buChar char="•"/>
        <a:defRPr sz="2000" kern="1200">
          <a:solidFill>
            <a:srgbClr val="3C3C3B"/>
          </a:solidFill>
          <a:latin typeface="+mn-lt"/>
          <a:ea typeface="+mn-ea"/>
          <a:cs typeface="+mn-cs"/>
        </a:defRPr>
      </a:lvl2pPr>
      <a:lvl3pPr marL="639763" algn="l" defTabSz="457200" rtl="0" eaLnBrk="1" fontAlgn="base" hangingPunct="1">
        <a:spcBef>
          <a:spcPts val="400"/>
        </a:spcBef>
        <a:spcAft>
          <a:spcPct val="0"/>
        </a:spcAft>
        <a:defRPr sz="1400" i="1" kern="1200">
          <a:solidFill>
            <a:srgbClr val="3C3C3B"/>
          </a:solidFill>
          <a:latin typeface="Georgia"/>
          <a:ea typeface="Georgia" pitchFamily="18" charset="0"/>
          <a:cs typeface="Georgi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Georgia" pitchFamily="18" charset="0"/>
          <a:cs typeface="Georgia" pitchFamily="18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Georgia" pitchFamily="18" charset="0"/>
          <a:cs typeface="Georgia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026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DD448C9F-9142-408D-B7A1-38762502C30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4/2/2016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88869E3-F3C1-46B9-BCA5-C2E53A1D5B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73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6" y="4038600"/>
            <a:ext cx="3744635" cy="2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339975"/>
            <a:ext cx="6324600" cy="1470025"/>
          </a:xfrm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Health Share’s </a:t>
            </a:r>
            <a:br>
              <a:rPr lang="en-US" dirty="0">
                <a:solidFill>
                  <a:srgbClr val="CC0000"/>
                </a:solidFill>
              </a:rPr>
            </a:br>
            <a:r>
              <a:rPr lang="en-US" dirty="0">
                <a:solidFill>
                  <a:srgbClr val="CC0000"/>
                </a:solidFill>
              </a:rPr>
              <a:t>Collective Prevention Strategy</a:t>
            </a:r>
            <a:br>
              <a:rPr lang="en-US" dirty="0">
                <a:solidFill>
                  <a:srgbClr val="CC0000"/>
                </a:solidFill>
              </a:rPr>
            </a:br>
            <a:r>
              <a:rPr lang="en-US" sz="2800" i="1" dirty="0">
                <a:solidFill>
                  <a:schemeClr val="accent5"/>
                </a:solidFill>
              </a:rPr>
              <a:t>promoting early life health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>
                <a:solidFill>
                  <a:srgbClr val="C00000"/>
                </a:solidFill>
              </a:rPr>
              <a:t>2016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126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149"/>
            <a:ext cx="7086600" cy="1143000"/>
          </a:xfrm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What would this mean for a prevention strategy?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9244"/>
            <a:ext cx="7924800" cy="381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Determine </a:t>
            </a:r>
            <a:r>
              <a:rPr lang="en-US" b="1" dirty="0"/>
              <a:t>key touch points </a:t>
            </a:r>
            <a:r>
              <a:rPr lang="en-US" dirty="0"/>
              <a:t>in the care delivery system where we can provide meaningful support (before pregnancy, during pregnancy, age 0-3)</a:t>
            </a:r>
          </a:p>
          <a:p>
            <a:pPr>
              <a:buFont typeface="Arial"/>
              <a:buChar char="•"/>
            </a:pPr>
            <a:r>
              <a:rPr lang="en-US" dirty="0"/>
              <a:t>Understand how to promote </a:t>
            </a:r>
            <a:r>
              <a:rPr lang="en-US" b="1" dirty="0"/>
              <a:t>stable families </a:t>
            </a:r>
            <a:r>
              <a:rPr lang="en-US" dirty="0"/>
              <a:t>with healthy early attachments</a:t>
            </a:r>
          </a:p>
          <a:p>
            <a:pPr>
              <a:buFont typeface="Arial"/>
              <a:buChar char="•"/>
            </a:pPr>
            <a:r>
              <a:rPr lang="en-US" dirty="0"/>
              <a:t>Ensure that at risk families get the </a:t>
            </a:r>
            <a:r>
              <a:rPr lang="en-US" b="1" dirty="0"/>
              <a:t>mental health, SUD treatment and social services </a:t>
            </a:r>
            <a:r>
              <a:rPr lang="en-US" dirty="0"/>
              <a:t>they need </a:t>
            </a:r>
            <a:r>
              <a:rPr lang="en-US" i="1" dirty="0"/>
              <a:t>before</a:t>
            </a:r>
            <a:r>
              <a:rPr lang="en-US" dirty="0"/>
              <a:t> a child is born to prevent adverse outcomes</a:t>
            </a:r>
          </a:p>
          <a:p>
            <a:pPr>
              <a:buFont typeface="Arial"/>
              <a:buChar char="•"/>
            </a:pPr>
            <a:r>
              <a:rPr lang="en-US" dirty="0"/>
              <a:t>Use the health care system’s frequent contacts with children to help them be </a:t>
            </a:r>
            <a:r>
              <a:rPr lang="en-US" b="1" dirty="0"/>
              <a:t>ready for kindergarten </a:t>
            </a:r>
            <a:r>
              <a:rPr lang="en-US" dirty="0"/>
              <a:t>by age 5</a:t>
            </a:r>
          </a:p>
        </p:txBody>
      </p:sp>
    </p:spTree>
    <p:extLst>
      <p:ext uri="{BB962C8B-B14F-4D97-AF65-F5344CB8AC3E}">
        <p14:creationId xmlns:p14="http://schemas.microsoft.com/office/powerpoint/2010/main" val="61203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286000"/>
            <a:ext cx="4776334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Four Part Strategy to </a:t>
            </a:r>
            <a:br>
              <a:rPr lang="en-US" b="1" dirty="0"/>
            </a:br>
            <a:r>
              <a:rPr lang="en-US" b="1" dirty="0"/>
              <a:t>Promote Early Life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10200" cy="4572000"/>
          </a:xfrm>
        </p:spPr>
        <p:txBody>
          <a:bodyPr/>
          <a:lstStyle/>
          <a:p>
            <a:r>
              <a:rPr lang="en-US" sz="2800" dirty="0"/>
              <a:t>1. Prevent unintended pregnancies  </a:t>
            </a:r>
          </a:p>
          <a:p>
            <a:r>
              <a:rPr lang="en-US" sz="2800" dirty="0"/>
              <a:t>2. Integrate behavioral health into maternity care</a:t>
            </a:r>
          </a:p>
          <a:p>
            <a:r>
              <a:rPr lang="en-US" sz="2800" dirty="0"/>
              <a:t>3. Ensure that developmental delays and disabilities in young children are addressed</a:t>
            </a:r>
          </a:p>
          <a:p>
            <a:r>
              <a:rPr lang="en-US" sz="2800" dirty="0"/>
              <a:t>4. Build support around </a:t>
            </a:r>
            <a:br>
              <a:rPr lang="en-US" sz="2800" dirty="0"/>
            </a:br>
            <a:r>
              <a:rPr lang="en-US" sz="2800" dirty="0"/>
              <a:t>children in foster care </a:t>
            </a:r>
            <a:br>
              <a:rPr lang="en-US" sz="2800" dirty="0"/>
            </a:br>
            <a:r>
              <a:rPr lang="en-US" sz="2800" dirty="0"/>
              <a:t>in a coordinated way</a:t>
            </a:r>
          </a:p>
        </p:txBody>
      </p:sp>
    </p:spTree>
    <p:extLst>
      <p:ext uri="{BB962C8B-B14F-4D97-AF65-F5344CB8AC3E}">
        <p14:creationId xmlns:p14="http://schemas.microsoft.com/office/powerpoint/2010/main" val="18349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944562"/>
          </a:xfrm>
        </p:spPr>
        <p:txBody>
          <a:bodyPr/>
          <a:lstStyle/>
          <a:p>
            <a:r>
              <a:rPr lang="en-US" dirty="0"/>
              <a:t>How?     Collective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9670"/>
            <a:ext cx="4876800" cy="3810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/>
              <a:t>Use data to understand disparities, gaps, redundancies, synergies</a:t>
            </a:r>
          </a:p>
          <a:p>
            <a:pPr marL="514350" indent="-514350">
              <a:buAutoNum type="arabicPeriod"/>
            </a:pPr>
            <a:r>
              <a:rPr lang="en-US" sz="2800" dirty="0"/>
              <a:t>Find, link, and support emerging or promising practices in both healthcare and in the community</a:t>
            </a:r>
          </a:p>
          <a:p>
            <a:pPr marL="514350" indent="-514350">
              <a:buAutoNum type="arabicPeriod"/>
            </a:pPr>
            <a:r>
              <a:rPr lang="en-US" sz="2800" dirty="0"/>
              <a:t>When value is demonstrated, develop alternative payment strategy, and scale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04211"/>
            <a:ext cx="37719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5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16" y="0"/>
            <a:ext cx="7772400" cy="1143000"/>
          </a:xfrm>
        </p:spPr>
        <p:txBody>
          <a:bodyPr/>
          <a:lstStyle/>
          <a:p>
            <a:r>
              <a:rPr lang="en-US" dirty="0"/>
              <a:t>The strategies…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3429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 rely on physical, mental health, and substance use information and approaches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Many include dental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 are seen through the lenses of social, racial, and language disparities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Often are reaching beyond the bounds of “traditional” healthcare delivery and include schools, early learning hubs, public health, communities, paramedics, 911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800600"/>
            <a:ext cx="521826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606"/>
            <a:ext cx="7772400" cy="868362"/>
          </a:xfrm>
        </p:spPr>
        <p:txBody>
          <a:bodyPr/>
          <a:lstStyle/>
          <a:p>
            <a:r>
              <a:rPr lang="en-US" dirty="0"/>
              <a:t>Where does the money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89" y="1295400"/>
            <a:ext cx="5414211" cy="4953000"/>
          </a:xfrm>
        </p:spPr>
        <p:txBody>
          <a:bodyPr/>
          <a:lstStyle/>
          <a:p>
            <a:r>
              <a:rPr lang="en-US" sz="2800" dirty="0"/>
              <a:t>CCO Incentive Metrics and Scoring Committee</a:t>
            </a:r>
          </a:p>
          <a:p>
            <a:pPr marL="514350" indent="-514350">
              <a:buAutoNum type="arabicPeriod"/>
            </a:pPr>
            <a:r>
              <a:rPr lang="en-US" sz="2800" dirty="0"/>
              <a:t>Percentage of global budget for Medicaid is withheld</a:t>
            </a:r>
          </a:p>
          <a:p>
            <a:pPr marL="514350" indent="-514350">
              <a:buAutoNum type="arabicPeriod"/>
            </a:pPr>
            <a:r>
              <a:rPr lang="en-US" sz="2800" dirty="0"/>
              <a:t>Transformational metrics are determined</a:t>
            </a:r>
          </a:p>
          <a:p>
            <a:pPr marL="514350" indent="-514350">
              <a:buAutoNum type="arabicPeriod"/>
            </a:pPr>
            <a:r>
              <a:rPr lang="en-US" sz="2800" dirty="0"/>
              <a:t>CCOs are incentivized to meet and improve performance levels</a:t>
            </a:r>
          </a:p>
          <a:p>
            <a:pPr marL="514350" indent="-514350">
              <a:buAutoNum type="arabicPeriod"/>
            </a:pPr>
            <a:r>
              <a:rPr lang="en-US" sz="2800" dirty="0"/>
              <a:t>Incentive money is meant to be used to transform the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432" y="1441784"/>
            <a:ext cx="2256049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695" y="3733800"/>
            <a:ext cx="2286000" cy="19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8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a community commitment to early life health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32099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223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876800"/>
            <a:ext cx="33623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Image result for images fami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4" y="3533774"/>
            <a:ext cx="31337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785937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635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65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948" y="1295400"/>
            <a:ext cx="7086600" cy="1143000"/>
          </a:xfrm>
        </p:spPr>
        <p:txBody>
          <a:bodyPr/>
          <a:lstStyle/>
          <a:p>
            <a:r>
              <a:rPr lang="en-US" dirty="0"/>
              <a:t>Where we started: </a:t>
            </a:r>
            <a:br>
              <a:rPr lang="en-US" dirty="0"/>
            </a:br>
            <a:r>
              <a:rPr lang="en-US" dirty="0"/>
              <a:t>Understanding people with the highest healthcare service/costs utilization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948" y="2590800"/>
            <a:ext cx="7086600" cy="3810000"/>
          </a:xfrm>
        </p:spPr>
        <p:txBody>
          <a:bodyPr/>
          <a:lstStyle/>
          <a:p>
            <a:pPr algn="ctr"/>
            <a:r>
              <a:rPr lang="en-US" sz="3200" dirty="0"/>
              <a:t>20% of our Medicaid population </a:t>
            </a:r>
          </a:p>
          <a:p>
            <a:pPr algn="ctr"/>
            <a:r>
              <a:rPr lang="en-US" sz="3200" dirty="0"/>
              <a:t>uses 85% of the money</a:t>
            </a:r>
          </a:p>
        </p:txBody>
      </p:sp>
      <p:pic>
        <p:nvPicPr>
          <p:cNvPr id="1026" name="Picture 2" descr="Image result for chronically 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23347"/>
            <a:ext cx="3467100" cy="25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ntal ill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48" y="3923347"/>
            <a:ext cx="3649948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715962"/>
          </a:xfrm>
        </p:spPr>
        <p:txBody>
          <a:bodyPr/>
          <a:lstStyle/>
          <a:p>
            <a:r>
              <a:rPr lang="en-US" sz="2800" dirty="0">
                <a:solidFill>
                  <a:srgbClr val="CC0000"/>
                </a:solidFill>
              </a:rPr>
              <a:t>Where we started: </a:t>
            </a:r>
            <a:br>
              <a:rPr lang="en-US" sz="2800" dirty="0">
                <a:solidFill>
                  <a:srgbClr val="CC0000"/>
                </a:solidFill>
              </a:rPr>
            </a:br>
            <a:endParaRPr lang="en-US" sz="2800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9822"/>
            <a:ext cx="5334000" cy="5264777"/>
          </a:xfrm>
        </p:spPr>
        <p:txBody>
          <a:bodyPr/>
          <a:lstStyle/>
          <a:p>
            <a:pPr marL="0" indent="0"/>
            <a:r>
              <a:rPr lang="en-US" sz="2800" u="sng" dirty="0"/>
              <a:t>Highest utilizing members</a:t>
            </a:r>
            <a:r>
              <a:rPr lang="en-US" sz="2800" dirty="0"/>
              <a:t>: People with chronic physical health issues, often complicated by MH issues and SUD</a:t>
            </a:r>
          </a:p>
          <a:p>
            <a:pPr marL="0" indent="0"/>
            <a:r>
              <a:rPr lang="en-US" sz="2800" u="sng" dirty="0"/>
              <a:t>What we built (Health Commons Grant)</a:t>
            </a:r>
            <a:r>
              <a:rPr lang="en-US" sz="28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Stronger primary care homes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Better transitions from hospital to outpatient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Integrated mental health care with primary care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04547" y="1138989"/>
            <a:ext cx="2286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…But why are there so many people in that situation?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915" y="2895600"/>
            <a:ext cx="2005264" cy="216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Share’s Life Study</a:t>
            </a:r>
            <a:br>
              <a:rPr lang="en-US" dirty="0"/>
            </a:br>
            <a:r>
              <a:rPr lang="en-US" sz="2000" dirty="0"/>
              <a:t>Conducted by the Center for Outcomes Research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77796"/>
            <a:ext cx="5867400" cy="4953000"/>
          </a:xfrm>
        </p:spPr>
        <p:txBody>
          <a:bodyPr/>
          <a:lstStyle/>
          <a:p>
            <a:r>
              <a:rPr lang="en-US" sz="2800" b="1" dirty="0"/>
              <a:t>Qualitative study of the life course of 47 high utilizing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Filled in a blank timeline of significant life events</a:t>
            </a:r>
          </a:p>
          <a:p>
            <a:pPr marL="571500" lvl="1" indent="-457200">
              <a:buFont typeface="Wingdings" panose="05000000000000000000" pitchFamily="2" charset="2"/>
              <a:buChar char="ü"/>
            </a:pPr>
            <a:r>
              <a:rPr lang="en-US" sz="2500" dirty="0"/>
              <a:t>63% suffered some form of abuse before age 19</a:t>
            </a:r>
          </a:p>
          <a:p>
            <a:pPr marL="571500" lvl="1" indent="-457200">
              <a:buFont typeface="Wingdings" panose="05000000000000000000" pitchFamily="2" charset="2"/>
              <a:buChar char="ü"/>
            </a:pPr>
            <a:r>
              <a:rPr lang="en-US" sz="2500" dirty="0"/>
              <a:t>Half started using substances before age 19</a:t>
            </a:r>
          </a:p>
          <a:p>
            <a:pPr marL="571500" lvl="1" indent="-457200">
              <a:buFont typeface="Wingdings" panose="05000000000000000000" pitchFamily="2" charset="2"/>
              <a:buChar char="ü"/>
            </a:pPr>
            <a:r>
              <a:rPr lang="en-US" sz="2500" dirty="0"/>
              <a:t>Half dropped out of school</a:t>
            </a:r>
          </a:p>
          <a:p>
            <a:pPr marL="571500" lvl="1" indent="-457200">
              <a:buFont typeface="Wingdings" panose="05000000000000000000" pitchFamily="2" charset="2"/>
              <a:buChar char="ü"/>
            </a:pPr>
            <a:r>
              <a:rPr lang="en-US" sz="2500" dirty="0"/>
              <a:t>All struggled to find consistent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600200"/>
            <a:ext cx="160020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09800"/>
            <a:ext cx="1619250" cy="1609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825040"/>
            <a:ext cx="3162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What we learned:  Life stories with chain reactions of adversity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8600" y="3314700"/>
            <a:ext cx="457200" cy="2286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birth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85800" y="3429000"/>
            <a:ext cx="7696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276600" y="3324225"/>
            <a:ext cx="533400" cy="2286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15 yo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000500" y="3324225"/>
            <a:ext cx="533400" cy="2286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18 yo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667250" y="3343275"/>
            <a:ext cx="533400" cy="2286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21 yo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600700" y="3352800"/>
            <a:ext cx="533400" cy="2286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27 yo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1024" y="4953000"/>
            <a:ext cx="5972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</a:rPr>
              <a:t>Age 47</a:t>
            </a:r>
          </a:p>
          <a:p>
            <a:r>
              <a:rPr lang="en-US" sz="1600" b="1" dirty="0">
                <a:latin typeface="+mn-lt"/>
              </a:rPr>
              <a:t>6 children ages 15-32</a:t>
            </a:r>
          </a:p>
          <a:p>
            <a:r>
              <a:rPr lang="en-US" sz="1600" b="1" dirty="0">
                <a:latin typeface="+mn-lt"/>
              </a:rPr>
              <a:t>No GED/diploma, no employment, criminal history</a:t>
            </a:r>
          </a:p>
          <a:p>
            <a:r>
              <a:rPr lang="en-US" sz="1600" b="1" dirty="0">
                <a:latin typeface="+mn-lt"/>
              </a:rPr>
              <a:t>In recovery from severe substance use</a:t>
            </a:r>
          </a:p>
          <a:p>
            <a:r>
              <a:rPr lang="en-US" sz="1600" b="1" dirty="0">
                <a:latin typeface="+mn-lt"/>
              </a:rPr>
              <a:t>Chronic pain, cancer, multiple surgeries, no teeth or dentures</a:t>
            </a:r>
          </a:p>
          <a:p>
            <a:r>
              <a:rPr lang="en-US" sz="1600" b="1" dirty="0">
                <a:latin typeface="+mn-lt"/>
              </a:rPr>
              <a:t>Multiple psychiatric medications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19200" y="3314700"/>
            <a:ext cx="457200" cy="2286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5 yo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86000" y="3314700"/>
            <a:ext cx="533400" cy="2286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11 yo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20000" y="3352800"/>
            <a:ext cx="533400" cy="228600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47 yo</a:t>
            </a:r>
          </a:p>
        </p:txBody>
      </p:sp>
      <p:sp>
        <p:nvSpPr>
          <p:cNvPr id="25" name="Flowchart: Off-page Connector 24"/>
          <p:cNvSpPr/>
          <p:nvPr/>
        </p:nvSpPr>
        <p:spPr>
          <a:xfrm>
            <a:off x="123824" y="1790700"/>
            <a:ext cx="866776" cy="1409700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Tumultuous, violent relationship between parents, unstable housing</a:t>
            </a:r>
          </a:p>
        </p:txBody>
      </p:sp>
      <p:sp>
        <p:nvSpPr>
          <p:cNvPr id="26" name="Flowchart: Off-page Connector 25"/>
          <p:cNvSpPr/>
          <p:nvPr/>
        </p:nvSpPr>
        <p:spPr>
          <a:xfrm>
            <a:off x="1066800" y="2362200"/>
            <a:ext cx="685800" cy="857250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Parents split, dad got “left behind”</a:t>
            </a:r>
          </a:p>
        </p:txBody>
      </p:sp>
      <p:sp>
        <p:nvSpPr>
          <p:cNvPr id="27" name="Flowchart: Off-page Connector 26"/>
          <p:cNvSpPr/>
          <p:nvPr/>
        </p:nvSpPr>
        <p:spPr>
          <a:xfrm>
            <a:off x="1905000" y="1905000"/>
            <a:ext cx="733425" cy="1304924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Lived with multiple caretakers in various locations</a:t>
            </a:r>
          </a:p>
        </p:txBody>
      </p:sp>
      <p:sp>
        <p:nvSpPr>
          <p:cNvPr id="29" name="Flowchart: Off-page Connector 28"/>
          <p:cNvSpPr/>
          <p:nvPr/>
        </p:nvSpPr>
        <p:spPr>
          <a:xfrm rot="10800000">
            <a:off x="2185985" y="3657600"/>
            <a:ext cx="733425" cy="1371600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2135978" y="3902243"/>
            <a:ext cx="833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Moves back in with mom, daily sexual abuse from stepfather</a:t>
            </a:r>
          </a:p>
        </p:txBody>
      </p:sp>
      <p:sp>
        <p:nvSpPr>
          <p:cNvPr id="28" name="Flowchart: Off-page Connector 27"/>
          <p:cNvSpPr/>
          <p:nvPr/>
        </p:nvSpPr>
        <p:spPr>
          <a:xfrm>
            <a:off x="3048000" y="1981200"/>
            <a:ext cx="840583" cy="1238250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First pregnancy/</a:t>
            </a:r>
          </a:p>
          <a:p>
            <a:pPr algn="ctr"/>
            <a:r>
              <a:rPr lang="en-US" sz="1000" dirty="0"/>
              <a:t>birth, stepbrother is father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95250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lowchart: Off-page Connector 30"/>
          <p:cNvSpPr/>
          <p:nvPr/>
        </p:nvSpPr>
        <p:spPr>
          <a:xfrm>
            <a:off x="4018358" y="2209800"/>
            <a:ext cx="839392" cy="1009650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 more children, still living in abusive household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52875" y="3657600"/>
            <a:ext cx="657229" cy="1076326"/>
            <a:chOff x="4143371" y="3638550"/>
            <a:chExt cx="657229" cy="1076326"/>
          </a:xfrm>
        </p:grpSpPr>
        <p:sp>
          <p:nvSpPr>
            <p:cNvPr id="32" name="Flowchart: Off-page Connector 31"/>
            <p:cNvSpPr/>
            <p:nvPr/>
          </p:nvSpPr>
          <p:spPr>
            <a:xfrm rot="10800000">
              <a:off x="4143371" y="3638550"/>
              <a:ext cx="571504" cy="1076326"/>
            </a:xfrm>
            <a:prstGeom prst="flowChartOffpage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77310" y="3748355"/>
              <a:ext cx="62329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+mn-lt"/>
                </a:rPr>
                <a:t>Begins heavy drug use and selling</a:t>
              </a:r>
            </a:p>
          </p:txBody>
        </p:sp>
      </p:grpSp>
      <p:sp>
        <p:nvSpPr>
          <p:cNvPr id="33" name="Flowchart: Off-page Connector 32"/>
          <p:cNvSpPr/>
          <p:nvPr/>
        </p:nvSpPr>
        <p:spPr>
          <a:xfrm rot="10800000">
            <a:off x="6588619" y="3624526"/>
            <a:ext cx="1002806" cy="1212175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4769343" y="3850095"/>
            <a:ext cx="623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n-lt"/>
              </a:rPr>
              <a:t>Goes to prison on drug charges</a:t>
            </a:r>
          </a:p>
        </p:txBody>
      </p:sp>
      <p:sp>
        <p:nvSpPr>
          <p:cNvPr id="35" name="Flowchart: Off-page Connector 34"/>
          <p:cNvSpPr/>
          <p:nvPr/>
        </p:nvSpPr>
        <p:spPr>
          <a:xfrm rot="10800000">
            <a:off x="5531345" y="3694264"/>
            <a:ext cx="640855" cy="561922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5510810" y="3810000"/>
            <a:ext cx="623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n-lt"/>
              </a:rPr>
              <a:t>Suicide attempt</a:t>
            </a:r>
          </a:p>
        </p:txBody>
      </p:sp>
      <p:sp>
        <p:nvSpPr>
          <p:cNvPr id="37" name="Flowchart: Off-page Connector 36"/>
          <p:cNvSpPr/>
          <p:nvPr/>
        </p:nvSpPr>
        <p:spPr>
          <a:xfrm rot="10800000">
            <a:off x="4623788" y="3662628"/>
            <a:ext cx="640855" cy="909907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6677025" y="3912513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n-lt"/>
              </a:rPr>
              <a:t>Heavy alcohol use, drug relapses, cancer, car accidents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67250" y="3834823"/>
            <a:ext cx="623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n-lt"/>
              </a:rPr>
              <a:t>Goes to prison on drug charges</a:t>
            </a:r>
          </a:p>
        </p:txBody>
      </p:sp>
      <p:sp>
        <p:nvSpPr>
          <p:cNvPr id="40" name="Flowchart: Off-page Connector 39"/>
          <p:cNvSpPr/>
          <p:nvPr/>
        </p:nvSpPr>
        <p:spPr>
          <a:xfrm>
            <a:off x="6134100" y="2714625"/>
            <a:ext cx="856502" cy="638175"/>
          </a:xfrm>
          <a:prstGeom prst="flowChartOffpage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 more children born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4439" y="1524000"/>
            <a:ext cx="174783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Miranda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86125" y="3657600"/>
            <a:ext cx="752475" cy="714490"/>
            <a:chOff x="3390897" y="3657600"/>
            <a:chExt cx="752475" cy="714490"/>
          </a:xfrm>
        </p:grpSpPr>
        <p:sp>
          <p:nvSpPr>
            <p:cNvPr id="41" name="Flowchart: Off-page Connector 40"/>
            <p:cNvSpPr/>
            <p:nvPr/>
          </p:nvSpPr>
          <p:spPr>
            <a:xfrm rot="10800000">
              <a:off x="3443286" y="3657600"/>
              <a:ext cx="575072" cy="714490"/>
            </a:xfrm>
            <a:prstGeom prst="flowChartOffpage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90897" y="3856076"/>
              <a:ext cx="752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Calibri" panose="020F0502020204030204" pitchFamily="34" charset="0"/>
                </a:rPr>
                <a:t>Drops out of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3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558" y="591283"/>
            <a:ext cx="7983924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0104" marR="4572" indent="376584">
              <a:lnSpc>
                <a:spcPts val="2790"/>
              </a:lnSpc>
            </a:pPr>
            <a:r>
              <a:rPr lang="en-US" sz="2400" b="1" spc="-14" dirty="0">
                <a:solidFill>
                  <a:srgbClr val="CC0000"/>
                </a:solidFill>
                <a:latin typeface="Georgia"/>
                <a:cs typeface="Georgia"/>
              </a:rPr>
              <a:t>T</a:t>
            </a:r>
            <a:r>
              <a:rPr sz="2400" b="1" spc="-14" dirty="0">
                <a:solidFill>
                  <a:srgbClr val="CC0000"/>
                </a:solidFill>
                <a:latin typeface="Georgia"/>
                <a:cs typeface="Georgia"/>
              </a:rPr>
              <a:t>he </a:t>
            </a:r>
            <a:r>
              <a:rPr lang="en-US" sz="2400" b="1" spc="-14" dirty="0">
                <a:solidFill>
                  <a:srgbClr val="CC0000"/>
                </a:solidFill>
                <a:latin typeface="Georgia"/>
                <a:cs typeface="Georgia"/>
              </a:rPr>
              <a:t>P</a:t>
            </a:r>
            <a:r>
              <a:rPr sz="2400" b="1" spc="-14" dirty="0">
                <a:solidFill>
                  <a:srgbClr val="CC0000"/>
                </a:solidFill>
                <a:latin typeface="Georgia"/>
                <a:cs typeface="Georgia"/>
              </a:rPr>
              <a:t>revale</a:t>
            </a:r>
            <a:r>
              <a:rPr sz="2400" b="1" spc="-18" dirty="0">
                <a:solidFill>
                  <a:srgbClr val="CC0000"/>
                </a:solidFill>
                <a:latin typeface="Georgia"/>
                <a:cs typeface="Georgia"/>
              </a:rPr>
              <a:t>n</a:t>
            </a:r>
            <a:r>
              <a:rPr sz="2400" b="1" spc="-14" dirty="0">
                <a:solidFill>
                  <a:srgbClr val="CC0000"/>
                </a:solidFill>
                <a:latin typeface="Georgia"/>
                <a:cs typeface="Georgia"/>
              </a:rPr>
              <a:t>c</a:t>
            </a:r>
            <a:r>
              <a:rPr sz="2400" b="1" dirty="0">
                <a:solidFill>
                  <a:srgbClr val="CC0000"/>
                </a:solidFill>
                <a:latin typeface="Georgia"/>
                <a:cs typeface="Georgia"/>
              </a:rPr>
              <a:t>e of </a:t>
            </a:r>
            <a:r>
              <a:rPr lang="en-US" sz="2400" b="1" spc="-14" dirty="0">
                <a:solidFill>
                  <a:srgbClr val="CC0000"/>
                </a:solidFill>
                <a:latin typeface="Georgia"/>
                <a:cs typeface="Georgia"/>
              </a:rPr>
              <a:t>Adverse Life</a:t>
            </a:r>
            <a:r>
              <a:rPr sz="2400" b="1" dirty="0">
                <a:solidFill>
                  <a:srgbClr val="CC0000"/>
                </a:solidFill>
                <a:latin typeface="Georgia"/>
                <a:cs typeface="Georgia"/>
              </a:rPr>
              <a:t> </a:t>
            </a:r>
            <a:r>
              <a:rPr sz="2400" b="1" spc="-14" dirty="0">
                <a:solidFill>
                  <a:srgbClr val="CC0000"/>
                </a:solidFill>
                <a:latin typeface="Georgia"/>
                <a:cs typeface="Georgia"/>
              </a:rPr>
              <a:t>Ex</a:t>
            </a:r>
            <a:r>
              <a:rPr sz="2400" b="1" spc="-5" dirty="0">
                <a:solidFill>
                  <a:srgbClr val="CC0000"/>
                </a:solidFill>
                <a:latin typeface="Georgia"/>
                <a:cs typeface="Georgia"/>
              </a:rPr>
              <a:t>p</a:t>
            </a:r>
            <a:r>
              <a:rPr sz="2400" b="1" dirty="0">
                <a:solidFill>
                  <a:srgbClr val="CC0000"/>
                </a:solidFill>
                <a:latin typeface="Georgia"/>
                <a:cs typeface="Georgia"/>
              </a:rPr>
              <a:t>e</a:t>
            </a:r>
            <a:r>
              <a:rPr sz="2400" b="1" spc="-9" dirty="0">
                <a:solidFill>
                  <a:srgbClr val="CC0000"/>
                </a:solidFill>
                <a:latin typeface="Georgia"/>
                <a:cs typeface="Georgia"/>
              </a:rPr>
              <a:t>ri</a:t>
            </a:r>
            <a:r>
              <a:rPr sz="2400" b="1" dirty="0">
                <a:solidFill>
                  <a:srgbClr val="CC0000"/>
                </a:solidFill>
                <a:latin typeface="Georgia"/>
                <a:cs typeface="Georgia"/>
              </a:rPr>
              <a:t>e</a:t>
            </a:r>
            <a:r>
              <a:rPr sz="2400" b="1" spc="-18" dirty="0">
                <a:solidFill>
                  <a:srgbClr val="CC0000"/>
                </a:solidFill>
                <a:latin typeface="Georgia"/>
                <a:cs typeface="Georgia"/>
              </a:rPr>
              <a:t>n</a:t>
            </a:r>
            <a:r>
              <a:rPr sz="2400" b="1" spc="-14" dirty="0">
                <a:solidFill>
                  <a:srgbClr val="CC0000"/>
                </a:solidFill>
                <a:latin typeface="Georgia"/>
                <a:cs typeface="Georgia"/>
              </a:rPr>
              <a:t>c</a:t>
            </a:r>
            <a:r>
              <a:rPr sz="2400" b="1" dirty="0">
                <a:solidFill>
                  <a:srgbClr val="CC0000"/>
                </a:solidFill>
                <a:latin typeface="Georgia"/>
                <a:cs typeface="Georgia"/>
              </a:rPr>
              <a:t>e</a:t>
            </a:r>
            <a:r>
              <a:rPr sz="2400" b="1" spc="-14" dirty="0">
                <a:solidFill>
                  <a:srgbClr val="CC0000"/>
                </a:solidFill>
                <a:latin typeface="Georgia"/>
                <a:cs typeface="Georgia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017" y="1551412"/>
            <a:ext cx="2125980" cy="301621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005" marR="27029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%  Su</a:t>
            </a:r>
            <a:r>
              <a:rPr sz="1400" b="1" spc="-36" dirty="0">
                <a:solidFill>
                  <a:srgbClr val="FFFFFF"/>
                </a:solidFill>
                <a:latin typeface="Calibri"/>
                <a:cs typeface="Calibri"/>
              </a:rPr>
              <a:t>ﬀ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epe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2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d p</a:t>
            </a:r>
            <a:r>
              <a:rPr sz="1400" b="1" spc="-36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b="1" spc="-18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400" b="1" spc="-1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al, s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4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ual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 em</a:t>
            </a:r>
            <a:r>
              <a:rPr sz="1400" b="1" spc="-216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lang="en-US" sz="1400" b="1" spc="-216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onal </a:t>
            </a:r>
            <a:r>
              <a:rPr sz="1400" b="1" spc="-9" dirty="0">
                <a:solidFill>
                  <a:schemeClr val="bg1"/>
                </a:solidFill>
                <a:latin typeface="Calibri"/>
                <a:cs typeface="Calibri"/>
              </a:rPr>
              <a:t>abuse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b="1" spc="-5" dirty="0">
                <a:solidFill>
                  <a:srgbClr val="FFFFFF"/>
                </a:solidFill>
                <a:latin typeface="Calibri"/>
                <a:cs typeface="Calibri"/>
              </a:rPr>
              <a:t>early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hildhood</a:t>
            </a:r>
            <a:endParaRPr lang="en-US" sz="1400" b="1" spc="-9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0005" marR="270297" fontAlgn="auto">
              <a:spcBef>
                <a:spcPts val="0"/>
              </a:spcBef>
              <a:spcAft>
                <a:spcPts val="0"/>
              </a:spcAft>
            </a:pPr>
            <a:endParaRPr lang="en-US" sz="1400" b="1" spc="-9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0005" marR="27029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latin typeface="Calibri"/>
                <a:cs typeface="Calibri"/>
              </a:rPr>
              <a:t>22% Had unmet basic needs (food, clothing)</a:t>
            </a:r>
            <a:endParaRPr sz="1400" dirty="0">
              <a:solidFill>
                <a:prstClr val="black"/>
              </a:solidFill>
              <a:latin typeface="Calibri"/>
              <a:cs typeface="Calibri"/>
            </a:endParaRPr>
          </a:p>
          <a:p>
            <a:pPr fontAlgn="auto">
              <a:spcBef>
                <a:spcPts val="15"/>
              </a:spcBef>
              <a:spcAft>
                <a:spcPts val="0"/>
              </a:spcAft>
            </a:pP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005" marR="113148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%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4" dirty="0">
                <a:solidFill>
                  <a:srgbClr val="FFFFFF"/>
                </a:solidFill>
                <a:latin typeface="Calibri"/>
                <a:cs typeface="Calibri"/>
              </a:rPr>
              <a:t>wit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adult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4" dirty="0">
                <a:solidFill>
                  <a:srgbClr val="FFFFFF"/>
                </a:solidFill>
                <a:latin typeface="Calibri"/>
                <a:cs typeface="Calibri"/>
              </a:rPr>
              <a:t>wit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a su</a:t>
            </a:r>
            <a:r>
              <a:rPr sz="1400" b="1" spc="-18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b="1" spc="-2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anc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issue</a:t>
            </a:r>
            <a:endParaRPr sz="1400" dirty="0">
              <a:solidFill>
                <a:prstClr val="black"/>
              </a:solidFill>
              <a:latin typeface="Calibri"/>
              <a:cs typeface="Calibri"/>
            </a:endParaRPr>
          </a:p>
          <a:p>
            <a:pPr fontAlgn="auto">
              <a:spcBef>
                <a:spcPts val="15"/>
              </a:spcBef>
              <a:spcAft>
                <a:spcPts val="0"/>
              </a:spcAft>
            </a:pP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005" marR="482306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%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400" b="1" spc="-3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2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sz="1400" b="1" spc="-1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400" b="1" spc="-2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1400" dirty="0">
              <a:solidFill>
                <a:prstClr val="black"/>
              </a:solidFill>
              <a:latin typeface="Calibri"/>
              <a:cs typeface="Calibri"/>
            </a:endParaRPr>
          </a:p>
          <a:p>
            <a:pPr fontAlgn="auto">
              <a:spcBef>
                <a:spcPts val="15"/>
              </a:spcBef>
              <a:spcAft>
                <a:spcPts val="0"/>
              </a:spcAft>
            </a:pP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44632" y="2895599"/>
            <a:ext cx="2118232" cy="3134207"/>
          </a:xfrm>
          <a:custGeom>
            <a:avLst/>
            <a:gdLst/>
            <a:ahLst/>
            <a:cxnLst/>
            <a:rect l="l" t="t" r="r" b="b"/>
            <a:pathLst>
              <a:path w="2641600" h="2603500">
                <a:moveTo>
                  <a:pt x="0" y="0"/>
                </a:moveTo>
                <a:lnTo>
                  <a:pt x="2641600" y="0"/>
                </a:lnTo>
                <a:lnTo>
                  <a:pt x="2641600" y="2603500"/>
                </a:lnTo>
                <a:lnTo>
                  <a:pt x="0" y="2603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7575" y="4154479"/>
            <a:ext cx="18459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marR="4572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% Stru</a:t>
            </a:r>
            <a:r>
              <a:rPr sz="1400" b="1" spc="9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 w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ith</a:t>
            </a:r>
            <a:r>
              <a:rPr lang="en-US"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alth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b="1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0520" y="2296895"/>
            <a:ext cx="2057400" cy="3231654"/>
          </a:xfrm>
          <a:prstGeom prst="rect">
            <a:avLst/>
          </a:prstGeom>
          <a:solidFill>
            <a:srgbClr val="4B4B4B"/>
          </a:solidFill>
        </p:spPr>
        <p:txBody>
          <a:bodyPr vert="horz" wrap="square" lIns="0" tIns="0" rIns="0" bIns="0" rtlCol="0">
            <a:spAutoFit/>
          </a:bodyPr>
          <a:lstStyle/>
          <a:p>
            <a:pPr marL="48002" marR="7657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%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lang="en-US" sz="1400" b="1" dirty="0">
                <a:solidFill>
                  <a:srgbClr val="FFFFFF"/>
                </a:solidFill>
                <a:latin typeface="Calibri"/>
                <a:cs typeface="Calibri"/>
              </a:rPr>
              <a:t>arrested or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inca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1400" b="1" spc="-3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2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me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poi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lang="en-US" sz="1400" b="1" spc="-9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8002" marR="76577" fontAlgn="auto">
              <a:spcBef>
                <a:spcPts val="0"/>
              </a:spcBef>
              <a:spcAft>
                <a:spcPts val="0"/>
              </a:spcAft>
            </a:pPr>
            <a:endParaRPr lang="en-US" sz="1400" b="1" spc="-9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8002" marR="7657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latin typeface="Calibri"/>
                <a:cs typeface="Calibri"/>
              </a:rPr>
              <a:t>52% Were substance users</a:t>
            </a:r>
          </a:p>
          <a:p>
            <a:pPr marL="48002" marR="76577" fontAlgn="auto">
              <a:spcBef>
                <a:spcPts val="0"/>
              </a:spcBef>
              <a:spcAft>
                <a:spcPts val="0"/>
              </a:spcAft>
            </a:pPr>
            <a:endParaRPr sz="14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fontAlgn="auto">
              <a:spcBef>
                <a:spcPts val="15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white"/>
                </a:solidFill>
                <a:latin typeface="Calibri"/>
                <a:cs typeface="Calibri"/>
              </a:rPr>
              <a:t> 26% Were homeless</a:t>
            </a:r>
          </a:p>
          <a:p>
            <a:pPr fontAlgn="auto">
              <a:spcBef>
                <a:spcPts val="15"/>
              </a:spcBef>
              <a:spcAft>
                <a:spcPts val="0"/>
              </a:spcAft>
            </a:pPr>
            <a:endParaRPr sz="1400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48002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latin typeface="Calibri"/>
                <a:cs typeface="Calibri"/>
              </a:rPr>
              <a:t>74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% </a:t>
            </a:r>
            <a:r>
              <a:rPr sz="1400" b="1" spc="-3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j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ob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ins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ity</a:t>
            </a:r>
            <a:r>
              <a:rPr lang="en-US" sz="1400" b="1" spc="-9" dirty="0">
                <a:solidFill>
                  <a:srgbClr val="FFFFFF"/>
                </a:solidFill>
                <a:latin typeface="Calibri"/>
                <a:cs typeface="Calibri"/>
              </a:rPr>
              <a:t> or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beco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me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unabl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4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all</a:t>
            </a:r>
            <a:endParaRPr lang="en-US" sz="1400" b="1" spc="-5" dirty="0">
              <a:solidFill>
                <a:srgbClr val="FFFFFF"/>
              </a:solidFill>
              <a:latin typeface="Calibri"/>
              <a:cs typeface="Calibri"/>
            </a:endParaRPr>
          </a:p>
          <a:p>
            <a:pPr fontAlgn="auto">
              <a:spcBef>
                <a:spcPts val="15"/>
              </a:spcBef>
              <a:spcAft>
                <a:spcPts val="0"/>
              </a:spcAft>
            </a:pP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8002" marR="94298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%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pa</a:t>
            </a:r>
            <a:r>
              <a:rPr sz="1400" b="1" spc="-3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2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f</a:t>
            </a:r>
            <a:r>
              <a:rPr sz="1400" b="1" spc="-1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 c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b="1" spc="-14" dirty="0">
                <a:solidFill>
                  <a:srgbClr val="FFFFFF"/>
                </a:solidFill>
                <a:latin typeface="Calibri"/>
                <a:cs typeface="Calibri"/>
              </a:rPr>
              <a:t>ild</a:t>
            </a:r>
            <a:r>
              <a:rPr sz="1400" b="1" spc="-1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lang="en-US" sz="14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48002" marR="94298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endParaRPr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24581" y="3184982"/>
            <a:ext cx="1936876" cy="236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marR="51431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latin typeface="Calibri"/>
                <a:cs typeface="Calibri"/>
              </a:rPr>
              <a:t>NONE able to work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  <a:p>
            <a:pPr fontAlgn="auto">
              <a:spcBef>
                <a:spcPts val="15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430" marR="199436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latin typeface="Calibri"/>
                <a:cs typeface="Calibri"/>
              </a:rPr>
              <a:t>30% Describe being socially</a:t>
            </a:r>
            <a:r>
              <a:rPr lang="en-US" sz="1400" b="1" spc="-5" dirty="0">
                <a:solidFill>
                  <a:srgbClr val="FFFFFF"/>
                </a:solidFill>
                <a:latin typeface="Calibri"/>
                <a:cs typeface="Calibri"/>
              </a:rPr>
              <a:t> isol</a:t>
            </a:r>
            <a:r>
              <a:rPr lang="en-US" sz="1400" b="1" spc="-2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lang="en-US" sz="1400" b="1" spc="-2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lang="en-US"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lang="en-US" sz="1400" b="1" spc="-9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1430" marR="4572" fontAlgn="auto">
              <a:spcBef>
                <a:spcPts val="0"/>
              </a:spcBef>
              <a:spcAft>
                <a:spcPts val="0"/>
              </a:spcAft>
            </a:pPr>
            <a:endParaRPr lang="en-US" sz="1400" b="1" spc="-9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1430" marR="4572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latin typeface="Calibri"/>
                <a:cs typeface="Calibri"/>
              </a:rPr>
              <a:t>70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% Describe </a:t>
            </a:r>
            <a:r>
              <a:rPr sz="1400" b="1" spc="-27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9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lin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 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8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neede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he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alth</a:t>
            </a:r>
            <a:r>
              <a:rPr sz="1400" b="1" spc="-18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8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 dirty="0">
              <a:solidFill>
                <a:prstClr val="black"/>
              </a:solidFill>
              <a:latin typeface="Calibri"/>
              <a:cs typeface="Calibri"/>
            </a:endParaRPr>
          </a:p>
          <a:p>
            <a:pPr fontAlgn="auto">
              <a:spcBef>
                <a:spcPts val="15"/>
              </a:spcBef>
              <a:spcAft>
                <a:spcPts val="0"/>
              </a:spcAft>
            </a:pP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430" marR="51431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% Stru</a:t>
            </a:r>
            <a:r>
              <a:rPr sz="1400" b="1" spc="9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m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sz="1400" b="1" spc="-18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 med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1400" b="1" spc="-2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lang="en-US" sz="1400" b="1" spc="-27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400" b="1" spc="-16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lang="en-US" sz="1400" b="1" spc="-9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1430" marR="51431" fontAlgn="auto">
              <a:spcBef>
                <a:spcPts val="0"/>
              </a:spcBef>
              <a:spcAft>
                <a:spcPts val="0"/>
              </a:spcAft>
            </a:pPr>
            <a:endParaRPr lang="en-US" sz="1400" b="1" spc="-9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3775" y="5314724"/>
            <a:ext cx="2698052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fontAlgn="auto">
              <a:spcBef>
                <a:spcPts val="0"/>
              </a:spcBef>
              <a:spcAft>
                <a:spcPts val="0"/>
              </a:spcAft>
            </a:pPr>
            <a:r>
              <a:rPr sz="1700" b="1" spc="-14" dirty="0">
                <a:solidFill>
                  <a:srgbClr val="314864"/>
                </a:solidFill>
                <a:latin typeface="Helvetica"/>
                <a:cs typeface="Helvetica"/>
              </a:rPr>
              <a:t>What</a:t>
            </a:r>
            <a:r>
              <a:rPr sz="1700" b="1" spc="-5" dirty="0">
                <a:solidFill>
                  <a:srgbClr val="314864"/>
                </a:solidFill>
                <a:latin typeface="Helvetica"/>
                <a:cs typeface="Helvetica"/>
              </a:rPr>
              <a:t> </a:t>
            </a:r>
            <a:r>
              <a:rPr sz="1700" b="1" spc="-9" dirty="0">
                <a:solidFill>
                  <a:srgbClr val="314864"/>
                </a:solidFill>
                <a:latin typeface="Helvetica"/>
                <a:cs typeface="Helvetica"/>
              </a:rPr>
              <a:t>th</a:t>
            </a:r>
            <a:r>
              <a:rPr sz="1700" b="1" dirty="0">
                <a:solidFill>
                  <a:srgbClr val="314864"/>
                </a:solidFill>
                <a:latin typeface="Helvetica"/>
                <a:cs typeface="Helvetica"/>
              </a:rPr>
              <a:t>e</a:t>
            </a:r>
            <a:r>
              <a:rPr sz="1700" b="1" spc="-5" dirty="0">
                <a:solidFill>
                  <a:srgbClr val="314864"/>
                </a:solidFill>
                <a:latin typeface="Helvetica"/>
                <a:cs typeface="Helvetica"/>
              </a:rPr>
              <a:t> </a:t>
            </a:r>
            <a:r>
              <a:rPr sz="1700" b="1" dirty="0">
                <a:solidFill>
                  <a:srgbClr val="314864"/>
                </a:solidFill>
                <a:latin typeface="Helvetica"/>
                <a:cs typeface="Helvetica"/>
              </a:rPr>
              <a:t>N</a:t>
            </a:r>
            <a:r>
              <a:rPr sz="1700" b="1" spc="-14" dirty="0">
                <a:solidFill>
                  <a:srgbClr val="314864"/>
                </a:solidFill>
                <a:latin typeface="Helvetica"/>
                <a:cs typeface="Helvetica"/>
              </a:rPr>
              <a:t>u</a:t>
            </a:r>
            <a:r>
              <a:rPr sz="1700" b="1" dirty="0">
                <a:solidFill>
                  <a:srgbClr val="314864"/>
                </a:solidFill>
                <a:latin typeface="Helvetica"/>
                <a:cs typeface="Helvetica"/>
              </a:rPr>
              <a:t>m</a:t>
            </a:r>
            <a:r>
              <a:rPr sz="1700" b="1" spc="-14" dirty="0">
                <a:solidFill>
                  <a:srgbClr val="314864"/>
                </a:solidFill>
                <a:latin typeface="Helvetica"/>
                <a:cs typeface="Helvetica"/>
              </a:rPr>
              <a:t>b</a:t>
            </a:r>
            <a:r>
              <a:rPr sz="1700" b="1" dirty="0">
                <a:solidFill>
                  <a:srgbClr val="314864"/>
                </a:solidFill>
                <a:latin typeface="Helvetica"/>
                <a:cs typeface="Helvetica"/>
              </a:rPr>
              <a:t>ers</a:t>
            </a:r>
            <a:r>
              <a:rPr sz="1700" b="1" spc="-5" dirty="0">
                <a:solidFill>
                  <a:srgbClr val="314864"/>
                </a:solidFill>
                <a:latin typeface="Helvetica"/>
                <a:cs typeface="Helvetica"/>
              </a:rPr>
              <a:t> </a:t>
            </a:r>
            <a:r>
              <a:rPr sz="1700" b="1" spc="-144" dirty="0">
                <a:solidFill>
                  <a:srgbClr val="314864"/>
                </a:solidFill>
                <a:latin typeface="Helvetica"/>
                <a:cs typeface="Helvetica"/>
              </a:rPr>
              <a:t>T</a:t>
            </a:r>
            <a:r>
              <a:rPr sz="1700" b="1" dirty="0">
                <a:solidFill>
                  <a:srgbClr val="314864"/>
                </a:solidFill>
                <a:latin typeface="Helvetica"/>
                <a:cs typeface="Helvetica"/>
              </a:rPr>
              <a:t>e</a:t>
            </a:r>
            <a:r>
              <a:rPr sz="1700" b="1" spc="-9" dirty="0">
                <a:solidFill>
                  <a:srgbClr val="314864"/>
                </a:solidFill>
                <a:latin typeface="Helvetica"/>
                <a:cs typeface="Helvetica"/>
              </a:rPr>
              <a:t>ll</a:t>
            </a:r>
            <a:r>
              <a:rPr sz="1700" b="1" spc="-5" dirty="0">
                <a:solidFill>
                  <a:srgbClr val="314864"/>
                </a:solidFill>
                <a:latin typeface="Helvetica"/>
                <a:cs typeface="Helvetica"/>
              </a:rPr>
              <a:t> </a:t>
            </a:r>
            <a:r>
              <a:rPr sz="1700" b="1" dirty="0">
                <a:solidFill>
                  <a:srgbClr val="314864"/>
                </a:solidFill>
                <a:latin typeface="Helvetica"/>
                <a:cs typeface="Helvetica"/>
              </a:rPr>
              <a:t>Us</a:t>
            </a:r>
            <a:endParaRPr sz="17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1101" y="5262852"/>
            <a:ext cx="2873502" cy="0"/>
          </a:xfrm>
          <a:custGeom>
            <a:avLst/>
            <a:gdLst/>
            <a:ahLst/>
            <a:cxnLst/>
            <a:rect l="l" t="t" r="r" b="b"/>
            <a:pathLst>
              <a:path w="3192779">
                <a:moveTo>
                  <a:pt x="0" y="0"/>
                </a:moveTo>
                <a:lnTo>
                  <a:pt x="3192264" y="9"/>
                </a:lnTo>
              </a:path>
            </a:pathLst>
          </a:custGeom>
          <a:ln w="2540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7099" y="5582352"/>
            <a:ext cx="2881503" cy="0"/>
          </a:xfrm>
          <a:custGeom>
            <a:avLst/>
            <a:gdLst/>
            <a:ahLst/>
            <a:cxnLst/>
            <a:rect l="l" t="t" r="r" b="b"/>
            <a:pathLst>
              <a:path w="3201670">
                <a:moveTo>
                  <a:pt x="0" y="0"/>
                </a:moveTo>
                <a:lnTo>
                  <a:pt x="3201540" y="9"/>
                </a:lnTo>
              </a:path>
            </a:pathLst>
          </a:custGeom>
          <a:ln w="6350">
            <a:solidFill>
              <a:srgbClr val="929292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252" y="1092783"/>
            <a:ext cx="990600" cy="400101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latin typeface="Calibri"/>
                <a:cs typeface="+mn-cs"/>
              </a:rPr>
              <a:t>0-6 yo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4409" y="1232256"/>
            <a:ext cx="990600" cy="400101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latin typeface="Calibri"/>
                <a:cs typeface="+mn-cs"/>
              </a:rPr>
              <a:t>7-19</a:t>
            </a:r>
            <a:r>
              <a:rPr lang="en-US" b="1" i="1" dirty="0">
                <a:latin typeface="Calibri"/>
                <a:cs typeface="+mn-cs"/>
              </a:rPr>
              <a:t> </a:t>
            </a:r>
            <a:r>
              <a:rPr lang="en-US" sz="2000" b="1" i="1" dirty="0">
                <a:latin typeface="Calibri"/>
                <a:cs typeface="+mn-cs"/>
              </a:rPr>
              <a:t>yo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1997" y="1775915"/>
            <a:ext cx="1274445" cy="400101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latin typeface="Calibri"/>
                <a:cs typeface="+mn-cs"/>
              </a:rPr>
              <a:t>19-30 yo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08448" y="2350806"/>
            <a:ext cx="990600" cy="400101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/>
                <a:cs typeface="+mn-cs"/>
              </a:rPr>
              <a:t> </a:t>
            </a:r>
            <a:r>
              <a:rPr lang="en-US" sz="2000" b="1" i="1" dirty="0">
                <a:latin typeface="Calibri"/>
                <a:cs typeface="+mn-cs"/>
              </a:rPr>
              <a:t>30+ yo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652" y="5785494"/>
            <a:ext cx="2438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  <a:cs typeface="+mn-cs"/>
              </a:rPr>
              <a:t>Lauren </a:t>
            </a:r>
            <a:r>
              <a:rPr lang="en-US" sz="1400" b="1" dirty="0" err="1">
                <a:solidFill>
                  <a:prstClr val="black"/>
                </a:solidFill>
                <a:latin typeface="Calibri"/>
                <a:cs typeface="+mn-cs"/>
              </a:rPr>
              <a:t>Broffman</a:t>
            </a:r>
            <a:r>
              <a:rPr lang="en-US" sz="1400" b="1" dirty="0">
                <a:solidFill>
                  <a:prstClr val="black"/>
                </a:solidFill>
                <a:latin typeface="Calibri"/>
                <a:cs typeface="+mn-cs"/>
              </a:rPr>
              <a:t>, Center for Outcomes Research and Education (CORE)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21009" y="1744239"/>
            <a:ext cx="2057400" cy="3410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50% d</a:t>
            </a:r>
            <a:r>
              <a:rPr lang="en-US" sz="1400" b="1" spc="-18" dirty="0">
                <a:solidFill>
                  <a:srgbClr val="FFFFFF"/>
                </a:solidFill>
                <a:cs typeface="Calibri"/>
              </a:rPr>
              <a:t>r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opp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e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d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out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o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f 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s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c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hool</a:t>
            </a:r>
            <a:endParaRPr lang="en-US" sz="1400" dirty="0">
              <a:solidFill>
                <a:prstClr val="black"/>
              </a:solidFill>
              <a:cs typeface="Calibri"/>
            </a:endParaRPr>
          </a:p>
          <a:p>
            <a:pPr fontAlgn="auto">
              <a:spcBef>
                <a:spcPts val="15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005" marR="393157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28% Ran </a:t>
            </a:r>
            <a:r>
              <a:rPr lang="en-US" sz="1400" b="1" spc="-23" dirty="0">
                <a:solidFill>
                  <a:srgbClr val="FFFFFF"/>
                </a:solidFill>
                <a:cs typeface="Calibri"/>
              </a:rPr>
              <a:t>a</a:t>
            </a:r>
            <a:r>
              <a:rPr lang="en-US" sz="1400" b="1" spc="-18" dirty="0">
                <a:solidFill>
                  <a:srgbClr val="FFFFFF"/>
                </a:solidFill>
                <a:cs typeface="Calibri"/>
              </a:rPr>
              <a:t>w</a:t>
            </a:r>
            <a:r>
              <a:rPr lang="en-US" sz="1400" b="1" spc="-36" dirty="0">
                <a:solidFill>
                  <a:srgbClr val="FFFFFF"/>
                </a:solidFill>
                <a:cs typeface="Calibri"/>
              </a:rPr>
              <a:t>a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y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o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r </a:t>
            </a:r>
            <a:r>
              <a:rPr lang="en-US" sz="1400" b="1" spc="-5" dirty="0">
                <a:solidFill>
                  <a:srgbClr val="FFFFFF"/>
                </a:solidFill>
                <a:cs typeface="Calibri"/>
              </a:rPr>
              <a:t>l</a:t>
            </a:r>
            <a:r>
              <a:rPr lang="en-US" sz="1400" b="1" spc="-14" dirty="0">
                <a:solidFill>
                  <a:srgbClr val="FFFFFF"/>
                </a:solidFill>
                <a:cs typeface="Calibri"/>
              </a:rPr>
              <a:t>e</a:t>
            </a:r>
            <a:r>
              <a:rPr lang="en-US" sz="1400" b="1" spc="54" dirty="0">
                <a:solidFill>
                  <a:srgbClr val="FFFFFF"/>
                </a:solidFill>
                <a:cs typeface="Calibri"/>
              </a:rPr>
              <a:t>ft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ho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me e</a:t>
            </a:r>
            <a:r>
              <a:rPr lang="en-US" sz="1400" b="1" spc="-5" dirty="0">
                <a:solidFill>
                  <a:srgbClr val="FFFFFF"/>
                </a:solidFill>
                <a:cs typeface="Calibri"/>
              </a:rPr>
              <a:t>arl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y</a:t>
            </a:r>
            <a:endParaRPr lang="en-US" sz="1400" dirty="0">
              <a:solidFill>
                <a:prstClr val="black"/>
              </a:solidFill>
              <a:cs typeface="Calibri"/>
            </a:endParaRPr>
          </a:p>
          <a:p>
            <a:pPr fontAlgn="auto">
              <a:spcBef>
                <a:spcPts val="15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005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30% Beca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me </a:t>
            </a:r>
            <a:r>
              <a:rPr lang="en-US" sz="1400" b="1" spc="-27" dirty="0">
                <a:solidFill>
                  <a:srgbClr val="FFFFFF"/>
                </a:solidFill>
                <a:cs typeface="Calibri"/>
              </a:rPr>
              <a:t>t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ee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n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pa</a:t>
            </a:r>
            <a:r>
              <a:rPr lang="en-US" sz="1400" b="1" spc="-18" dirty="0">
                <a:solidFill>
                  <a:srgbClr val="FFFFFF"/>
                </a:solidFill>
                <a:cs typeface="Calibri"/>
              </a:rPr>
              <a:t>r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e</a:t>
            </a:r>
            <a:r>
              <a:rPr lang="en-US" sz="1400" b="1" spc="-23" dirty="0">
                <a:solidFill>
                  <a:srgbClr val="FFFFFF"/>
                </a:solidFill>
                <a:cs typeface="Calibri"/>
              </a:rPr>
              <a:t>n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ts</a:t>
            </a:r>
            <a:endParaRPr lang="en-US" sz="1400" dirty="0">
              <a:solidFill>
                <a:prstClr val="black"/>
              </a:solidFill>
              <a:cs typeface="Calibri"/>
            </a:endParaRPr>
          </a:p>
          <a:p>
            <a:pPr fontAlgn="auto">
              <a:spcBef>
                <a:spcPts val="15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005" marR="109148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15% Beca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me 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ho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me</a:t>
            </a:r>
            <a:r>
              <a:rPr lang="en-US" sz="1400" b="1" spc="-5" dirty="0">
                <a:solidFill>
                  <a:srgbClr val="FFFFFF"/>
                </a:solidFill>
                <a:cs typeface="Calibri"/>
              </a:rPr>
              <a:t>l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e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ss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400" b="1" spc="-23" dirty="0">
                <a:solidFill>
                  <a:srgbClr val="FFFFFF"/>
                </a:solidFill>
                <a:cs typeface="Calibri"/>
              </a:rPr>
              <a:t>a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t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so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me 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poi</a:t>
            </a:r>
            <a:r>
              <a:rPr lang="en-US" sz="1400" b="1" spc="-23" dirty="0">
                <a:solidFill>
                  <a:srgbClr val="FFFFFF"/>
                </a:solidFill>
                <a:cs typeface="Calibri"/>
              </a:rPr>
              <a:t>n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t</a:t>
            </a:r>
            <a:endParaRPr lang="en-US" sz="1400" dirty="0">
              <a:solidFill>
                <a:prstClr val="black"/>
              </a:solidFill>
              <a:cs typeface="Calibri"/>
            </a:endParaRPr>
          </a:p>
          <a:p>
            <a:pPr fontAlgn="auto">
              <a:spcBef>
                <a:spcPts val="15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0005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46% Were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su</a:t>
            </a:r>
            <a:r>
              <a:rPr lang="en-US" sz="1400" b="1" spc="-18" dirty="0">
                <a:solidFill>
                  <a:srgbClr val="FFFFFF"/>
                </a:solidFill>
                <a:cs typeface="Calibri"/>
              </a:rPr>
              <a:t>b</a:t>
            </a:r>
            <a:r>
              <a:rPr lang="en-US" sz="1400" b="1" spc="-27" dirty="0">
                <a:solidFill>
                  <a:srgbClr val="FFFFFF"/>
                </a:solidFill>
                <a:cs typeface="Calibri"/>
              </a:rPr>
              <a:t>s</a:t>
            </a:r>
            <a:r>
              <a:rPr lang="en-US" sz="1400" b="1" spc="-23" dirty="0">
                <a:solidFill>
                  <a:srgbClr val="FFFFFF"/>
                </a:solidFill>
                <a:cs typeface="Calibri"/>
              </a:rPr>
              <a:t>t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an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ce 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us</a:t>
            </a:r>
            <a:r>
              <a:rPr lang="en-US" sz="1400" b="1" dirty="0">
                <a:solidFill>
                  <a:srgbClr val="FFFFFF"/>
                </a:solidFill>
                <a:cs typeface="Calibri"/>
              </a:rPr>
              <a:t>e</a:t>
            </a:r>
            <a:r>
              <a:rPr lang="en-US" sz="1400" b="1" spc="-18" dirty="0">
                <a:solidFill>
                  <a:srgbClr val="FFFFFF"/>
                </a:solidFill>
                <a:cs typeface="Calibri"/>
              </a:rPr>
              <a:t>r</a:t>
            </a:r>
            <a:r>
              <a:rPr lang="en-US" sz="1400" b="1" spc="-9" dirty="0">
                <a:solidFill>
                  <a:srgbClr val="FFFFFF"/>
                </a:solidFill>
                <a:cs typeface="Calibri"/>
              </a:rPr>
              <a:t>s</a:t>
            </a:r>
            <a:endParaRPr lang="en-US"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22220" y="2992406"/>
            <a:ext cx="1676400" cy="9143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0" y="3684751"/>
            <a:ext cx="1913176" cy="9413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28657" y="4519293"/>
            <a:ext cx="2208148" cy="10630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59799" y="3335085"/>
            <a:ext cx="1676400" cy="9143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12" grpId="0" animBg="1"/>
      <p:bldP spid="14" grpId="0" animBg="1"/>
      <p:bldP spid="28" grpId="0" animBg="1"/>
      <p:bldP spid="2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785" y="2455869"/>
            <a:ext cx="420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94037"/>
            <a:ext cx="420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551237"/>
            <a:ext cx="420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35" y="4495800"/>
            <a:ext cx="420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37" y="5090318"/>
            <a:ext cx="42068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77" y="5701827"/>
            <a:ext cx="424423" cy="48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65" y="4202206"/>
            <a:ext cx="3744635" cy="2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620000" y="392837"/>
            <a:ext cx="12954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Healthy, productive adult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852278"/>
            <a:ext cx="7590178" cy="5091322"/>
            <a:chOff x="152400" y="852278"/>
            <a:chExt cx="7590178" cy="5091322"/>
          </a:xfrm>
        </p:grpSpPr>
        <p:sp>
          <p:nvSpPr>
            <p:cNvPr id="6" name="Right Arrow 5"/>
            <p:cNvSpPr/>
            <p:nvPr/>
          </p:nvSpPr>
          <p:spPr>
            <a:xfrm rot="19354781">
              <a:off x="6723228" y="852278"/>
              <a:ext cx="854322" cy="1170703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 rot="14211328">
              <a:off x="3845362" y="-175308"/>
              <a:ext cx="619704" cy="7174728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" y="5410200"/>
              <a:ext cx="12954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Pregnancy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86000" y="3810000"/>
              <a:ext cx="6477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 yo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172440" y="4620491"/>
              <a:ext cx="9144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Birth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28109" y="3250623"/>
              <a:ext cx="6477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 yo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122159" y="2628900"/>
              <a:ext cx="9906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6-12 yo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196320" y="1941362"/>
              <a:ext cx="1181100" cy="533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12-21 yo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312045" y="1371600"/>
              <a:ext cx="1028700" cy="4191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21 yo +</a:t>
              </a:r>
            </a:p>
          </p:txBody>
        </p:sp>
      </p:grpSp>
      <p:sp>
        <p:nvSpPr>
          <p:cNvPr id="88" name="Oval 87"/>
          <p:cNvSpPr/>
          <p:nvPr/>
        </p:nvSpPr>
        <p:spPr>
          <a:xfrm>
            <a:off x="696468" y="6076950"/>
            <a:ext cx="1603537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Wanted Pregnancy</a:t>
            </a:r>
          </a:p>
        </p:txBody>
      </p:sp>
      <p:sp>
        <p:nvSpPr>
          <p:cNvPr id="70" name="Oval 69"/>
          <p:cNvSpPr/>
          <p:nvPr/>
        </p:nvSpPr>
        <p:spPr>
          <a:xfrm>
            <a:off x="2054063" y="5334000"/>
            <a:ext cx="1603537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Healthy Mom / Child </a:t>
            </a:r>
          </a:p>
        </p:txBody>
      </p:sp>
      <p:sp>
        <p:nvSpPr>
          <p:cNvPr id="71" name="Oval 70"/>
          <p:cNvSpPr/>
          <p:nvPr/>
        </p:nvSpPr>
        <p:spPr>
          <a:xfrm>
            <a:off x="2938182" y="4620491"/>
            <a:ext cx="1603537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Strong </a:t>
            </a:r>
            <a:br>
              <a:rPr lang="en-US" sz="1400" dirty="0"/>
            </a:br>
            <a:r>
              <a:rPr lang="en-US" sz="1400" dirty="0"/>
              <a:t>Attachments </a:t>
            </a:r>
          </a:p>
        </p:txBody>
      </p:sp>
      <p:sp>
        <p:nvSpPr>
          <p:cNvPr id="72" name="Oval 71"/>
          <p:cNvSpPr/>
          <p:nvPr/>
        </p:nvSpPr>
        <p:spPr>
          <a:xfrm>
            <a:off x="4016083" y="3935506"/>
            <a:ext cx="1664711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Ready for kindergarten</a:t>
            </a:r>
          </a:p>
        </p:txBody>
      </p:sp>
      <p:sp>
        <p:nvSpPr>
          <p:cNvPr id="74" name="Oval 73"/>
          <p:cNvSpPr/>
          <p:nvPr/>
        </p:nvSpPr>
        <p:spPr>
          <a:xfrm>
            <a:off x="5178263" y="3261829"/>
            <a:ext cx="1603537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Academic Success</a:t>
            </a:r>
          </a:p>
        </p:txBody>
      </p:sp>
      <p:sp>
        <p:nvSpPr>
          <p:cNvPr id="75" name="Oval 74"/>
          <p:cNvSpPr/>
          <p:nvPr/>
        </p:nvSpPr>
        <p:spPr>
          <a:xfrm>
            <a:off x="6395639" y="2590800"/>
            <a:ext cx="1681561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Positive Relationships</a:t>
            </a:r>
          </a:p>
        </p:txBody>
      </p:sp>
      <p:sp>
        <p:nvSpPr>
          <p:cNvPr id="76" name="Oval 75"/>
          <p:cNvSpPr/>
          <p:nvPr/>
        </p:nvSpPr>
        <p:spPr>
          <a:xfrm>
            <a:off x="7386239" y="1895383"/>
            <a:ext cx="1681561" cy="533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Healthy Lifestyle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746" y="381000"/>
            <a:ext cx="37294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0000"/>
                </a:solidFill>
              </a:rPr>
              <a:t>Our Goal: </a:t>
            </a:r>
          </a:p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A healthy, productive next generation of Oregonians</a:t>
            </a:r>
          </a:p>
        </p:txBody>
      </p:sp>
    </p:spTree>
    <p:extLst>
      <p:ext uri="{BB962C8B-B14F-4D97-AF65-F5344CB8AC3E}">
        <p14:creationId xmlns:p14="http://schemas.microsoft.com/office/powerpoint/2010/main" val="459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27" y="3309130"/>
            <a:ext cx="1143223" cy="9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663" y="3770179"/>
            <a:ext cx="1143223" cy="9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52" y="2846397"/>
            <a:ext cx="1143223" cy="9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51468"/>
            <a:ext cx="1143223" cy="9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959" y="2161180"/>
            <a:ext cx="1143223" cy="9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924800" y="3558983"/>
            <a:ext cx="1219200" cy="936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Unhealthy adult, high utilizer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86" y="1698447"/>
            <a:ext cx="1143223" cy="9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" y="1235253"/>
            <a:ext cx="1143223" cy="9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sosceles Triangle 4"/>
          <p:cNvSpPr/>
          <p:nvPr/>
        </p:nvSpPr>
        <p:spPr>
          <a:xfrm rot="17307301">
            <a:off x="3596287" y="-1245035"/>
            <a:ext cx="619704" cy="717472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187963">
            <a:off x="7269039" y="2999154"/>
            <a:ext cx="854322" cy="12230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849" y="657332"/>
            <a:ext cx="1243380" cy="510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</a:rPr>
              <a:t>Pregnancy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03520" y="1235253"/>
            <a:ext cx="877680" cy="364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</a:rPr>
              <a:t>Birth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64109" y="1434744"/>
            <a:ext cx="6477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yo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81730" y="1894480"/>
            <a:ext cx="6477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 yo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00550" y="216118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6-12 yo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62600" y="2693585"/>
            <a:ext cx="11811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12-21 yo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59401" y="3226985"/>
            <a:ext cx="1028700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 yo +</a:t>
            </a:r>
          </a:p>
        </p:txBody>
      </p:sp>
      <p:sp>
        <p:nvSpPr>
          <p:cNvPr id="24" name="Oval 23"/>
          <p:cNvSpPr/>
          <p:nvPr/>
        </p:nvSpPr>
        <p:spPr>
          <a:xfrm>
            <a:off x="82352" y="2161180"/>
            <a:ext cx="1460007" cy="6477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Unwanted pregnancy</a:t>
            </a:r>
          </a:p>
        </p:txBody>
      </p:sp>
      <p:sp>
        <p:nvSpPr>
          <p:cNvPr id="25" name="Oval 24"/>
          <p:cNvSpPr/>
          <p:nvPr/>
        </p:nvSpPr>
        <p:spPr>
          <a:xfrm>
            <a:off x="1304229" y="2623913"/>
            <a:ext cx="1487280" cy="6928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Parents not ready to parent</a:t>
            </a:r>
          </a:p>
        </p:txBody>
      </p:sp>
      <p:sp>
        <p:nvSpPr>
          <p:cNvPr id="26" name="Oval 25"/>
          <p:cNvSpPr/>
          <p:nvPr/>
        </p:nvSpPr>
        <p:spPr>
          <a:xfrm>
            <a:off x="2392598" y="3031043"/>
            <a:ext cx="1471046" cy="6928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Poor attachment</a:t>
            </a:r>
          </a:p>
        </p:txBody>
      </p:sp>
      <p:sp>
        <p:nvSpPr>
          <p:cNvPr id="27" name="Oval 26"/>
          <p:cNvSpPr/>
          <p:nvPr/>
        </p:nvSpPr>
        <p:spPr>
          <a:xfrm>
            <a:off x="3531182" y="3376934"/>
            <a:ext cx="1728420" cy="6928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Not ready for kindergarten</a:t>
            </a:r>
          </a:p>
        </p:txBody>
      </p:sp>
      <p:sp>
        <p:nvSpPr>
          <p:cNvPr id="28" name="Oval 27"/>
          <p:cNvSpPr/>
          <p:nvPr/>
        </p:nvSpPr>
        <p:spPr>
          <a:xfrm>
            <a:off x="4948692" y="3771863"/>
            <a:ext cx="1471046" cy="6928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Academic failure</a:t>
            </a:r>
          </a:p>
        </p:txBody>
      </p:sp>
      <p:sp>
        <p:nvSpPr>
          <p:cNvPr id="29" name="Oval 28"/>
          <p:cNvSpPr/>
          <p:nvPr/>
        </p:nvSpPr>
        <p:spPr>
          <a:xfrm>
            <a:off x="6023878" y="4270700"/>
            <a:ext cx="1471046" cy="6928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Substance use, criminality</a:t>
            </a:r>
          </a:p>
        </p:txBody>
      </p:sp>
      <p:sp>
        <p:nvSpPr>
          <p:cNvPr id="30" name="Oval 29"/>
          <p:cNvSpPr/>
          <p:nvPr/>
        </p:nvSpPr>
        <p:spPr>
          <a:xfrm>
            <a:off x="7319979" y="4680964"/>
            <a:ext cx="1776396" cy="6928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Social isolation and dysfunction</a:t>
            </a:r>
          </a:p>
        </p:txBody>
      </p:sp>
      <p:sp>
        <p:nvSpPr>
          <p:cNvPr id="31" name="Explosion 1 30"/>
          <p:cNvSpPr/>
          <p:nvPr/>
        </p:nvSpPr>
        <p:spPr>
          <a:xfrm>
            <a:off x="304800" y="3031042"/>
            <a:ext cx="1640397" cy="120186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Adult violence, SUD</a:t>
            </a:r>
          </a:p>
        </p:txBody>
      </p:sp>
      <p:sp>
        <p:nvSpPr>
          <p:cNvPr id="32" name="Explosion 1 31"/>
          <p:cNvSpPr/>
          <p:nvPr/>
        </p:nvSpPr>
        <p:spPr>
          <a:xfrm>
            <a:off x="2047869" y="3646085"/>
            <a:ext cx="1294757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Abuse  Neglect</a:t>
            </a:r>
          </a:p>
        </p:txBody>
      </p:sp>
      <p:sp>
        <p:nvSpPr>
          <p:cNvPr id="33" name="Explosion 1 32"/>
          <p:cNvSpPr/>
          <p:nvPr/>
        </p:nvSpPr>
        <p:spPr>
          <a:xfrm>
            <a:off x="3660520" y="3937330"/>
            <a:ext cx="1887385" cy="135961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/>
              </a:rPr>
              <a:t>Behavioral Problems Skill Deficits</a:t>
            </a:r>
          </a:p>
        </p:txBody>
      </p:sp>
      <p:sp>
        <p:nvSpPr>
          <p:cNvPr id="35" name="Explosion 1 34"/>
          <p:cNvSpPr/>
          <p:nvPr/>
        </p:nvSpPr>
        <p:spPr>
          <a:xfrm>
            <a:off x="6587677" y="1894480"/>
            <a:ext cx="1676399" cy="1181101"/>
          </a:xfrm>
          <a:prstGeom prst="irregularSeal1">
            <a:avLst/>
          </a:prstGeom>
          <a:solidFill>
            <a:srgbClr val="FFFF00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Unintended pregnancy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362" y="274638"/>
            <a:ext cx="49850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>
                <a:solidFill>
                  <a:srgbClr val="CC0000"/>
                </a:solidFill>
                <a:latin typeface="Georgia" panose="02040502050405020303" pitchFamily="18" charset="0"/>
              </a:rPr>
              <a:t>What we see:</a:t>
            </a:r>
            <a:r>
              <a:rPr lang="en-US" sz="4000" b="1" dirty="0">
                <a:solidFill>
                  <a:srgbClr val="CC0000"/>
                </a:solidFill>
                <a:latin typeface="Georgia" panose="02040502050405020303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Georgia" panose="02040502050405020303" pitchFamily="18" charset="0"/>
              </a:rPr>
            </a:br>
            <a:r>
              <a:rPr lang="en-US" sz="2700" b="1" dirty="0"/>
              <a:t>Cascading series of adverse events </a:t>
            </a:r>
            <a:br>
              <a:rPr lang="en-US" sz="2700" b="1" dirty="0"/>
            </a:br>
            <a:r>
              <a:rPr lang="en-US" sz="2700" b="1" dirty="0"/>
              <a:t>that derail a healthy life course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788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70833 -0.266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17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639762"/>
          </a:xfrm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Health Share members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07145764"/>
              </p:ext>
            </p:extLst>
          </p:nvPr>
        </p:nvGraphicFramePr>
        <p:xfrm>
          <a:off x="838200" y="1219200"/>
          <a:ext cx="70104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345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Health Share of Oregon PPT Template2015">
  <a:themeElements>
    <a:clrScheme name="Health Share">
      <a:dk1>
        <a:srgbClr val="CB4420"/>
      </a:dk1>
      <a:lt1>
        <a:sysClr val="window" lastClr="FFFFFF"/>
      </a:lt1>
      <a:dk2>
        <a:srgbClr val="27272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Share of Oregon PPT Template2015</Template>
  <TotalTime>913</TotalTime>
  <Words>884</Words>
  <Application>Microsoft Office PowerPoint</Application>
  <PresentationFormat>On-screen Show (4:3)</PresentationFormat>
  <Paragraphs>167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Health Share of Oregon PPT Template2015</vt:lpstr>
      <vt:lpstr>1_Office Theme</vt:lpstr>
      <vt:lpstr>2_Office Theme</vt:lpstr>
      <vt:lpstr>Health Share’s  Collective Prevention Strategy promoting early life health  2016 </vt:lpstr>
      <vt:lpstr>Where we started:  Understanding people with the highest healthcare service/costs utilization</vt:lpstr>
      <vt:lpstr>Where we started:  </vt:lpstr>
      <vt:lpstr>Health Share’s Life Study Conducted by the Center for Outcomes Research and Education</vt:lpstr>
      <vt:lpstr>What we learned:  Life stories with chain reactions of adversity</vt:lpstr>
      <vt:lpstr>The Prevalence of Adverse Life Experiences</vt:lpstr>
      <vt:lpstr>PowerPoint Presentation</vt:lpstr>
      <vt:lpstr>What we see: Cascading series of adverse events  that derail a healthy life course</vt:lpstr>
      <vt:lpstr>Health Share members</vt:lpstr>
      <vt:lpstr>What would this mean for a prevention strategy?</vt:lpstr>
      <vt:lpstr>Our Four Part Strategy to  Promote Early Life Health</vt:lpstr>
      <vt:lpstr>How?     Collective Impact</vt:lpstr>
      <vt:lpstr>The strategies…</vt:lpstr>
      <vt:lpstr>Where does the money come from?</vt:lpstr>
      <vt:lpstr>Building a community commitment to early life health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Bellanca</dc:creator>
  <cp:lastModifiedBy>Kris Ericson</cp:lastModifiedBy>
  <cp:revision>81</cp:revision>
  <cp:lastPrinted>2013-10-31T20:50:36Z</cp:lastPrinted>
  <dcterms:created xsi:type="dcterms:W3CDTF">2014-12-17T20:29:26Z</dcterms:created>
  <dcterms:modified xsi:type="dcterms:W3CDTF">2016-04-02T19:46:27Z</dcterms:modified>
</cp:coreProperties>
</file>