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theme/theme10.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1.xml" ContentType="application/vnd.openxmlformats-officedocument.theme+xml"/>
  <Override PartName="/ppt/slideLayouts/slideLayout49.xml" ContentType="application/vnd.openxmlformats-officedocument.presentationml.slideLayout+xml"/>
  <Override PartName="/ppt/theme/theme12.xml" ContentType="application/vnd.openxmlformats-officedocument.theme+xml"/>
  <Override PartName="/ppt/slideLayouts/slideLayout50.xml" ContentType="application/vnd.openxmlformats-officedocument.presentationml.slideLayout+xml"/>
  <Override PartName="/ppt/theme/theme1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9" r:id="rId3"/>
    <p:sldMasterId id="2147483781" r:id="rId4"/>
    <p:sldMasterId id="2147483942" r:id="rId5"/>
    <p:sldMasterId id="2147484021" r:id="rId6"/>
    <p:sldMasterId id="2147484039" r:id="rId7"/>
    <p:sldMasterId id="2147484071" r:id="rId8"/>
    <p:sldMasterId id="2147484082" r:id="rId9"/>
    <p:sldMasterId id="2147484133" r:id="rId10"/>
    <p:sldMasterId id="2147484144" r:id="rId11"/>
    <p:sldMasterId id="2147484155" r:id="rId12"/>
    <p:sldMasterId id="2147484174" r:id="rId13"/>
    <p:sldMasterId id="2147484177" r:id="rId14"/>
    <p:sldMasterId id="2147484181" r:id="rId15"/>
    <p:sldMasterId id="2147484187" r:id="rId16"/>
    <p:sldMasterId id="2147484193" r:id="rId17"/>
    <p:sldMasterId id="2147484200" r:id="rId18"/>
  </p:sldMasterIdLst>
  <p:notesMasterIdLst>
    <p:notesMasterId r:id="rId79"/>
  </p:notesMasterIdLst>
  <p:handoutMasterIdLst>
    <p:handoutMasterId r:id="rId80"/>
  </p:handoutMasterIdLst>
  <p:sldIdLst>
    <p:sldId id="931" r:id="rId19"/>
    <p:sldId id="1647" r:id="rId20"/>
    <p:sldId id="1691" r:id="rId21"/>
    <p:sldId id="1710" r:id="rId22"/>
    <p:sldId id="1743" r:id="rId23"/>
    <p:sldId id="1590" r:id="rId24"/>
    <p:sldId id="1662" r:id="rId25"/>
    <p:sldId id="1592" r:id="rId26"/>
    <p:sldId id="1702" r:id="rId27"/>
    <p:sldId id="1713" r:id="rId28"/>
    <p:sldId id="1739" r:id="rId29"/>
    <p:sldId id="1740" r:id="rId30"/>
    <p:sldId id="1725" r:id="rId31"/>
    <p:sldId id="1494" r:id="rId32"/>
    <p:sldId id="1714" r:id="rId33"/>
    <p:sldId id="1715" r:id="rId34"/>
    <p:sldId id="1716" r:id="rId35"/>
    <p:sldId id="1658" r:id="rId36"/>
    <p:sldId id="1591" r:id="rId37"/>
    <p:sldId id="1718" r:id="rId38"/>
    <p:sldId id="1719" r:id="rId39"/>
    <p:sldId id="1720" r:id="rId40"/>
    <p:sldId id="1721" r:id="rId41"/>
    <p:sldId id="1706" r:id="rId42"/>
    <p:sldId id="1705" r:id="rId43"/>
    <p:sldId id="1707" r:id="rId44"/>
    <p:sldId id="1496" r:id="rId45"/>
    <p:sldId id="1688" r:id="rId46"/>
    <p:sldId id="1704" r:id="rId47"/>
    <p:sldId id="1669" r:id="rId48"/>
    <p:sldId id="1722" r:id="rId49"/>
    <p:sldId id="1723" r:id="rId50"/>
    <p:sldId id="1724" r:id="rId51"/>
    <p:sldId id="1601" r:id="rId52"/>
    <p:sldId id="1655" r:id="rId53"/>
    <p:sldId id="1656" r:id="rId54"/>
    <p:sldId id="1657" r:id="rId55"/>
    <p:sldId id="1676" r:id="rId56"/>
    <p:sldId id="1678" r:id="rId57"/>
    <p:sldId id="1632" r:id="rId58"/>
    <p:sldId id="1660" r:id="rId59"/>
    <p:sldId id="1659" r:id="rId60"/>
    <p:sldId id="1703" r:id="rId61"/>
    <p:sldId id="1726" r:id="rId62"/>
    <p:sldId id="1727" r:id="rId63"/>
    <p:sldId id="1526" r:id="rId64"/>
    <p:sldId id="1699" r:id="rId65"/>
    <p:sldId id="1700" r:id="rId66"/>
    <p:sldId id="1674" r:id="rId67"/>
    <p:sldId id="1736" r:id="rId68"/>
    <p:sldId id="1735" r:id="rId69"/>
    <p:sldId id="1682" r:id="rId70"/>
    <p:sldId id="1617" r:id="rId71"/>
    <p:sldId id="1741" r:id="rId72"/>
    <p:sldId id="1737" r:id="rId73"/>
    <p:sldId id="1738" r:id="rId74"/>
    <p:sldId id="1693" r:id="rId75"/>
    <p:sldId id="1694" r:id="rId76"/>
    <p:sldId id="1695" r:id="rId77"/>
    <p:sldId id="1733" r:id="rId7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rissa J Estes" initials="LJE" lastIdx="3" clrIdx="0"/>
  <p:cmAuthor id="1" name="Victoria Nichols" initials="VN"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3" autoAdjust="0"/>
    <p:restoredTop sz="84114" autoAdjust="0"/>
  </p:normalViewPr>
  <p:slideViewPr>
    <p:cSldViewPr>
      <p:cViewPr varScale="1">
        <p:scale>
          <a:sx n="98" d="100"/>
          <a:sy n="98" d="100"/>
        </p:scale>
        <p:origin x="-2082" y="-96"/>
      </p:cViewPr>
      <p:guideLst>
        <p:guide orient="horz" pos="2160"/>
        <p:guide pos="2880"/>
      </p:guideLst>
    </p:cSldViewPr>
  </p:slideViewPr>
  <p:outlineViewPr>
    <p:cViewPr>
      <p:scale>
        <a:sx n="33" d="100"/>
        <a:sy n="33" d="100"/>
      </p:scale>
      <p:origin x="100" y="5400"/>
    </p:cViewPr>
  </p:outlineViewPr>
  <p:notesTextViewPr>
    <p:cViewPr>
      <p:scale>
        <a:sx n="1" d="1"/>
        <a:sy n="1" d="1"/>
      </p:scale>
      <p:origin x="0" y="0"/>
    </p:cViewPr>
  </p:notesTextViewPr>
  <p:sorterViewPr>
    <p:cViewPr>
      <p:scale>
        <a:sx n="89" d="100"/>
        <a:sy n="89" d="100"/>
      </p:scale>
      <p:origin x="0" y="0"/>
    </p:cViewPr>
  </p:sorterViewPr>
  <p:notesViewPr>
    <p:cSldViewPr>
      <p:cViewPr varScale="1">
        <p:scale>
          <a:sx n="40" d="100"/>
          <a:sy n="40" d="100"/>
        </p:scale>
        <p:origin x="-2366" y="-8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presProps" Target="presProps.xml"/><Relationship Id="rId19"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Factors influencing health</c:v>
                </c:pt>
              </c:strCache>
            </c:strRef>
          </c:tx>
          <c:dPt>
            <c:idx val="0"/>
            <c:bubble3D val="0"/>
            <c:spPr>
              <a:solidFill>
                <a:srgbClr val="00CC00"/>
              </a:solidFill>
            </c:spPr>
          </c:dPt>
          <c:dPt>
            <c:idx val="1"/>
            <c:bubble3D val="0"/>
            <c:spPr>
              <a:solidFill>
                <a:srgbClr val="9F5FCF"/>
              </a:solidFill>
            </c:spPr>
          </c:dPt>
          <c:dPt>
            <c:idx val="2"/>
            <c:bubble3D val="0"/>
            <c:spPr>
              <a:solidFill>
                <a:srgbClr val="00B0F0"/>
              </a:solidFill>
            </c:spPr>
          </c:dPt>
          <c:dLbls>
            <c:dLbl>
              <c:idx val="0"/>
              <c:layout>
                <c:manualLayout>
                  <c:x val="-0.11752058566208635"/>
                  <c:y val="0.13334885956156889"/>
                </c:manualLayout>
              </c:layout>
              <c:tx>
                <c:rich>
                  <a:bodyPr/>
                  <a:lstStyle/>
                  <a:p>
                    <a:pPr>
                      <a:defRPr sz="2000" baseline="0">
                        <a:solidFill>
                          <a:schemeClr val="bg1"/>
                        </a:solidFill>
                        <a:latin typeface="Arial" panose="020B0604020202020204" pitchFamily="34" charset="0"/>
                      </a:defRPr>
                    </a:pPr>
                    <a:r>
                      <a:rPr lang="en-US" dirty="0" smtClean="0"/>
                      <a:t>20</a:t>
                    </a:r>
                    <a:r>
                      <a:rPr lang="en-US" dirty="0"/>
                      <a:t>%</a:t>
                    </a:r>
                  </a:p>
                </c:rich>
              </c:tx>
              <c:spPr/>
              <c:showLegendKey val="0"/>
              <c:showVal val="0"/>
              <c:showCatName val="1"/>
              <c:showSerName val="0"/>
              <c:showPercent val="1"/>
              <c:showBubbleSize val="0"/>
            </c:dLbl>
            <c:dLbl>
              <c:idx val="1"/>
              <c:layout>
                <c:manualLayout>
                  <c:x val="0.13974846894138232"/>
                  <c:y val="-0.23710103138516136"/>
                </c:manualLayout>
              </c:layout>
              <c:tx>
                <c:rich>
                  <a:bodyPr/>
                  <a:lstStyle/>
                  <a:p>
                    <a:pPr>
                      <a:defRPr sz="2000" baseline="0">
                        <a:solidFill>
                          <a:schemeClr val="bg1"/>
                        </a:solidFill>
                        <a:latin typeface="Arial" panose="020B0604020202020204" pitchFamily="34" charset="0"/>
                      </a:defRPr>
                    </a:pPr>
                    <a:r>
                      <a:rPr lang="en-US" dirty="0" smtClean="0"/>
                      <a:t>70</a:t>
                    </a:r>
                    <a:r>
                      <a:rPr lang="en-US" dirty="0"/>
                      <a:t>%</a:t>
                    </a:r>
                  </a:p>
                </c:rich>
              </c:tx>
              <c:spPr/>
              <c:showLegendKey val="0"/>
              <c:showVal val="0"/>
              <c:showCatName val="1"/>
              <c:showSerName val="0"/>
              <c:showPercent val="1"/>
              <c:showBubbleSize val="0"/>
            </c:dLbl>
            <c:dLbl>
              <c:idx val="2"/>
              <c:layout>
                <c:manualLayout>
                  <c:x val="7.0924553548453506E-2"/>
                  <c:y val="0.18133784333296366"/>
                </c:manualLayout>
              </c:layout>
              <c:tx>
                <c:rich>
                  <a:bodyPr/>
                  <a:lstStyle/>
                  <a:p>
                    <a:pPr>
                      <a:defRPr sz="2000" baseline="0">
                        <a:solidFill>
                          <a:schemeClr val="bg1"/>
                        </a:solidFill>
                        <a:latin typeface="Arial" panose="020B0604020202020204" pitchFamily="34" charset="0"/>
                      </a:defRPr>
                    </a:pPr>
                    <a:r>
                      <a:rPr lang="en-US" dirty="0" smtClean="0"/>
                      <a:t>10</a:t>
                    </a:r>
                    <a:r>
                      <a:rPr lang="en-US" dirty="0"/>
                      <a:t>%</a:t>
                    </a:r>
                  </a:p>
                </c:rich>
              </c:tx>
              <c:spPr/>
              <c:showLegendKey val="0"/>
              <c:showVal val="0"/>
              <c:showCatName val="1"/>
              <c:showSerName val="0"/>
              <c:showPercent val="1"/>
              <c:showBubbleSize val="0"/>
            </c:dLbl>
            <c:txPr>
              <a:bodyPr/>
              <a:lstStyle/>
              <a:p>
                <a:pPr>
                  <a:defRPr sz="2000" baseline="0"/>
                </a:pPr>
                <a:endParaRPr lang="en-US"/>
              </a:p>
            </c:txPr>
            <c:showLegendKey val="0"/>
            <c:showVal val="0"/>
            <c:showCatName val="1"/>
            <c:showSerName val="0"/>
            <c:showPercent val="1"/>
            <c:showBubbleSize val="0"/>
            <c:showLeaderLines val="1"/>
          </c:dLbls>
          <c:cat>
            <c:strRef>
              <c:f>Sheet1!$A$2:$A$4</c:f>
              <c:strCache>
                <c:ptCount val="3"/>
                <c:pt idx="0">
                  <c:v>Genetics</c:v>
                </c:pt>
                <c:pt idx="1">
                  <c:v>Behaviors &amp; Environment</c:v>
                </c:pt>
                <c:pt idx="2">
                  <c:v>Medical Care</c:v>
                </c:pt>
              </c:strCache>
            </c:strRef>
          </c:cat>
          <c:val>
            <c:numRef>
              <c:f>Sheet1!$B$2:$B$4</c:f>
              <c:numCache>
                <c:formatCode>General</c:formatCode>
                <c:ptCount val="3"/>
                <c:pt idx="0">
                  <c:v>20</c:v>
                </c:pt>
                <c:pt idx="1">
                  <c:v>70</c:v>
                </c:pt>
                <c:pt idx="2">
                  <c:v>10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Factors influencing health</c:v>
                </c:pt>
              </c:strCache>
            </c:strRef>
          </c:tx>
          <c:dPt>
            <c:idx val="0"/>
            <c:bubble3D val="0"/>
            <c:spPr>
              <a:solidFill>
                <a:srgbClr val="00CC00"/>
              </a:solidFill>
            </c:spPr>
          </c:dPt>
          <c:dPt>
            <c:idx val="1"/>
            <c:bubble3D val="0"/>
            <c:spPr>
              <a:solidFill>
                <a:srgbClr val="9F5FCF"/>
              </a:solidFill>
            </c:spPr>
          </c:dPt>
          <c:dPt>
            <c:idx val="2"/>
            <c:bubble3D val="0"/>
            <c:spPr>
              <a:solidFill>
                <a:srgbClr val="00B0F0"/>
              </a:solidFill>
            </c:spPr>
          </c:dPt>
          <c:dLbls>
            <c:dLbl>
              <c:idx val="0"/>
              <c:spPr/>
              <c:txPr>
                <a:bodyPr/>
                <a:lstStyle/>
                <a:p>
                  <a:pPr>
                    <a:defRPr sz="2000" baseline="0">
                      <a:solidFill>
                        <a:schemeClr val="bg1"/>
                      </a:solidFill>
                      <a:latin typeface="Arial" panose="020B0604020202020204" pitchFamily="34" charset="0"/>
                    </a:defRPr>
                  </a:pPr>
                  <a:endParaRPr lang="en-US"/>
                </a:p>
              </c:txPr>
              <c:showLegendKey val="0"/>
              <c:showVal val="0"/>
              <c:showCatName val="1"/>
              <c:showSerName val="0"/>
              <c:showPercent val="1"/>
              <c:showBubbleSize val="0"/>
            </c:dLbl>
            <c:dLbl>
              <c:idx val="1"/>
              <c:layout>
                <c:manualLayout>
                  <c:x val="0.2067420616540579"/>
                  <c:y val="-0.23710084654911093"/>
                </c:manualLayout>
              </c:layout>
              <c:spPr/>
              <c:txPr>
                <a:bodyPr/>
                <a:lstStyle/>
                <a:p>
                  <a:pPr>
                    <a:defRPr sz="2000" baseline="0">
                      <a:solidFill>
                        <a:schemeClr val="bg1"/>
                      </a:solidFill>
                      <a:latin typeface="Arial" panose="020B0604020202020204" pitchFamily="34" charset="0"/>
                    </a:defRPr>
                  </a:pPr>
                  <a:endParaRPr lang="en-US"/>
                </a:p>
              </c:txPr>
              <c:showLegendKey val="0"/>
              <c:showVal val="0"/>
              <c:showCatName val="1"/>
              <c:showSerName val="0"/>
              <c:showPercent val="1"/>
              <c:showBubbleSize val="0"/>
            </c:dLbl>
            <c:dLbl>
              <c:idx val="2"/>
              <c:layout>
                <c:manualLayout>
                  <c:x val="8.8898538417991863E-2"/>
                  <c:y val="0.1414319248826291"/>
                </c:manualLayout>
              </c:layout>
              <c:spPr/>
              <c:txPr>
                <a:bodyPr/>
                <a:lstStyle/>
                <a:p>
                  <a:pPr>
                    <a:defRPr sz="2000" baseline="0">
                      <a:solidFill>
                        <a:schemeClr val="bg1"/>
                      </a:solidFill>
                      <a:latin typeface="Arial" panose="020B0604020202020204" pitchFamily="34" charset="0"/>
                    </a:defRPr>
                  </a:pPr>
                  <a:endParaRPr lang="en-US"/>
                </a:p>
              </c:txPr>
              <c:showLegendKey val="0"/>
              <c:showVal val="0"/>
              <c:showCatName val="1"/>
              <c:showSerName val="0"/>
              <c:showPercent val="1"/>
              <c:showBubbleSize val="0"/>
            </c:dLbl>
            <c:txPr>
              <a:bodyPr/>
              <a:lstStyle/>
              <a:p>
                <a:pPr>
                  <a:defRPr sz="2000" baseline="0"/>
                </a:pPr>
                <a:endParaRPr lang="en-US"/>
              </a:p>
            </c:txPr>
            <c:showLegendKey val="0"/>
            <c:showVal val="0"/>
            <c:showCatName val="1"/>
            <c:showSerName val="0"/>
            <c:showPercent val="1"/>
            <c:showBubbleSize val="0"/>
            <c:showLeaderLines val="1"/>
          </c:dLbls>
          <c:cat>
            <c:strRef>
              <c:f>Sheet1!$A$2:$A$4</c:f>
              <c:strCache>
                <c:ptCount val="3"/>
                <c:pt idx="0">
                  <c:v>Genetics</c:v>
                </c:pt>
                <c:pt idx="1">
                  <c:v>Behaviors &amp; Environment</c:v>
                </c:pt>
                <c:pt idx="2">
                  <c:v>Medical Care</c:v>
                </c:pt>
              </c:strCache>
            </c:strRef>
          </c:cat>
          <c:val>
            <c:numRef>
              <c:f>Sheet1!$B$2:$B$4</c:f>
              <c:numCache>
                <c:formatCode>General</c:formatCode>
                <c:ptCount val="3"/>
                <c:pt idx="0">
                  <c:v>20</c:v>
                </c:pt>
                <c:pt idx="1">
                  <c:v>70</c:v>
                </c:pt>
                <c:pt idx="2">
                  <c:v>10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296" tIns="46147" rIns="92296" bIns="46147" rtlCol="0"/>
          <a:lstStyle>
            <a:lvl1pPr algn="l">
              <a:defRPr sz="1100"/>
            </a:lvl1pPr>
          </a:lstStyle>
          <a:p>
            <a:endParaRPr lang="en-US"/>
          </a:p>
        </p:txBody>
      </p:sp>
      <p:sp>
        <p:nvSpPr>
          <p:cNvPr id="3" name="Date Placeholder 2"/>
          <p:cNvSpPr>
            <a:spLocks noGrp="1"/>
          </p:cNvSpPr>
          <p:nvPr>
            <p:ph type="dt" sz="quarter" idx="1"/>
          </p:nvPr>
        </p:nvSpPr>
        <p:spPr>
          <a:xfrm>
            <a:off x="3898103" y="0"/>
            <a:ext cx="2982119" cy="464820"/>
          </a:xfrm>
          <a:prstGeom prst="rect">
            <a:avLst/>
          </a:prstGeom>
        </p:spPr>
        <p:txBody>
          <a:bodyPr vert="horz" lIns="92296" tIns="46147" rIns="92296" bIns="46147" rtlCol="0"/>
          <a:lstStyle>
            <a:lvl1pPr algn="r">
              <a:defRPr sz="1100"/>
            </a:lvl1pPr>
          </a:lstStyle>
          <a:p>
            <a:fld id="{5AF0ADD5-5C6A-9041-A311-1F17138C4743}" type="datetimeFigureOut">
              <a:rPr lang="en-US" smtClean="0"/>
              <a:pPr/>
              <a:t>4/13/2016</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296" tIns="46147" rIns="92296" bIns="46147" rtlCol="0" anchor="b"/>
          <a:lstStyle>
            <a:lvl1pPr algn="l">
              <a:defRPr sz="1100"/>
            </a:lvl1pPr>
          </a:lstStyle>
          <a:p>
            <a:endParaRPr lang="en-US"/>
          </a:p>
        </p:txBody>
      </p:sp>
      <p:sp>
        <p:nvSpPr>
          <p:cNvPr id="5" name="Slide Number Placeholder 4"/>
          <p:cNvSpPr>
            <a:spLocks noGrp="1"/>
          </p:cNvSpPr>
          <p:nvPr>
            <p:ph type="sldNum" sz="quarter" idx="3"/>
          </p:nvPr>
        </p:nvSpPr>
        <p:spPr>
          <a:xfrm>
            <a:off x="3898103" y="8829967"/>
            <a:ext cx="2982119" cy="464820"/>
          </a:xfrm>
          <a:prstGeom prst="rect">
            <a:avLst/>
          </a:prstGeom>
        </p:spPr>
        <p:txBody>
          <a:bodyPr vert="horz" lIns="92296" tIns="46147" rIns="92296" bIns="46147" rtlCol="0" anchor="b"/>
          <a:lstStyle>
            <a:lvl1pPr algn="r">
              <a:defRPr sz="1100"/>
            </a:lvl1pPr>
          </a:lstStyle>
          <a:p>
            <a:fld id="{63148CF9-4216-2C41-AB9D-861485ADB1D7}" type="slidenum">
              <a:rPr lang="en-US" smtClean="0"/>
              <a:pPr/>
              <a:t>‹#›</a:t>
            </a:fld>
            <a:endParaRPr lang="en-US"/>
          </a:p>
        </p:txBody>
      </p:sp>
    </p:spTree>
    <p:extLst>
      <p:ext uri="{BB962C8B-B14F-4D97-AF65-F5344CB8AC3E}">
        <p14:creationId xmlns:p14="http://schemas.microsoft.com/office/powerpoint/2010/main" val="1508287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296" tIns="46147" rIns="92296" bIns="46147" rtlCol="0"/>
          <a:lstStyle>
            <a:lvl1pPr algn="l">
              <a:defRPr sz="11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2296" tIns="46147" rIns="92296" bIns="46147" rtlCol="0"/>
          <a:lstStyle>
            <a:lvl1pPr algn="r">
              <a:defRPr sz="1100"/>
            </a:lvl1pPr>
          </a:lstStyle>
          <a:p>
            <a:fld id="{08820A14-2074-45C9-A5E4-4C25634413FA}" type="datetimeFigureOut">
              <a:rPr lang="en-US" smtClean="0"/>
              <a:pPr/>
              <a:t>4/13/2016</a:t>
            </a:fld>
            <a:endParaRPr lang="en-US"/>
          </a:p>
        </p:txBody>
      </p:sp>
      <p:sp>
        <p:nvSpPr>
          <p:cNvPr id="4" name="Slide Image Placeholder 3"/>
          <p:cNvSpPr>
            <a:spLocks noGrp="1" noRot="1" noChangeAspect="1"/>
          </p:cNvSpPr>
          <p:nvPr>
            <p:ph type="sldImg" idx="2"/>
          </p:nvPr>
        </p:nvSpPr>
        <p:spPr>
          <a:xfrm>
            <a:off x="1117600" y="695325"/>
            <a:ext cx="4646613" cy="3486150"/>
          </a:xfrm>
          <a:prstGeom prst="rect">
            <a:avLst/>
          </a:prstGeom>
          <a:noFill/>
          <a:ln w="12700">
            <a:solidFill>
              <a:prstClr val="black"/>
            </a:solidFill>
          </a:ln>
        </p:spPr>
        <p:txBody>
          <a:bodyPr vert="horz" lIns="92296" tIns="46147" rIns="92296" bIns="46147"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296" tIns="46147" rIns="92296" bIns="461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296" tIns="46147" rIns="92296"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296" tIns="46147" rIns="92296" bIns="46147" rtlCol="0" anchor="b"/>
          <a:lstStyle>
            <a:lvl1pPr algn="r">
              <a:defRPr sz="1100"/>
            </a:lvl1pPr>
          </a:lstStyle>
          <a:p>
            <a:fld id="{F0C31C80-79B8-4A4C-BBC8-46711100C59F}" type="slidenum">
              <a:rPr lang="en-US" smtClean="0"/>
              <a:pPr/>
              <a:t>‹#›</a:t>
            </a:fld>
            <a:endParaRPr lang="en-US"/>
          </a:p>
        </p:txBody>
      </p:sp>
    </p:spTree>
    <p:extLst>
      <p:ext uri="{BB962C8B-B14F-4D97-AF65-F5344CB8AC3E}">
        <p14:creationId xmlns:p14="http://schemas.microsoft.com/office/powerpoint/2010/main" val="111066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hcf.org/~/media/MEDIA%20LIBRARY%20Files/PDF/PDF%20D/PDF%20DataSymposium03042015Watkins.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36650" y="703263"/>
            <a:ext cx="4637088" cy="3478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xfrm>
            <a:off x="688483" y="4416102"/>
            <a:ext cx="5504853"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ea typeface="ＭＳ Ｐゴシック" pitchFamily="34" charset="-128"/>
              </a:rPr>
              <a:t>Mental Health, Public Health and HealthCare putting prevention in the middle of the puzzle</a:t>
            </a:r>
            <a:r>
              <a:rPr lang="en-US" baseline="0" dirty="0" smtClean="0">
                <a:ea typeface="ＭＳ Ｐゴシック" pitchFamily="34" charset="-128"/>
              </a:rPr>
              <a:t> </a:t>
            </a:r>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4294967295"/>
          </p:nvPr>
        </p:nvSpPr>
        <p:spPr>
          <a:xfrm>
            <a:off x="3897902" y="8830663"/>
            <a:ext cx="2982418" cy="464205"/>
          </a:xfrm>
          <a:prstGeom prst="rect">
            <a:avLst/>
          </a:prstGeom>
        </p:spPr>
        <p:txBody>
          <a:bodyPr lIns="86786" tIns="43393" rIns="86786" bIns="43393"/>
          <a:lstStyle>
            <a:lvl1pPr defTabSz="917572" eaLnBrk="0" hangingPunct="0">
              <a:defRPr>
                <a:solidFill>
                  <a:schemeClr val="tx1"/>
                </a:solidFill>
                <a:latin typeface="Arial" pitchFamily="34" charset="0"/>
              </a:defRPr>
            </a:lvl1pPr>
            <a:lvl2pPr marL="705129" indent="-271203" defTabSz="917572" eaLnBrk="0" hangingPunct="0">
              <a:defRPr>
                <a:solidFill>
                  <a:schemeClr val="tx1"/>
                </a:solidFill>
                <a:latin typeface="Arial" pitchFamily="34" charset="0"/>
              </a:defRPr>
            </a:lvl2pPr>
            <a:lvl3pPr marL="1084815" indent="-216963" defTabSz="917572" eaLnBrk="0" hangingPunct="0">
              <a:defRPr>
                <a:solidFill>
                  <a:schemeClr val="tx1"/>
                </a:solidFill>
                <a:latin typeface="Arial" pitchFamily="34" charset="0"/>
              </a:defRPr>
            </a:lvl3pPr>
            <a:lvl4pPr marL="1518739" indent="-216963" defTabSz="917572" eaLnBrk="0" hangingPunct="0">
              <a:defRPr>
                <a:solidFill>
                  <a:schemeClr val="tx1"/>
                </a:solidFill>
                <a:latin typeface="Arial" pitchFamily="34" charset="0"/>
              </a:defRPr>
            </a:lvl4pPr>
            <a:lvl5pPr marL="1952664" indent="-216963" defTabSz="917572" eaLnBrk="0" hangingPunct="0">
              <a:defRPr>
                <a:solidFill>
                  <a:schemeClr val="tx1"/>
                </a:solidFill>
                <a:latin typeface="Arial" pitchFamily="34" charset="0"/>
              </a:defRPr>
            </a:lvl5pPr>
            <a:lvl6pPr marL="2386591" indent="-216963" defTabSz="917572" eaLnBrk="0" fontAlgn="base" hangingPunct="0">
              <a:spcBef>
                <a:spcPct val="0"/>
              </a:spcBef>
              <a:spcAft>
                <a:spcPct val="0"/>
              </a:spcAft>
              <a:defRPr>
                <a:solidFill>
                  <a:schemeClr val="tx1"/>
                </a:solidFill>
                <a:latin typeface="Arial" pitchFamily="34" charset="0"/>
              </a:defRPr>
            </a:lvl6pPr>
            <a:lvl7pPr marL="2820515" indent="-216963" defTabSz="917572" eaLnBrk="0" fontAlgn="base" hangingPunct="0">
              <a:spcBef>
                <a:spcPct val="0"/>
              </a:spcBef>
              <a:spcAft>
                <a:spcPct val="0"/>
              </a:spcAft>
              <a:defRPr>
                <a:solidFill>
                  <a:schemeClr val="tx1"/>
                </a:solidFill>
                <a:latin typeface="Arial" pitchFamily="34" charset="0"/>
              </a:defRPr>
            </a:lvl7pPr>
            <a:lvl8pPr marL="3254440" indent="-216963" defTabSz="917572" eaLnBrk="0" fontAlgn="base" hangingPunct="0">
              <a:spcBef>
                <a:spcPct val="0"/>
              </a:spcBef>
              <a:spcAft>
                <a:spcPct val="0"/>
              </a:spcAft>
              <a:defRPr>
                <a:solidFill>
                  <a:schemeClr val="tx1"/>
                </a:solidFill>
                <a:latin typeface="Arial" pitchFamily="34" charset="0"/>
              </a:defRPr>
            </a:lvl8pPr>
            <a:lvl9pPr marL="3688365" indent="-216963" defTabSz="917572" eaLnBrk="0" fontAlgn="base" hangingPunct="0">
              <a:spcBef>
                <a:spcPct val="0"/>
              </a:spcBef>
              <a:spcAft>
                <a:spcPct val="0"/>
              </a:spcAft>
              <a:defRPr>
                <a:solidFill>
                  <a:schemeClr val="tx1"/>
                </a:solidFill>
                <a:latin typeface="Arial" pitchFamily="34" charset="0"/>
              </a:defRPr>
            </a:lvl9pPr>
          </a:lstStyle>
          <a:p>
            <a:pPr eaLnBrk="1" hangingPunct="1">
              <a:defRPr/>
            </a:pPr>
            <a:fld id="{2A904B06-9E08-42AB-B9F5-5440EBE30F19}" type="slidenum">
              <a:rPr lang="en-US" smtClean="0">
                <a:solidFill>
                  <a:prstClr val="black"/>
                </a:solidFill>
              </a:rPr>
              <a:pPr eaLnBrk="1" hangingPunct="1">
                <a:defRPr/>
              </a:pPr>
              <a:t>14</a:t>
            </a:fld>
            <a:endParaRPr lang="en-US" smtClean="0">
              <a:solidFill>
                <a:prstClr val="black"/>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r>
              <a:rPr lang="en-US" altLang="en-US" sz="1600" dirty="0"/>
              <a:t>What about now?</a:t>
            </a:r>
          </a:p>
          <a:p>
            <a:pPr eaLnBrk="1" hangingPunct="1"/>
            <a:r>
              <a:rPr lang="en-US" altLang="en-US" sz="1600" dirty="0"/>
              <a:t>What about the environment is causing the problem?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6146" name="Rectangle 2"/>
          <p:cNvSpPr>
            <a:spLocks noGrp="1" noRot="1" noChangeAspect="1" noChangeArrowheads="1" noTextEdit="1"/>
          </p:cNvSpPr>
          <p:nvPr>
            <p:ph type="sldImg"/>
          </p:nvPr>
        </p:nvSpPr>
        <p:spPr>
          <a:xfrm>
            <a:off x="1119188" y="696913"/>
            <a:ext cx="4646612" cy="3486150"/>
          </a:xfrm>
          <a:ln/>
        </p:spPr>
      </p:sp>
      <p:sp>
        <p:nvSpPr>
          <p:cNvPr id="2566147" name="Rectangle 3"/>
          <p:cNvSpPr>
            <a:spLocks noGrp="1" noChangeArrowheads="1"/>
          </p:cNvSpPr>
          <p:nvPr>
            <p:ph type="body" idx="1"/>
          </p:nvPr>
        </p:nvSpPr>
        <p:spPr>
          <a:xfrm>
            <a:off x="688481" y="4416099"/>
            <a:ext cx="5504853" cy="4182457"/>
          </a:xfrm>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1141413" y="703263"/>
            <a:ext cx="4633912" cy="3476625"/>
          </a:xfrm>
          <a:noFill/>
          <a:ln>
            <a:solidFill>
              <a:srgbClr val="000000"/>
            </a:solidFill>
            <a:miter lim="800000"/>
            <a:headEnd/>
            <a:tailEnd/>
          </a:ln>
        </p:spPr>
      </p:sp>
      <p:sp>
        <p:nvSpPr>
          <p:cNvPr id="110595" name="Rectangle 3"/>
          <p:cNvSpPr>
            <a:spLocks noGrp="1"/>
          </p:cNvSpPr>
          <p:nvPr>
            <p:ph type="body" idx="1"/>
          </p:nvPr>
        </p:nvSpPr>
        <p:spPr bwMode="auto">
          <a:xfrm>
            <a:off x="909611" y="4415792"/>
            <a:ext cx="5060999" cy="4172083"/>
          </a:xfrm>
          <a:noFill/>
        </p:spPr>
        <p:txBody>
          <a:bodyPr wrap="square" numCol="1" anchor="t" anchorCtr="0" compatLnSpc="1">
            <a:prstTxWarp prst="textNoShape">
              <a:avLst/>
            </a:prstTxWarp>
          </a:bodyPr>
          <a:lstStyle/>
          <a:p>
            <a:pPr marL="0" marR="0" indent="0" algn="l" defTabSz="931610" rtl="0" eaLnBrk="1" fontAlgn="auto" latinLnBrk="0" hangingPunct="1">
              <a:lnSpc>
                <a:spcPct val="100000"/>
              </a:lnSpc>
              <a:spcBef>
                <a:spcPts val="0"/>
              </a:spcBef>
              <a:spcAft>
                <a:spcPts val="0"/>
              </a:spcAft>
              <a:buClrTx/>
              <a:buSzTx/>
              <a:buFontTx/>
              <a:buNone/>
              <a:tabLst/>
              <a:defRPr/>
            </a:pPr>
            <a:r>
              <a:rPr lang="en-US" sz="1200" i="1" dirty="0" smtClean="0">
                <a:solidFill>
                  <a:srgbClr val="FFFFFF"/>
                </a:solidFill>
                <a:effectLst>
                  <a:outerShdw blurRad="38100" dist="38100" dir="2700000" algn="tl">
                    <a:srgbClr val="000000"/>
                  </a:outerShdw>
                </a:effectLst>
              </a:rPr>
              <a:t>Health and Medicine Division of the National Academy of Sciences Engineering and Medicine (Previously known as  IOM)</a:t>
            </a:r>
            <a:endParaRPr lang="en-US" sz="1200" b="1" dirty="0" smtClean="0">
              <a:solidFill>
                <a:srgbClr val="FFFFFF"/>
              </a:solidFill>
              <a:effectLst>
                <a:outerShdw blurRad="38100" dist="38100" dir="2700000" algn="tl">
                  <a:srgbClr val="000000"/>
                </a:outerShdw>
              </a:effectLst>
            </a:endParaRPr>
          </a:p>
          <a:p>
            <a:pPr marL="0" marR="0" indent="0" algn="l" defTabSz="931610" rtl="0" eaLnBrk="1" fontAlgn="auto" latinLnBrk="0" hangingPunct="1">
              <a:lnSpc>
                <a:spcPct val="100000"/>
              </a:lnSpc>
              <a:spcBef>
                <a:spcPts val="0"/>
              </a:spcBef>
              <a:spcAft>
                <a:spcPts val="0"/>
              </a:spcAft>
              <a:buClrTx/>
              <a:buSzTx/>
              <a:buFontTx/>
              <a:buNone/>
              <a:tabLst/>
              <a:defRPr/>
            </a:pPr>
            <a:r>
              <a:rPr lang="en-US" sz="1200" b="1" dirty="0" smtClean="0">
                <a:solidFill>
                  <a:srgbClr val="FFFFFF"/>
                </a:solidFill>
                <a:effectLst>
                  <a:outerShdw blurRad="38100" dist="38100" dir="2700000" algn="tl">
                    <a:srgbClr val="000000"/>
                  </a:outerShdw>
                </a:effectLst>
              </a:rPr>
              <a:t>Institute of Medicine/National Academy of Medicine</a:t>
            </a:r>
          </a:p>
          <a:p>
            <a:pPr defTabSz="931610">
              <a:defRPr/>
            </a:pPr>
            <a:r>
              <a:rPr lang="en-US" b="1" dirty="0" smtClean="0"/>
              <a:t>Name Change </a:t>
            </a:r>
          </a:p>
          <a:p>
            <a:pPr defTabSz="931610">
              <a:defRPr/>
            </a:pPr>
            <a:endParaRPr lang="en-US" dirty="0" smtClean="0"/>
          </a:p>
          <a:p>
            <a:pPr defTabSz="931610">
              <a:defRPr/>
            </a:pPr>
            <a:r>
              <a:rPr lang="en-US" dirty="0" smtClean="0"/>
              <a:t>Institute </a:t>
            </a:r>
            <a:r>
              <a:rPr lang="en-US" dirty="0"/>
              <a:t>of Medicine. (2000). </a:t>
            </a:r>
            <a:r>
              <a:rPr lang="en-US" i="1" dirty="0"/>
              <a:t>Promoting health: Intervention strategies from social and behavioral research </a:t>
            </a:r>
            <a:r>
              <a:rPr lang="en-US" dirty="0"/>
              <a:t>(B. D. </a:t>
            </a:r>
            <a:r>
              <a:rPr lang="en-US" dirty="0" err="1"/>
              <a:t>Smedley</a:t>
            </a:r>
            <a:r>
              <a:rPr lang="en-US" dirty="0"/>
              <a:t> &amp; L. S. </a:t>
            </a:r>
            <a:r>
              <a:rPr lang="en-US" dirty="0" err="1"/>
              <a:t>Syme</a:t>
            </a:r>
            <a:r>
              <a:rPr lang="en-US" dirty="0"/>
              <a:t>, Eds.). Washington, DC: National Academies Press.</a:t>
            </a: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98102" y="8829675"/>
            <a:ext cx="2982119" cy="465138"/>
          </a:xfrm>
          <a:prstGeom prst="rect">
            <a:avLst/>
          </a:prstGeom>
          <a:noFill/>
        </p:spPr>
        <p:txBody>
          <a:bodyPr lIns="93177" tIns="46589" rIns="93177" bIns="46589"/>
          <a:lstStyle/>
          <a:p>
            <a:pPr algn="ctr" eaLnBrk="0" fontAlgn="base" hangingPunct="0">
              <a:spcBef>
                <a:spcPct val="0"/>
              </a:spcBef>
              <a:spcAft>
                <a:spcPct val="0"/>
              </a:spcAft>
              <a:buClr>
                <a:srgbClr val="FC0128"/>
              </a:buClr>
              <a:buSzPct val="75000"/>
              <a:buFont typeface="Wingdings" pitchFamily="2" charset="2"/>
              <a:buNone/>
              <a:defRPr/>
            </a:pPr>
            <a:fld id="{80891498-7024-4F06-8F1E-DD991244D369}" type="slidenum">
              <a:rPr lang="en-US" sz="4100" i="1">
                <a:solidFill>
                  <a:srgbClr val="1F497D"/>
                </a:solidFill>
                <a:effectLst>
                  <a:outerShdw blurRad="38100" dist="38100" dir="2700000" algn="tl">
                    <a:srgbClr val="000000">
                      <a:alpha val="43137"/>
                    </a:srgbClr>
                  </a:outerShdw>
                </a:effectLst>
                <a:latin typeface="GillSans" pitchFamily="34" charset="0"/>
              </a:rPr>
              <a:pPr algn="ctr" eaLnBrk="0" fontAlgn="base" hangingPunct="0">
                <a:spcBef>
                  <a:spcPct val="0"/>
                </a:spcBef>
                <a:spcAft>
                  <a:spcPct val="0"/>
                </a:spcAft>
                <a:buClr>
                  <a:srgbClr val="FC0128"/>
                </a:buClr>
                <a:buSzPct val="75000"/>
                <a:buFont typeface="Wingdings" pitchFamily="2" charset="2"/>
                <a:buNone/>
                <a:defRPr/>
              </a:pPr>
              <a:t>22</a:t>
            </a:fld>
            <a:endParaRPr lang="en-US" sz="4100" i="1">
              <a:solidFill>
                <a:srgbClr val="1F497D"/>
              </a:solidFill>
              <a:effectLst>
                <a:outerShdw blurRad="38100" dist="38100" dir="2700000" algn="tl">
                  <a:srgbClr val="000000">
                    <a:alpha val="43137"/>
                  </a:srgbClr>
                </a:outerShdw>
              </a:effectLst>
              <a:latin typeface="GillSans" pitchFamily="34" charset="0"/>
            </a:endParaRPr>
          </a:p>
        </p:txBody>
      </p:sp>
      <p:sp>
        <p:nvSpPr>
          <p:cNvPr id="140291" name="Rectangle 2"/>
          <p:cNvSpPr>
            <a:spLocks noGrp="1" noRot="1" noChangeAspect="1" noChangeArrowheads="1" noTextEdit="1"/>
          </p:cNvSpPr>
          <p:nvPr>
            <p:ph type="sldImg"/>
          </p:nvPr>
        </p:nvSpPr>
        <p:spPr>
          <a:xfrm>
            <a:off x="1138238" y="701675"/>
            <a:ext cx="4633912" cy="3476625"/>
          </a:xfrm>
          <a:ln/>
        </p:spPr>
      </p:sp>
      <p:sp>
        <p:nvSpPr>
          <p:cNvPr id="140292" name="Rectangle 3"/>
          <p:cNvSpPr>
            <a:spLocks noGrp="1" noChangeArrowheads="1"/>
          </p:cNvSpPr>
          <p:nvPr>
            <p:ph type="body" idx="1"/>
          </p:nvPr>
        </p:nvSpPr>
        <p:spPr>
          <a:xfrm>
            <a:off x="909611" y="4416426"/>
            <a:ext cx="5059407" cy="41735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4504" tIns="46423" rIns="94504" bIns="46423"/>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98102" y="8829677"/>
            <a:ext cx="2982119" cy="465138"/>
          </a:xfrm>
          <a:prstGeom prst="rect">
            <a:avLst/>
          </a:prstGeom>
          <a:noFill/>
        </p:spPr>
        <p:txBody>
          <a:bodyPr lIns="93177" tIns="46589" rIns="93177" bIns="46589"/>
          <a:lstStyle/>
          <a:p>
            <a:pPr algn="ctr" eaLnBrk="0" fontAlgn="base" hangingPunct="0">
              <a:spcBef>
                <a:spcPct val="0"/>
              </a:spcBef>
              <a:spcAft>
                <a:spcPct val="0"/>
              </a:spcAft>
              <a:buClr>
                <a:srgbClr val="FC0128"/>
              </a:buClr>
              <a:buSzPct val="75000"/>
              <a:buFont typeface="Wingdings" pitchFamily="2" charset="2"/>
              <a:buNone/>
              <a:defRPr/>
            </a:pPr>
            <a:fld id="{80891498-7024-4F06-8F1E-DD991244D369}" type="slidenum">
              <a:rPr lang="en-US" sz="4100" i="1">
                <a:solidFill>
                  <a:srgbClr val="1F497D"/>
                </a:solidFill>
                <a:effectLst>
                  <a:outerShdw blurRad="38100" dist="38100" dir="2700000" algn="tl">
                    <a:srgbClr val="000000">
                      <a:alpha val="43137"/>
                    </a:srgbClr>
                  </a:outerShdw>
                </a:effectLst>
                <a:latin typeface="GillSans" pitchFamily="34" charset="0"/>
              </a:rPr>
              <a:pPr algn="ctr" eaLnBrk="0" fontAlgn="base" hangingPunct="0">
                <a:spcBef>
                  <a:spcPct val="0"/>
                </a:spcBef>
                <a:spcAft>
                  <a:spcPct val="0"/>
                </a:spcAft>
                <a:buClr>
                  <a:srgbClr val="FC0128"/>
                </a:buClr>
                <a:buSzPct val="75000"/>
                <a:buFont typeface="Wingdings" pitchFamily="2" charset="2"/>
                <a:buNone/>
                <a:defRPr/>
              </a:pPr>
              <a:t>23</a:t>
            </a:fld>
            <a:endParaRPr lang="en-US" sz="4100" i="1">
              <a:solidFill>
                <a:srgbClr val="1F497D"/>
              </a:solidFill>
              <a:effectLst>
                <a:outerShdw blurRad="38100" dist="38100" dir="2700000" algn="tl">
                  <a:srgbClr val="000000">
                    <a:alpha val="43137"/>
                  </a:srgbClr>
                </a:outerShdw>
              </a:effectLst>
              <a:latin typeface="GillSans" pitchFamily="34" charset="0"/>
            </a:endParaRPr>
          </a:p>
        </p:txBody>
      </p:sp>
      <p:sp>
        <p:nvSpPr>
          <p:cNvPr id="140291" name="Rectangle 2"/>
          <p:cNvSpPr>
            <a:spLocks noGrp="1" noRot="1" noChangeAspect="1" noChangeArrowheads="1" noTextEdit="1"/>
          </p:cNvSpPr>
          <p:nvPr>
            <p:ph type="sldImg"/>
          </p:nvPr>
        </p:nvSpPr>
        <p:spPr>
          <a:xfrm>
            <a:off x="1138238" y="701675"/>
            <a:ext cx="4633912" cy="3476625"/>
          </a:xfrm>
          <a:ln/>
        </p:spPr>
      </p:sp>
      <p:sp>
        <p:nvSpPr>
          <p:cNvPr id="140292" name="Rectangle 3"/>
          <p:cNvSpPr>
            <a:spLocks noGrp="1" noChangeArrowheads="1"/>
          </p:cNvSpPr>
          <p:nvPr>
            <p:ph type="body" idx="1"/>
          </p:nvPr>
        </p:nvSpPr>
        <p:spPr>
          <a:xfrm>
            <a:off x="909612" y="4416428"/>
            <a:ext cx="5059407" cy="41735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4504" tIns="46423" rIns="94504" bIns="46423"/>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Is</a:t>
            </a:r>
            <a:r>
              <a:rPr lang="en-US" b="1" baseline="0" dirty="0" smtClean="0"/>
              <a:t> there a source for this? </a:t>
            </a:r>
            <a:endParaRPr lang="en-US" b="1" dirty="0"/>
          </a:p>
        </p:txBody>
      </p:sp>
      <p:sp>
        <p:nvSpPr>
          <p:cNvPr id="4" name="Slide Number Placeholder 3"/>
          <p:cNvSpPr>
            <a:spLocks noGrp="1"/>
          </p:cNvSpPr>
          <p:nvPr>
            <p:ph type="sldNum" sz="quarter" idx="10"/>
          </p:nvPr>
        </p:nvSpPr>
        <p:spPr/>
        <p:txBody>
          <a:bodyPr/>
          <a:lstStyle/>
          <a:p>
            <a:fld id="{F0C31C80-79B8-4A4C-BBC8-46711100C59F}" type="slidenum">
              <a:rPr lang="en-US" smtClean="0"/>
              <a:pPr/>
              <a:t>24</a:t>
            </a:fld>
            <a:endParaRPr lang="en-US"/>
          </a:p>
        </p:txBody>
      </p:sp>
    </p:spTree>
    <p:extLst>
      <p:ext uri="{BB962C8B-B14F-4D97-AF65-F5344CB8AC3E}">
        <p14:creationId xmlns:p14="http://schemas.microsoft.com/office/powerpoint/2010/main" val="3720674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19188" y="698500"/>
            <a:ext cx="4645025" cy="3484563"/>
          </a:xfrm>
          <a:ln/>
        </p:spPr>
      </p:sp>
      <p:sp>
        <p:nvSpPr>
          <p:cNvPr id="28675" name="Rectangle 3"/>
          <p:cNvSpPr>
            <a:spLocks noGrp="1" noChangeArrowheads="1"/>
          </p:cNvSpPr>
          <p:nvPr>
            <p:ph type="body" idx="1"/>
          </p:nvPr>
        </p:nvSpPr>
        <p:spPr>
          <a:xfrm>
            <a:off x="688182" y="4416426"/>
            <a:ext cx="5505450" cy="4181475"/>
          </a:xfrm>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41413" y="703263"/>
            <a:ext cx="4630737" cy="3475037"/>
          </a:xfrm>
          <a:ln/>
        </p:spPr>
      </p:sp>
      <p:sp>
        <p:nvSpPr>
          <p:cNvPr id="146435" name="Rectangle 3"/>
          <p:cNvSpPr>
            <a:spLocks noGrp="1" noChangeArrowheads="1"/>
          </p:cNvSpPr>
          <p:nvPr>
            <p:ph type="body" idx="1"/>
          </p:nvPr>
        </p:nvSpPr>
        <p:spPr>
          <a:xfrm>
            <a:off x="909611" y="4416429"/>
            <a:ext cx="5059409"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600" dirty="0" smtClean="0">
                <a:latin typeface="Arial" pitchFamily="34" charset="0"/>
              </a:rPr>
              <a:t>Prevention and community support</a:t>
            </a:r>
            <a:endParaRPr lang="en-US" dirty="0" smtClean="0">
              <a:latin typeface="Arial" pitchFamily="34" charset="0"/>
            </a:endParaRPr>
          </a:p>
          <a:p>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Solutions?</a:t>
            </a:r>
            <a:r>
              <a:rPr lang="en-US" baseline="0" dirty="0" smtClean="0"/>
              <a:t> / what do we do about it </a:t>
            </a:r>
            <a:endParaRPr lang="en-US" dirty="0"/>
          </a:p>
        </p:txBody>
      </p:sp>
      <p:sp>
        <p:nvSpPr>
          <p:cNvPr id="4" name="Slide Number Placeholder 3"/>
          <p:cNvSpPr>
            <a:spLocks noGrp="1"/>
          </p:cNvSpPr>
          <p:nvPr>
            <p:ph type="sldNum" sz="quarter" idx="10"/>
          </p:nvPr>
        </p:nvSpPr>
        <p:spPr/>
        <p:txBody>
          <a:bodyPr/>
          <a:lstStyle/>
          <a:p>
            <a:fld id="{F0C31C80-79B8-4A4C-BBC8-46711100C59F}" type="slidenum">
              <a:rPr lang="en-US" smtClean="0"/>
              <a:pPr/>
              <a:t>27</a:t>
            </a:fld>
            <a:endParaRPr lang="en-US"/>
          </a:p>
        </p:txBody>
      </p:sp>
    </p:spTree>
    <p:extLst>
      <p:ext uri="{BB962C8B-B14F-4D97-AF65-F5344CB8AC3E}">
        <p14:creationId xmlns:p14="http://schemas.microsoft.com/office/powerpoint/2010/main" val="139369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1117600" y="696913"/>
            <a:ext cx="464661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xfrm>
            <a:off x="688481" y="4416101"/>
            <a:ext cx="5504854"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Hospital</a:t>
            </a:r>
            <a:r>
              <a:rPr lang="en-US" b="1" baseline="0" dirty="0" smtClean="0">
                <a:ea typeface="ＭＳ Ｐゴシック" pitchFamily="34" charset="-128"/>
              </a:rPr>
              <a:t> Image </a:t>
            </a:r>
            <a:endParaRPr lang="en-US" b="1" dirty="0" smtClean="0">
              <a:ea typeface="ＭＳ Ｐゴシック" pitchFamily="34" charset="-128"/>
            </a:endParaRPr>
          </a:p>
        </p:txBody>
      </p:sp>
      <p:sp>
        <p:nvSpPr>
          <p:cNvPr id="121860" name="Slide Number Placeholder 3"/>
          <p:cNvSpPr>
            <a:spLocks noGrp="1"/>
          </p:cNvSpPr>
          <p:nvPr>
            <p:ph type="sldNum" sz="quarter" idx="5"/>
          </p:nvPr>
        </p:nvSpPr>
        <p:spPr bwMode="auto">
          <a:xfrm>
            <a:off x="3897902" y="8829123"/>
            <a:ext cx="2982418" cy="4657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5475" eaLnBrk="0" hangingPunct="0">
              <a:defRPr>
                <a:solidFill>
                  <a:schemeClr val="tx1"/>
                </a:solidFill>
                <a:latin typeface="Arial" pitchFamily="34" charset="0"/>
                <a:ea typeface="ＭＳ Ｐゴシック" pitchFamily="34" charset="-128"/>
              </a:defRPr>
            </a:lvl1pPr>
            <a:lvl2pPr marL="702756" indent="-270291" defTabSz="905475" eaLnBrk="0" hangingPunct="0">
              <a:defRPr>
                <a:solidFill>
                  <a:schemeClr val="tx1"/>
                </a:solidFill>
                <a:latin typeface="Arial" pitchFamily="34" charset="0"/>
                <a:ea typeface="ＭＳ Ｐゴシック" pitchFamily="34" charset="-128"/>
              </a:defRPr>
            </a:lvl2pPr>
            <a:lvl3pPr marL="1081164" indent="-216233" defTabSz="905475" eaLnBrk="0" hangingPunct="0">
              <a:defRPr>
                <a:solidFill>
                  <a:schemeClr val="tx1"/>
                </a:solidFill>
                <a:latin typeface="Arial" pitchFamily="34" charset="0"/>
                <a:ea typeface="ＭＳ Ｐゴシック" pitchFamily="34" charset="-128"/>
              </a:defRPr>
            </a:lvl3pPr>
            <a:lvl4pPr marL="1513629" indent="-216233" defTabSz="905475" eaLnBrk="0" hangingPunct="0">
              <a:defRPr>
                <a:solidFill>
                  <a:schemeClr val="tx1"/>
                </a:solidFill>
                <a:latin typeface="Arial" pitchFamily="34" charset="0"/>
                <a:ea typeface="ＭＳ Ｐゴシック" pitchFamily="34" charset="-128"/>
              </a:defRPr>
            </a:lvl4pPr>
            <a:lvl5pPr marL="1946095" indent="-216233" defTabSz="905475" eaLnBrk="0" hangingPunct="0">
              <a:defRPr>
                <a:solidFill>
                  <a:schemeClr val="tx1"/>
                </a:solidFill>
                <a:latin typeface="Arial" pitchFamily="34" charset="0"/>
                <a:ea typeface="ＭＳ Ｐゴシック" pitchFamily="34" charset="-128"/>
              </a:defRPr>
            </a:lvl5pPr>
            <a:lvl6pPr marL="2378560" indent="-216233" defTabSz="9054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811026" indent="-216233" defTabSz="9054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243491" indent="-216233" defTabSz="9054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675957" indent="-216233" defTabSz="9054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63A1F11-FF4C-4747-BFA4-2562A200ECCA}" type="slidenum">
              <a:rPr lang="en-US">
                <a:solidFill>
                  <a:prstClr val="black"/>
                </a:solidFill>
                <a:latin typeface="Calibri" pitchFamily="34" charset="0"/>
              </a:rPr>
              <a:pPr eaLnBrk="1" hangingPunct="1"/>
              <a:t>28</a:t>
            </a:fld>
            <a:endParaRPr lang="en-US">
              <a:solidFill>
                <a:prstClr val="black"/>
              </a:solidFill>
              <a:latin typeface="Calibri" pitchFamily="34" charset="0"/>
            </a:endParaRPr>
          </a:p>
        </p:txBody>
      </p:sp>
    </p:spTree>
    <p:extLst>
      <p:ext uri="{BB962C8B-B14F-4D97-AF65-F5344CB8AC3E}">
        <p14:creationId xmlns:p14="http://schemas.microsoft.com/office/powerpoint/2010/main" val="182904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1117600" y="696913"/>
            <a:ext cx="464661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xfrm>
            <a:off x="688481" y="4416101"/>
            <a:ext cx="5504854"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Hospital</a:t>
            </a:r>
            <a:r>
              <a:rPr lang="en-US" b="1" baseline="0" dirty="0" smtClean="0">
                <a:ea typeface="ＭＳ Ｐゴシック" pitchFamily="34" charset="-128"/>
              </a:rPr>
              <a:t> Image </a:t>
            </a:r>
            <a:endParaRPr lang="en-US" b="1" dirty="0" smtClean="0">
              <a:ea typeface="ＭＳ Ｐゴシック" pitchFamily="34" charset="-128"/>
            </a:endParaRPr>
          </a:p>
        </p:txBody>
      </p:sp>
      <p:sp>
        <p:nvSpPr>
          <p:cNvPr id="121860" name="Slide Number Placeholder 3"/>
          <p:cNvSpPr>
            <a:spLocks noGrp="1"/>
          </p:cNvSpPr>
          <p:nvPr>
            <p:ph type="sldNum" sz="quarter" idx="5"/>
          </p:nvPr>
        </p:nvSpPr>
        <p:spPr bwMode="auto">
          <a:xfrm>
            <a:off x="3897902" y="8829123"/>
            <a:ext cx="2982418" cy="4657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5475" eaLnBrk="0" hangingPunct="0">
              <a:defRPr>
                <a:solidFill>
                  <a:schemeClr val="tx1"/>
                </a:solidFill>
                <a:latin typeface="Arial" pitchFamily="34" charset="0"/>
                <a:ea typeface="ＭＳ Ｐゴシック" pitchFamily="34" charset="-128"/>
              </a:defRPr>
            </a:lvl1pPr>
            <a:lvl2pPr marL="702756" indent="-270291" defTabSz="905475" eaLnBrk="0" hangingPunct="0">
              <a:defRPr>
                <a:solidFill>
                  <a:schemeClr val="tx1"/>
                </a:solidFill>
                <a:latin typeface="Arial" pitchFamily="34" charset="0"/>
                <a:ea typeface="ＭＳ Ｐゴシック" pitchFamily="34" charset="-128"/>
              </a:defRPr>
            </a:lvl2pPr>
            <a:lvl3pPr marL="1081164" indent="-216233" defTabSz="905475" eaLnBrk="0" hangingPunct="0">
              <a:defRPr>
                <a:solidFill>
                  <a:schemeClr val="tx1"/>
                </a:solidFill>
                <a:latin typeface="Arial" pitchFamily="34" charset="0"/>
                <a:ea typeface="ＭＳ Ｐゴシック" pitchFamily="34" charset="-128"/>
              </a:defRPr>
            </a:lvl3pPr>
            <a:lvl4pPr marL="1513629" indent="-216233" defTabSz="905475" eaLnBrk="0" hangingPunct="0">
              <a:defRPr>
                <a:solidFill>
                  <a:schemeClr val="tx1"/>
                </a:solidFill>
                <a:latin typeface="Arial" pitchFamily="34" charset="0"/>
                <a:ea typeface="ＭＳ Ｐゴシック" pitchFamily="34" charset="-128"/>
              </a:defRPr>
            </a:lvl4pPr>
            <a:lvl5pPr marL="1946095" indent="-216233" defTabSz="905475" eaLnBrk="0" hangingPunct="0">
              <a:defRPr>
                <a:solidFill>
                  <a:schemeClr val="tx1"/>
                </a:solidFill>
                <a:latin typeface="Arial" pitchFamily="34" charset="0"/>
                <a:ea typeface="ＭＳ Ｐゴシック" pitchFamily="34" charset="-128"/>
              </a:defRPr>
            </a:lvl5pPr>
            <a:lvl6pPr marL="2378560" indent="-216233" defTabSz="9054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811026" indent="-216233" defTabSz="9054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243491" indent="-216233" defTabSz="9054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675957" indent="-216233" defTabSz="9054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63A1F11-FF4C-4747-BFA4-2562A200ECCA}" type="slidenum">
              <a:rPr lang="en-US">
                <a:solidFill>
                  <a:prstClr val="black"/>
                </a:solidFill>
                <a:latin typeface="Calibri" pitchFamily="34" charset="0"/>
              </a:rPr>
              <a:pPr eaLnBrk="1" hangingPunct="1"/>
              <a:t>4</a:t>
            </a:fld>
            <a:endParaRPr lang="en-US">
              <a:solidFill>
                <a:prstClr val="black"/>
              </a:solidFill>
              <a:latin typeface="Calibri" pitchFamily="34" charset="0"/>
            </a:endParaRPr>
          </a:p>
        </p:txBody>
      </p:sp>
    </p:spTree>
    <p:extLst>
      <p:ext uri="{BB962C8B-B14F-4D97-AF65-F5344CB8AC3E}">
        <p14:creationId xmlns:p14="http://schemas.microsoft.com/office/powerpoint/2010/main" val="1829044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High utilizer document 2) ACES</a:t>
            </a:r>
            <a:r>
              <a:rPr lang="en-US" baseline="0" dirty="0" smtClean="0"/>
              <a:t> study 3) Alcohol and Injuries Emergency Department Studies in</a:t>
            </a:r>
          </a:p>
          <a:p>
            <a:r>
              <a:rPr lang="en-US" baseline="0" dirty="0" smtClean="0"/>
              <a:t>an International Perspective http://www.who.int/substance_abuse/msbalcinuries.pdf</a:t>
            </a:r>
          </a:p>
          <a:p>
            <a:endParaRPr lang="en-US" baseline="0" dirty="0" smtClean="0"/>
          </a:p>
          <a:p>
            <a:r>
              <a:rPr lang="en-US" b="1" baseline="0" dirty="0" smtClean="0"/>
              <a:t>Check facts</a:t>
            </a:r>
          </a:p>
          <a:p>
            <a:r>
              <a:rPr lang="en-US" b="0" dirty="0" smtClean="0"/>
              <a:t>Mental illness was commonly found among the most costly cohorts.</a:t>
            </a:r>
          </a:p>
          <a:p>
            <a:r>
              <a:rPr lang="en-US" b="0" dirty="0" smtClean="0"/>
              <a:t>Among the most costly 5% of the population, mental illness of any kind had a treatment prevalence of 59%.</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From: </a:t>
            </a:r>
            <a:r>
              <a:rPr lang="en-US" sz="1200" kern="1200" dirty="0" smtClean="0">
                <a:solidFill>
                  <a:schemeClr val="tx1"/>
                </a:solidFill>
                <a:effectLst/>
                <a:latin typeface="+mn-lt"/>
                <a:ea typeface="+mn-ea"/>
                <a:cs typeface="+mn-cs"/>
              </a:rPr>
              <a:t>DHCS Research and Analytic Studies Division. Understanding </a:t>
            </a:r>
            <a:r>
              <a:rPr lang="en-US" sz="1200" kern="1200" dirty="0" err="1" smtClean="0">
                <a:solidFill>
                  <a:schemeClr val="tx1"/>
                </a:solidFill>
                <a:effectLst/>
                <a:latin typeface="+mn-lt"/>
                <a:ea typeface="+mn-ea"/>
                <a:cs typeface="+mn-cs"/>
              </a:rPr>
              <a:t>Medi</a:t>
            </a:r>
            <a:r>
              <a:rPr lang="en-US" sz="1200" kern="1200" dirty="0" smtClean="0">
                <a:solidFill>
                  <a:schemeClr val="tx1"/>
                </a:solidFill>
                <a:effectLst/>
                <a:latin typeface="+mn-lt"/>
                <a:ea typeface="+mn-ea"/>
                <a:cs typeface="+mn-cs"/>
              </a:rPr>
              <a:t>-Cal’s High Cost Population. </a:t>
            </a:r>
            <a:r>
              <a:rPr lang="en-US" sz="1200" u="sng" kern="1200" dirty="0" smtClean="0">
                <a:solidFill>
                  <a:schemeClr val="tx1"/>
                </a:solidFill>
                <a:effectLst/>
                <a:latin typeface="+mn-lt"/>
                <a:ea typeface="+mn-ea"/>
                <a:cs typeface="+mn-cs"/>
                <a:hlinkClick r:id="rId3"/>
              </a:rPr>
              <a:t>http://www.chcf.org/~/media/MEDIA%20LIBRARY%20Files/PDF/PDF%20D/PDF%20DataSymposium03042015Watkins.pdf</a:t>
            </a:r>
            <a:r>
              <a:rPr lang="en-US" sz="1200" kern="1200" dirty="0" smtClean="0">
                <a:solidFill>
                  <a:schemeClr val="tx1"/>
                </a:solidFill>
                <a:effectLst/>
                <a:latin typeface="+mn-lt"/>
                <a:ea typeface="+mn-ea"/>
                <a:cs typeface="+mn-cs"/>
              </a:rPr>
              <a:t>. Published March 2015. Accessed January 29, 2016.  </a:t>
            </a:r>
          </a:p>
          <a:p>
            <a:endParaRPr lang="en-US" b="0" dirty="0"/>
          </a:p>
        </p:txBody>
      </p:sp>
      <p:sp>
        <p:nvSpPr>
          <p:cNvPr id="4" name="Slide Number Placeholder 3"/>
          <p:cNvSpPr>
            <a:spLocks noGrp="1"/>
          </p:cNvSpPr>
          <p:nvPr>
            <p:ph type="sldNum" sz="quarter" idx="10"/>
          </p:nvPr>
        </p:nvSpPr>
        <p:spPr/>
        <p:txBody>
          <a:bodyPr/>
          <a:lstStyle/>
          <a:p>
            <a:fld id="{F0C31C80-79B8-4A4C-BBC8-46711100C59F}" type="slidenum">
              <a:rPr lang="en-US" smtClean="0"/>
              <a:pPr/>
              <a:t>29</a:t>
            </a:fld>
            <a:endParaRPr lang="en-US"/>
          </a:p>
        </p:txBody>
      </p:sp>
    </p:spTree>
    <p:extLst>
      <p:ext uri="{BB962C8B-B14F-4D97-AF65-F5344CB8AC3E}">
        <p14:creationId xmlns:p14="http://schemas.microsoft.com/office/powerpoint/2010/main" val="838152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CCHH</a:t>
            </a:r>
          </a:p>
          <a:p>
            <a:r>
              <a:rPr lang="en-US" dirty="0" smtClean="0"/>
              <a:t>Community-Centered Health Homes</a:t>
            </a:r>
          </a:p>
          <a:p>
            <a:endParaRPr lang="en-US" dirty="0" smtClean="0"/>
          </a:p>
          <a:p>
            <a:r>
              <a:rPr lang="en-US" dirty="0" smtClean="0"/>
              <a:t>Moving</a:t>
            </a:r>
            <a:r>
              <a:rPr lang="en-US" baseline="0" dirty="0" smtClean="0"/>
              <a:t> from medical home to patient centered health homes is what is happening right now. But out perspective is that if so much of the determinants of health </a:t>
            </a:r>
            <a:r>
              <a:rPr lang="en-US" baseline="0" dirty="0" err="1" smtClean="0"/>
              <a:t>occuring</a:t>
            </a:r>
            <a:r>
              <a:rPr lang="en-US" baseline="0" dirty="0" smtClean="0"/>
              <a:t> at community level, then need to think about new concept: CCHH</a:t>
            </a:r>
          </a:p>
          <a:p>
            <a:endParaRPr lang="en-US" dirty="0" smtClean="0"/>
          </a:p>
          <a:p>
            <a:endParaRPr lang="en-US" dirty="0" smtClean="0"/>
          </a:p>
          <a:p>
            <a:r>
              <a:rPr lang="en-US" b="1" dirty="0" smtClean="0">
                <a:ea typeface="ＭＳ Ｐゴシック" pitchFamily="34" charset="-128"/>
              </a:rPr>
              <a:t>An evolving approach to health: </a:t>
            </a:r>
            <a:r>
              <a:rPr lang="en-US" dirty="0" smtClean="0">
                <a:ea typeface="ＭＳ Ｐゴシック" pitchFamily="34" charset="-128"/>
              </a:rPr>
              <a:t>This work is about making linkages between high quality medical services and the community environment. This vision stems from the innovative work of physicians like Dr. Jack Geiger and Dr. Bob Sanders, thinking beyond simply integrating health care and community services, but truly aligning the health care institution with community efforts.</a:t>
            </a:r>
          </a:p>
        </p:txBody>
      </p:sp>
      <p:sp>
        <p:nvSpPr>
          <p:cNvPr id="4" name="Slide Number Placeholder 3"/>
          <p:cNvSpPr>
            <a:spLocks noGrp="1"/>
          </p:cNvSpPr>
          <p:nvPr>
            <p:ph type="sldNum" sz="quarter" idx="10"/>
          </p:nvPr>
        </p:nvSpPr>
        <p:spPr/>
        <p:txBody>
          <a:bodyPr/>
          <a:lstStyle/>
          <a:p>
            <a:fld id="{196FC805-A20A-4316-9F67-AC2426AF339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124103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117600" y="695325"/>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xfrm>
            <a:off x="688480" y="4416099"/>
            <a:ext cx="5504854"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pitchFamily="34" charset="-128"/>
              </a:rPr>
              <a:t>Dr. H. Jack Geiger and Dr. John W. Hatch during construction on the Delta Health Center, 1968</a:t>
            </a:r>
            <a:r>
              <a:rPr lang="en-US" smtClean="0">
                <a:ea typeface="ＭＳ Ｐゴシック" pitchFamily="34" charset="-128"/>
              </a:rPr>
              <a:t/>
            </a:r>
            <a:br>
              <a:rPr lang="en-US" smtClean="0">
                <a:ea typeface="ＭＳ Ｐゴシック" pitchFamily="34" charset="-128"/>
              </a:rPr>
            </a:br>
            <a:endParaRPr lang="en-US" smtClean="0">
              <a:ea typeface="ＭＳ Ｐゴシック" pitchFamily="34" charset="-128"/>
            </a:endParaRPr>
          </a:p>
          <a:p>
            <a:r>
              <a:rPr lang="en-US" smtClean="0">
                <a:ea typeface="ＭＳ Ｐゴシック" pitchFamily="34" charset="-128"/>
              </a:rPr>
              <a:t>Dr. John W. Hatch, who joined the health center at the outset of the project before the building was even completed, led a program to establish ten local community health associations. These groups talked with local residents to evaluate their health care needs, nominated people for work at the center, and planned satellite centers to extend the reach of services.</a:t>
            </a:r>
          </a:p>
        </p:txBody>
      </p:sp>
      <p:sp>
        <p:nvSpPr>
          <p:cNvPr id="123908" name="Slide Number Placeholder 3"/>
          <p:cNvSpPr>
            <a:spLocks noGrp="1"/>
          </p:cNvSpPr>
          <p:nvPr>
            <p:ph type="sldNum" sz="quarter" idx="5"/>
          </p:nvPr>
        </p:nvSpPr>
        <p:spPr bwMode="auto">
          <a:xfrm>
            <a:off x="3897902" y="8829121"/>
            <a:ext cx="2982418" cy="4657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679" eaLnBrk="0" hangingPunct="0">
              <a:defRPr>
                <a:solidFill>
                  <a:schemeClr val="tx1"/>
                </a:solidFill>
                <a:latin typeface="Arial" pitchFamily="34" charset="0"/>
                <a:ea typeface="ＭＳ Ｐゴシック" pitchFamily="34" charset="-128"/>
              </a:defRPr>
            </a:lvl1pPr>
            <a:lvl2pPr marL="716108" indent="-275427" defTabSz="922679" eaLnBrk="0" hangingPunct="0">
              <a:defRPr>
                <a:solidFill>
                  <a:schemeClr val="tx1"/>
                </a:solidFill>
                <a:latin typeface="Arial" pitchFamily="34" charset="0"/>
                <a:ea typeface="ＭＳ Ｐゴシック" pitchFamily="34" charset="-128"/>
              </a:defRPr>
            </a:lvl2pPr>
            <a:lvl3pPr marL="1101706" indent="-220341" defTabSz="922679" eaLnBrk="0" hangingPunct="0">
              <a:defRPr>
                <a:solidFill>
                  <a:schemeClr val="tx1"/>
                </a:solidFill>
                <a:latin typeface="Arial" pitchFamily="34" charset="0"/>
                <a:ea typeface="ＭＳ Ｐゴシック" pitchFamily="34" charset="-128"/>
              </a:defRPr>
            </a:lvl3pPr>
            <a:lvl4pPr marL="1542388" indent="-220341" defTabSz="922679" eaLnBrk="0" hangingPunct="0">
              <a:defRPr>
                <a:solidFill>
                  <a:schemeClr val="tx1"/>
                </a:solidFill>
                <a:latin typeface="Arial" pitchFamily="34" charset="0"/>
                <a:ea typeface="ＭＳ Ｐゴシック" pitchFamily="34" charset="-128"/>
              </a:defRPr>
            </a:lvl4pPr>
            <a:lvl5pPr marL="1983071" indent="-220341" defTabSz="922679" eaLnBrk="0" hangingPunct="0">
              <a:defRPr>
                <a:solidFill>
                  <a:schemeClr val="tx1"/>
                </a:solidFill>
                <a:latin typeface="Arial" pitchFamily="34" charset="0"/>
                <a:ea typeface="ＭＳ Ｐゴシック" pitchFamily="34" charset="-128"/>
              </a:defRPr>
            </a:lvl5pPr>
            <a:lvl6pPr marL="2423753" indent="-220341" defTabSz="922679" eaLnBrk="0" fontAlgn="base" hangingPunct="0">
              <a:spcBef>
                <a:spcPct val="0"/>
              </a:spcBef>
              <a:spcAft>
                <a:spcPct val="0"/>
              </a:spcAft>
              <a:defRPr>
                <a:solidFill>
                  <a:schemeClr val="tx1"/>
                </a:solidFill>
                <a:latin typeface="Arial" pitchFamily="34" charset="0"/>
                <a:ea typeface="ＭＳ Ｐゴシック" pitchFamily="34" charset="-128"/>
              </a:defRPr>
            </a:lvl6pPr>
            <a:lvl7pPr marL="2864435" indent="-220341" defTabSz="92267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05117" indent="-220341" defTabSz="922679" eaLnBrk="0" fontAlgn="base" hangingPunct="0">
              <a:spcBef>
                <a:spcPct val="0"/>
              </a:spcBef>
              <a:spcAft>
                <a:spcPct val="0"/>
              </a:spcAft>
              <a:defRPr>
                <a:solidFill>
                  <a:schemeClr val="tx1"/>
                </a:solidFill>
                <a:latin typeface="Arial" pitchFamily="34" charset="0"/>
                <a:ea typeface="ＭＳ Ｐゴシック" pitchFamily="34" charset="-128"/>
              </a:defRPr>
            </a:lvl8pPr>
            <a:lvl9pPr marL="3745800" indent="-220341" defTabSz="92267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93870BE-3563-45B5-BAAD-2411A301A6A3}" type="slidenum">
              <a:rPr lang="en-US">
                <a:solidFill>
                  <a:prstClr val="black"/>
                </a:solidFill>
                <a:latin typeface="Calibri" pitchFamily="34" charset="0"/>
              </a:rPr>
              <a:pPr eaLnBrk="1" hangingPunct="1"/>
              <a:t>31</a:t>
            </a:fld>
            <a:endParaRPr lang="en-US">
              <a:solidFill>
                <a:prstClr val="black"/>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1117600" y="696913"/>
            <a:ext cx="464661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xfrm>
            <a:off x="688480" y="4416099"/>
            <a:ext cx="5504854"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Prescribing food…</a:t>
            </a:r>
          </a:p>
        </p:txBody>
      </p:sp>
      <p:sp>
        <p:nvSpPr>
          <p:cNvPr id="124932" name="Slide Number Placeholder 3"/>
          <p:cNvSpPr>
            <a:spLocks noGrp="1"/>
          </p:cNvSpPr>
          <p:nvPr>
            <p:ph type="sldNum" sz="quarter" idx="5"/>
          </p:nvPr>
        </p:nvSpPr>
        <p:spPr bwMode="auto">
          <a:xfrm>
            <a:off x="3897902" y="8829121"/>
            <a:ext cx="2982418" cy="4657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679" eaLnBrk="0" hangingPunct="0">
              <a:defRPr>
                <a:solidFill>
                  <a:schemeClr val="tx1"/>
                </a:solidFill>
                <a:latin typeface="Arial" pitchFamily="34" charset="0"/>
                <a:ea typeface="ＭＳ Ｐゴシック" pitchFamily="34" charset="-128"/>
              </a:defRPr>
            </a:lvl1pPr>
            <a:lvl2pPr marL="716108" indent="-275427" defTabSz="922679" eaLnBrk="0" hangingPunct="0">
              <a:defRPr>
                <a:solidFill>
                  <a:schemeClr val="tx1"/>
                </a:solidFill>
                <a:latin typeface="Arial" pitchFamily="34" charset="0"/>
                <a:ea typeface="ＭＳ Ｐゴシック" pitchFamily="34" charset="-128"/>
              </a:defRPr>
            </a:lvl2pPr>
            <a:lvl3pPr marL="1101706" indent="-220341" defTabSz="922679" eaLnBrk="0" hangingPunct="0">
              <a:defRPr>
                <a:solidFill>
                  <a:schemeClr val="tx1"/>
                </a:solidFill>
                <a:latin typeface="Arial" pitchFamily="34" charset="0"/>
                <a:ea typeface="ＭＳ Ｐゴシック" pitchFamily="34" charset="-128"/>
              </a:defRPr>
            </a:lvl3pPr>
            <a:lvl4pPr marL="1542388" indent="-220341" defTabSz="922679" eaLnBrk="0" hangingPunct="0">
              <a:defRPr>
                <a:solidFill>
                  <a:schemeClr val="tx1"/>
                </a:solidFill>
                <a:latin typeface="Arial" pitchFamily="34" charset="0"/>
                <a:ea typeface="ＭＳ Ｐゴシック" pitchFamily="34" charset="-128"/>
              </a:defRPr>
            </a:lvl4pPr>
            <a:lvl5pPr marL="1983071" indent="-220341" defTabSz="922679" eaLnBrk="0" hangingPunct="0">
              <a:defRPr>
                <a:solidFill>
                  <a:schemeClr val="tx1"/>
                </a:solidFill>
                <a:latin typeface="Arial" pitchFamily="34" charset="0"/>
                <a:ea typeface="ＭＳ Ｐゴシック" pitchFamily="34" charset="-128"/>
              </a:defRPr>
            </a:lvl5pPr>
            <a:lvl6pPr marL="2423753" indent="-220341" defTabSz="922679" eaLnBrk="0" fontAlgn="base" hangingPunct="0">
              <a:spcBef>
                <a:spcPct val="0"/>
              </a:spcBef>
              <a:spcAft>
                <a:spcPct val="0"/>
              </a:spcAft>
              <a:defRPr>
                <a:solidFill>
                  <a:schemeClr val="tx1"/>
                </a:solidFill>
                <a:latin typeface="Arial" pitchFamily="34" charset="0"/>
                <a:ea typeface="ＭＳ Ｐゴシック" pitchFamily="34" charset="-128"/>
              </a:defRPr>
            </a:lvl6pPr>
            <a:lvl7pPr marL="2864435" indent="-220341" defTabSz="92267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05117" indent="-220341" defTabSz="922679" eaLnBrk="0" fontAlgn="base" hangingPunct="0">
              <a:spcBef>
                <a:spcPct val="0"/>
              </a:spcBef>
              <a:spcAft>
                <a:spcPct val="0"/>
              </a:spcAft>
              <a:defRPr>
                <a:solidFill>
                  <a:schemeClr val="tx1"/>
                </a:solidFill>
                <a:latin typeface="Arial" pitchFamily="34" charset="0"/>
                <a:ea typeface="ＭＳ Ｐゴシック" pitchFamily="34" charset="-128"/>
              </a:defRPr>
            </a:lvl8pPr>
            <a:lvl9pPr marL="3745800" indent="-220341" defTabSz="92267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E4FC54F-4C68-4F9A-B50C-30F2FC65355C}" type="slidenum">
              <a:rPr lang="en-US">
                <a:solidFill>
                  <a:prstClr val="black"/>
                </a:solidFill>
                <a:latin typeface="Calibri" pitchFamily="34" charset="0"/>
              </a:rPr>
              <a:pPr eaLnBrk="1" hangingPunct="1"/>
              <a:t>32</a:t>
            </a:fld>
            <a:endParaRPr lang="en-US">
              <a:solidFill>
                <a:prstClr val="black"/>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1117600" y="695325"/>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xfrm>
            <a:off x="688483" y="4416104"/>
            <a:ext cx="5504853"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Before I go over some of the elements in detail, I want to point out that </a:t>
            </a:r>
            <a:r>
              <a:rPr lang="en-US" dirty="0" smtClean="0">
                <a:ea typeface="ＭＳ Ｐゴシック" pitchFamily="34" charset="-128"/>
              </a:rPr>
              <a:t>many of the skills required for engaging in community prevention efforts are familiar to health care providers. Clinicians already engage in</a:t>
            </a:r>
            <a:r>
              <a:rPr lang="en-US" b="1" dirty="0" smtClean="0">
                <a:ea typeface="ＭＳ Ｐゴシック" pitchFamily="34" charset="-128"/>
              </a:rPr>
              <a:t> INQUIRY (collecting data; symptoms, vital signs, etc.) – ANALYSIS</a:t>
            </a:r>
            <a:r>
              <a:rPr lang="en-US" b="1" baseline="0" dirty="0" smtClean="0">
                <a:ea typeface="ＭＳ Ｐゴシック" pitchFamily="34" charset="-128"/>
              </a:rPr>
              <a:t> </a:t>
            </a:r>
            <a:r>
              <a:rPr lang="en-US" b="1" dirty="0" smtClean="0">
                <a:ea typeface="ＭＳ Ｐゴシック" pitchFamily="34" charset="-128"/>
              </a:rPr>
              <a:t>(diagnosis) – ACTION (treatment). </a:t>
            </a:r>
            <a:r>
              <a:rPr lang="en-US" dirty="0" smtClean="0">
                <a:ea typeface="ＭＳ Ｐゴシック" pitchFamily="34" charset="-128"/>
              </a:rPr>
              <a:t>These skills are transferable to the community prevention efforts of a community-centered health home.</a:t>
            </a:r>
          </a:p>
          <a:p>
            <a:endParaRPr lang="en-US" dirty="0" smtClean="0">
              <a:ea typeface="ＭＳ Ｐゴシック" pitchFamily="34" charset="-128"/>
            </a:endParaRPr>
          </a:p>
          <a:p>
            <a:pPr marL="171450" indent="-171450">
              <a:buFont typeface="Arial" pitchFamily="34" charset="0"/>
              <a:buChar char="•"/>
            </a:pPr>
            <a:r>
              <a:rPr lang="en-US" dirty="0" smtClean="0">
                <a:ea typeface="ＭＳ Ｐゴシック" pitchFamily="34" charset="-128"/>
              </a:rPr>
              <a:t>Which</a:t>
            </a:r>
            <a:r>
              <a:rPr lang="en-US" baseline="0" dirty="0" smtClean="0">
                <a:ea typeface="ＭＳ Ｐゴシック" pitchFamily="34" charset="-128"/>
              </a:rPr>
              <a:t> include the inquiry phase which involves capturing and identifing population health trends, the analysis phase which involves prioritizing relevant community conditions, and the action phase which involves to engaging in advocacy and translating priorities into action </a:t>
            </a:r>
            <a:endParaRPr lang="en-US" dirty="0" smtClean="0">
              <a:ea typeface="ＭＳ Ｐゴシック" pitchFamily="34" charset="-128"/>
            </a:endParaRPr>
          </a:p>
          <a:p>
            <a:endParaRPr lang="en-US" dirty="0" smtClean="0">
              <a:ea typeface="ＭＳ Ｐゴシック" pitchFamily="34" charset="-128"/>
            </a:endParaRPr>
          </a:p>
        </p:txBody>
      </p:sp>
      <p:sp>
        <p:nvSpPr>
          <p:cNvPr id="182276" name="Slide Number Placeholder 3"/>
          <p:cNvSpPr>
            <a:spLocks noGrp="1"/>
          </p:cNvSpPr>
          <p:nvPr>
            <p:ph type="sldNum" sz="quarter" idx="5"/>
          </p:nvPr>
        </p:nvSpPr>
        <p:spPr bwMode="auto">
          <a:xfrm>
            <a:off x="3897904" y="8829125"/>
            <a:ext cx="2982418" cy="4657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983" eaLnBrk="0" hangingPunct="0">
              <a:defRPr>
                <a:solidFill>
                  <a:schemeClr val="tx1"/>
                </a:solidFill>
                <a:latin typeface="Arial" pitchFamily="34" charset="0"/>
                <a:ea typeface="ＭＳ Ｐゴシック" pitchFamily="34" charset="-128"/>
              </a:defRPr>
            </a:lvl1pPr>
            <a:lvl2pPr marL="702756" indent="-270291" defTabSz="912983" eaLnBrk="0" hangingPunct="0">
              <a:defRPr>
                <a:solidFill>
                  <a:schemeClr val="tx1"/>
                </a:solidFill>
                <a:latin typeface="Arial" pitchFamily="34" charset="0"/>
                <a:ea typeface="ＭＳ Ｐゴシック" pitchFamily="34" charset="-128"/>
              </a:defRPr>
            </a:lvl2pPr>
            <a:lvl3pPr marL="1081164" indent="-216233" defTabSz="912983" eaLnBrk="0" hangingPunct="0">
              <a:defRPr>
                <a:solidFill>
                  <a:schemeClr val="tx1"/>
                </a:solidFill>
                <a:latin typeface="Arial" pitchFamily="34" charset="0"/>
                <a:ea typeface="ＭＳ Ｐゴシック" pitchFamily="34" charset="-128"/>
              </a:defRPr>
            </a:lvl3pPr>
            <a:lvl4pPr marL="1513629" indent="-216233" defTabSz="912983" eaLnBrk="0" hangingPunct="0">
              <a:defRPr>
                <a:solidFill>
                  <a:schemeClr val="tx1"/>
                </a:solidFill>
                <a:latin typeface="Arial" pitchFamily="34" charset="0"/>
                <a:ea typeface="ＭＳ Ｐゴシック" pitchFamily="34" charset="-128"/>
              </a:defRPr>
            </a:lvl4pPr>
            <a:lvl5pPr marL="1946095" indent="-216233" defTabSz="912983" eaLnBrk="0" hangingPunct="0">
              <a:defRPr>
                <a:solidFill>
                  <a:schemeClr val="tx1"/>
                </a:solidFill>
                <a:latin typeface="Arial" pitchFamily="34" charset="0"/>
                <a:ea typeface="ＭＳ Ｐゴシック" pitchFamily="34" charset="-128"/>
              </a:defRPr>
            </a:lvl5pPr>
            <a:lvl6pPr marL="2378560" indent="-216233" defTabSz="912983" eaLnBrk="0" fontAlgn="base" hangingPunct="0">
              <a:spcBef>
                <a:spcPct val="0"/>
              </a:spcBef>
              <a:spcAft>
                <a:spcPct val="0"/>
              </a:spcAft>
              <a:defRPr>
                <a:solidFill>
                  <a:schemeClr val="tx1"/>
                </a:solidFill>
                <a:latin typeface="Arial" pitchFamily="34" charset="0"/>
                <a:ea typeface="ＭＳ Ｐゴシック" pitchFamily="34" charset="-128"/>
              </a:defRPr>
            </a:lvl6pPr>
            <a:lvl7pPr marL="2811026" indent="-216233" defTabSz="912983" eaLnBrk="0" fontAlgn="base" hangingPunct="0">
              <a:spcBef>
                <a:spcPct val="0"/>
              </a:spcBef>
              <a:spcAft>
                <a:spcPct val="0"/>
              </a:spcAft>
              <a:defRPr>
                <a:solidFill>
                  <a:schemeClr val="tx1"/>
                </a:solidFill>
                <a:latin typeface="Arial" pitchFamily="34" charset="0"/>
                <a:ea typeface="ＭＳ Ｐゴシック" pitchFamily="34" charset="-128"/>
              </a:defRPr>
            </a:lvl7pPr>
            <a:lvl8pPr marL="3243491" indent="-216233" defTabSz="912983" eaLnBrk="0" fontAlgn="base" hangingPunct="0">
              <a:spcBef>
                <a:spcPct val="0"/>
              </a:spcBef>
              <a:spcAft>
                <a:spcPct val="0"/>
              </a:spcAft>
              <a:defRPr>
                <a:solidFill>
                  <a:schemeClr val="tx1"/>
                </a:solidFill>
                <a:latin typeface="Arial" pitchFamily="34" charset="0"/>
                <a:ea typeface="ＭＳ Ｐゴシック" pitchFamily="34" charset="-128"/>
              </a:defRPr>
            </a:lvl8pPr>
            <a:lvl9pPr marL="3675957" indent="-216233" defTabSz="91298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78D1B08-87C1-4B1D-80E6-4AE320D682C3}" type="slidenum">
              <a:rPr lang="en-US">
                <a:solidFill>
                  <a:srgbClr val="000000"/>
                </a:solidFill>
                <a:latin typeface="Calibri" pitchFamily="34" charset="0"/>
              </a:rPr>
              <a:pPr eaLnBrk="1" hangingPunct="1"/>
              <a:t>34</a:t>
            </a:fld>
            <a:endParaRPr lang="en-US" dirty="0">
              <a:solidFill>
                <a:srgbClr val="000000"/>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C1A13-3A40-4582-905C-5280B93ADD9C}"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300510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31C80-79B8-4A4C-BBC8-46711100C59F}" type="slidenum">
              <a:rPr lang="en-US" smtClean="0"/>
              <a:pPr/>
              <a:t>36</a:t>
            </a:fld>
            <a:endParaRPr lang="en-US"/>
          </a:p>
        </p:txBody>
      </p:sp>
    </p:spTree>
    <p:extLst>
      <p:ext uri="{BB962C8B-B14F-4D97-AF65-F5344CB8AC3E}">
        <p14:creationId xmlns:p14="http://schemas.microsoft.com/office/powerpoint/2010/main" val="1546137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861" indent="-168861">
              <a:buFont typeface="Arial" pitchFamily="34" charset="0"/>
              <a:buChar char="•"/>
            </a:pPr>
            <a:r>
              <a:rPr lang="en-US" dirty="0" smtClean="0"/>
              <a:t>Like St Johns, Cincinnati Children’s then partnered with  the local legal aid society to put legal pressure on the landlords who owned these units to improve their conditions up to code and address the asthma triggers </a:t>
            </a:r>
          </a:p>
          <a:p>
            <a:pPr marL="168861" indent="-168861">
              <a:buFont typeface="Arial" pitchFamily="34" charset="0"/>
              <a:buChar char="•"/>
            </a:pPr>
            <a:r>
              <a:rPr lang="en-US" dirty="0" smtClean="0"/>
              <a:t>They also garnered some local media attention to the issue</a:t>
            </a:r>
          </a:p>
          <a:p>
            <a:pPr marL="168861" indent="-168861">
              <a:buFont typeface="Arial" pitchFamily="34" charset="0"/>
              <a:buChar char="•"/>
            </a:pPr>
            <a:r>
              <a:rPr lang="en-US" dirty="0" smtClean="0"/>
              <a:t>Through these actions, they compelled landlords to improve the conditions of the units they owned, and have seen improvement in asthma admission rates from the residents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0C31C80-79B8-4A4C-BBC8-46711100C59F}" type="slidenum">
              <a:rPr lang="en-US" smtClean="0"/>
              <a:pPr/>
              <a:t>37</a:t>
            </a:fld>
            <a:endParaRPr lang="en-US"/>
          </a:p>
        </p:txBody>
      </p:sp>
    </p:spTree>
    <p:extLst>
      <p:ext uri="{BB962C8B-B14F-4D97-AF65-F5344CB8AC3E}">
        <p14:creationId xmlns:p14="http://schemas.microsoft.com/office/powerpoint/2010/main" val="2687412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a:t>
            </a:r>
            <a:r>
              <a:rPr lang="en-US" b="1" baseline="0" dirty="0" smtClean="0"/>
              <a:t> is an example of Healthcare (Dell Medical School and </a:t>
            </a:r>
            <a:r>
              <a:rPr lang="en-US" b="1" baseline="0" dirty="0" err="1" smtClean="0"/>
              <a:t>CommUNITY</a:t>
            </a:r>
            <a:r>
              <a:rPr lang="en-US" b="1" baseline="0" dirty="0" smtClean="0"/>
              <a:t> Care) acknowledging factors outside the healthcare system impact health outcomes and actively participating in improving them – MH disparities, access to care, workforce development</a:t>
            </a:r>
            <a:endParaRPr lang="en-US" b="1" dirty="0" smtClean="0"/>
          </a:p>
          <a:p>
            <a:endParaRPr lang="en-US" dirty="0" smtClean="0"/>
          </a:p>
          <a:p>
            <a:r>
              <a:rPr lang="en-US" dirty="0" smtClean="0"/>
              <a:t>Dell</a:t>
            </a:r>
            <a:r>
              <a:rPr lang="en-US" baseline="0" dirty="0" smtClean="0"/>
              <a:t> Medical School and Huston-</a:t>
            </a:r>
            <a:r>
              <a:rPr lang="en-US" baseline="0" dirty="0" err="1" smtClean="0"/>
              <a:t>Tillotson</a:t>
            </a:r>
            <a:r>
              <a:rPr lang="en-US" baseline="0" dirty="0" smtClean="0"/>
              <a:t> University recognized the role providers of color play in the provision of care in communities of color and acknowledged disparities in mental and physical health outcomes.  These partners set out to establish the Sandra Joy Anderson Community Health and Wellness Center. </a:t>
            </a:r>
          </a:p>
          <a:p>
            <a:endParaRPr lang="en-US" baseline="0" dirty="0" smtClean="0"/>
          </a:p>
          <a:p>
            <a:r>
              <a:rPr lang="en-US" baseline="0" dirty="0" smtClean="0"/>
              <a:t>Based on their goals listed on the slide, any thoughts on what THRIVE factors this CCHH-like model addresses?</a:t>
            </a:r>
            <a:endParaRPr lang="en-US" dirty="0" smtClean="0"/>
          </a:p>
          <a:p>
            <a:endParaRPr lang="en-US" dirty="0" smtClean="0"/>
          </a:p>
          <a:p>
            <a:r>
              <a:rPr lang="en-US" baseline="0" dirty="0" smtClean="0"/>
              <a:t>THRIVE factors such as the People Cluster (social networks &amp; trust, participation &amp; willingness to act for the common good, norms &amp; culture) and Equitable Opportunity Cluster (education, living wages &amp; local wealth) </a:t>
            </a:r>
            <a:endParaRPr lang="en-US" dirty="0" smtClean="0"/>
          </a:p>
          <a:p>
            <a:endParaRPr lang="en-US" dirty="0" smtClean="0"/>
          </a:p>
          <a:p>
            <a:r>
              <a:rPr lang="en-US" dirty="0" smtClean="0"/>
              <a:t>http://htu.edu/31368/sandra-joy-anderson-community-health-and-wellness-center-to-open</a:t>
            </a:r>
          </a:p>
          <a:p>
            <a:pPr defTabSz="924408">
              <a:defRPr/>
            </a:pPr>
            <a:r>
              <a:rPr lang="en-US" dirty="0" smtClean="0"/>
              <a:t>http://htu.edu/27573/landmark-ht-ut-partnership-will-expand-health-services-in-east-austin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0C31C80-79B8-4A4C-BBC8-46711100C59F}" type="slidenum">
              <a:rPr lang="en-US" smtClean="0"/>
              <a:pPr/>
              <a:t>38</a:t>
            </a:fld>
            <a:endParaRPr lang="en-US"/>
          </a:p>
        </p:txBody>
      </p:sp>
    </p:spTree>
    <p:extLst>
      <p:ext uri="{BB962C8B-B14F-4D97-AF65-F5344CB8AC3E}">
        <p14:creationId xmlns:p14="http://schemas.microsoft.com/office/powerpoint/2010/main" val="2158349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Sixteen sites were selected – 3 are lead by healthcare organizations.</a:t>
            </a:r>
          </a:p>
          <a:p>
            <a:endParaRPr lang="en-US" baseline="0" dirty="0" smtClean="0"/>
          </a:p>
          <a:p>
            <a:r>
              <a:rPr lang="en-US" baseline="0" dirty="0" smtClean="0"/>
              <a:t>Applications were received from organizations in 35 states and Washington, D.C. allowing for the selection of a geographically diverse cohort.</a:t>
            </a:r>
          </a:p>
        </p:txBody>
      </p:sp>
      <p:sp>
        <p:nvSpPr>
          <p:cNvPr id="4" name="Slide Number Placeholder 3"/>
          <p:cNvSpPr>
            <a:spLocks noGrp="1"/>
          </p:cNvSpPr>
          <p:nvPr>
            <p:ph type="sldNum" sz="quarter" idx="10"/>
          </p:nvPr>
        </p:nvSpPr>
        <p:spPr/>
        <p:txBody>
          <a:bodyPr/>
          <a:lstStyle/>
          <a:p>
            <a:fld id="{36F49B6B-5EA5-437A-8C33-0AEC92973BD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32214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31C80-79B8-4A4C-BBC8-46711100C59F}" type="slidenum">
              <a:rPr lang="en-US" smtClean="0"/>
              <a:pPr/>
              <a:t>6</a:t>
            </a:fld>
            <a:endParaRPr lang="en-US"/>
          </a:p>
        </p:txBody>
      </p:sp>
    </p:spTree>
    <p:extLst>
      <p:ext uri="{BB962C8B-B14F-4D97-AF65-F5344CB8AC3E}">
        <p14:creationId xmlns:p14="http://schemas.microsoft.com/office/powerpoint/2010/main" val="417063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defTabSz="924458">
              <a:buFont typeface="Arial" pitchFamily="34" charset="0"/>
              <a:buChar char="•"/>
              <a:defRPr/>
            </a:pPr>
            <a:r>
              <a:rPr lang="en-US" sz="1100" dirty="0"/>
              <a:t>Move from Community Clinics to a Systems Approach</a:t>
            </a:r>
            <a:br>
              <a:rPr lang="en-US" sz="1100" dirty="0"/>
            </a:br>
            <a:endParaRPr lang="en-US" sz="1100" dirty="0"/>
          </a:p>
          <a:p>
            <a:pPr marL="171434" indent="-171434">
              <a:buFont typeface="Arial" pitchFamily="34" charset="0"/>
              <a:buChar char="•"/>
            </a:pPr>
            <a:r>
              <a:rPr lang="en-US" sz="1100" dirty="0"/>
              <a:t>The ACH is an innovative, pioneering model that helps move the nation into the next phase of health system transformation by providing a way for healthcare groups and community initiatives and public health to join forces to improve community health, and reduce unnecessary healthcare utilization and costs.  It was original conceived as part of the State Health Care Innovation Plan.  Healthcare must be engaged as a lead or active partner.</a:t>
            </a:r>
          </a:p>
          <a:p>
            <a:pPr marL="171434" indent="-171434">
              <a:buFont typeface="Arial" pitchFamily="34" charset="0"/>
              <a:buChar char="•"/>
            </a:pPr>
            <a:endParaRPr lang="en-US" sz="1100" dirty="0"/>
          </a:p>
          <a:p>
            <a:pPr marL="171434" indent="-171434">
              <a:buFont typeface="Arial" pitchFamily="34" charset="0"/>
              <a:buChar char="•"/>
            </a:pPr>
            <a:r>
              <a:rPr lang="en-US" sz="1100" dirty="0"/>
              <a:t>New payment models encourage healthcare systems to address the social, economic, and physical environmental factors that influence their patients' health outside the clinic walls. ACHs provide a means and method for healthcare groups to work with external groups to shape environments that maximize health for all- and potentially reduce costs.</a:t>
            </a:r>
          </a:p>
          <a:p>
            <a:pPr marL="171434" indent="-171434">
              <a:buFont typeface="Arial" pitchFamily="34" charset="0"/>
              <a:buChar char="•"/>
            </a:pPr>
            <a:endParaRPr lang="en-US" sz="1100" dirty="0"/>
          </a:p>
          <a:p>
            <a:pPr marL="171434" indent="-171434">
              <a:buFont typeface="Arial" pitchFamily="34" charset="0"/>
              <a:buChar char="•"/>
            </a:pPr>
            <a:r>
              <a:rPr lang="en-US" sz="1100" b="1" dirty="0"/>
              <a:t>CMMI Funding to support AHC </a:t>
            </a:r>
            <a:r>
              <a:rPr lang="en-US" sz="1100" dirty="0"/>
              <a:t>- $157 million, 5-year CMS initiative to bridge clinical care with social services and supports of a geographically defined areas of CMS beneficiaries through enhanced clinical-community linkages.  Letter of Intent Feb 8, 2016. Application March 31, 2016. Washington and Minnesota have used CMMI’s State Innovation Models funds to support ACH-like activities</a:t>
            </a:r>
            <a:r>
              <a:rPr lang="en-US" sz="1100" dirty="0" smtClean="0"/>
              <a:t>.</a:t>
            </a:r>
          </a:p>
          <a:p>
            <a:pPr marL="171434" indent="-171434">
              <a:buFont typeface="Arial" pitchFamily="34" charset="0"/>
              <a:buChar char="•"/>
            </a:pPr>
            <a:endParaRPr lang="en-US" sz="1100" dirty="0" smtClean="0"/>
          </a:p>
          <a:p>
            <a:pPr marL="171434" indent="-171434">
              <a:buFont typeface="Arial" pitchFamily="34" charset="0"/>
              <a:buChar char="•"/>
            </a:pPr>
            <a:r>
              <a:rPr lang="en-US" sz="1100" dirty="0" smtClean="0"/>
              <a:t>California</a:t>
            </a:r>
            <a:r>
              <a:rPr lang="en-US" sz="1100" baseline="0" dirty="0" smtClean="0"/>
              <a:t> Accountable Communities for Health Initiative (CACHI) – Consortium of funders (TCE, BSCF, KP)  supporting up to 6 pilot ACHs in CA for 3 years. Requires the establishment of a wellness fund. Applications due 4/29/16</a:t>
            </a:r>
            <a:endParaRPr lang="en-US" sz="1100" dirty="0"/>
          </a:p>
          <a:p>
            <a:pPr marL="171434" indent="-171434">
              <a:buFont typeface="Arial" pitchFamily="34" charset="0"/>
              <a:buChar char="•"/>
            </a:pPr>
            <a:endParaRPr lang="en-US" sz="1100" dirty="0"/>
          </a:p>
          <a:p>
            <a:pPr marL="171434" indent="-171434">
              <a:buFont typeface="Arial" pitchFamily="34" charset="0"/>
              <a:buChar char="•"/>
            </a:pPr>
            <a:r>
              <a:rPr lang="en-US" sz="1100" dirty="0"/>
              <a:t>Difference between two models: ACH moves beyond clinical-community linkages to active engagement in community-wide efforts to improve community conditions that influence health, safety, and equity.</a:t>
            </a:r>
          </a:p>
          <a:p>
            <a:endParaRPr lang="en-US" baseline="0" dirty="0" smtClean="0"/>
          </a:p>
        </p:txBody>
      </p:sp>
      <p:sp>
        <p:nvSpPr>
          <p:cNvPr id="4" name="Slide Number Placeholder 3"/>
          <p:cNvSpPr>
            <a:spLocks noGrp="1"/>
          </p:cNvSpPr>
          <p:nvPr>
            <p:ph type="sldNum" sz="quarter" idx="10"/>
          </p:nvPr>
        </p:nvSpPr>
        <p:spPr/>
        <p:txBody>
          <a:bodyPr/>
          <a:lstStyle/>
          <a:p>
            <a:fld id="{F0C31C80-79B8-4A4C-BBC8-46711100C59F}"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608696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31C80-79B8-4A4C-BBC8-46711100C59F}" type="slidenum">
              <a:rPr lang="en-US" smtClean="0"/>
              <a:pPr/>
              <a:t>41</a:t>
            </a:fld>
            <a:endParaRPr lang="en-US"/>
          </a:p>
        </p:txBody>
      </p:sp>
    </p:spTree>
    <p:extLst>
      <p:ext uri="{BB962C8B-B14F-4D97-AF65-F5344CB8AC3E}">
        <p14:creationId xmlns:p14="http://schemas.microsoft.com/office/powerpoint/2010/main" val="2771688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Make</a:t>
            </a:r>
            <a:r>
              <a:rPr lang="en-US" baseline="0" dirty="0" smtClean="0"/>
              <a:t> into two slides keep first bullet, third bullet on own slide (move after two pictures chronic condition s) </a:t>
            </a:r>
            <a:endParaRPr lang="en-US" dirty="0"/>
          </a:p>
          <a:p>
            <a:pPr lvl="0"/>
            <a:endParaRPr lang="en-US" dirty="0"/>
          </a:p>
        </p:txBody>
      </p:sp>
      <p:sp>
        <p:nvSpPr>
          <p:cNvPr id="4" name="Slide Number Placeholder 3"/>
          <p:cNvSpPr>
            <a:spLocks noGrp="1"/>
          </p:cNvSpPr>
          <p:nvPr>
            <p:ph type="sldNum" sz="quarter" idx="10"/>
          </p:nvPr>
        </p:nvSpPr>
        <p:spPr/>
        <p:txBody>
          <a:bodyPr/>
          <a:lstStyle/>
          <a:p>
            <a:fld id="{F0C31C80-79B8-4A4C-BBC8-46711100C59F}"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050338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bwMode="auto">
          <a:xfrm>
            <a:off x="1139825" y="703263"/>
            <a:ext cx="4630738" cy="3475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noChangeArrowheads="1"/>
          </p:cNvSpPr>
          <p:nvPr>
            <p:ph type="body" idx="1"/>
          </p:nvPr>
        </p:nvSpPr>
        <p:spPr bwMode="auto">
          <a:xfrm>
            <a:off x="909612" y="4415793"/>
            <a:ext cx="5059407" cy="41720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4/2/08</a:t>
            </a:r>
          </a:p>
          <a:p>
            <a:pPr eaLnBrk="1" hangingPunct="1">
              <a:spcBef>
                <a:spcPct val="0"/>
              </a:spcBef>
            </a:pPr>
            <a:r>
              <a:rPr lang="en-US" b="1" dirty="0" smtClean="0"/>
              <a:t>Do</a:t>
            </a:r>
            <a:r>
              <a:rPr lang="en-US" b="1" baseline="0" dirty="0" smtClean="0"/>
              <a:t> we want the points? </a:t>
            </a:r>
          </a:p>
          <a:p>
            <a:pPr eaLnBrk="1" hangingPunct="1">
              <a:spcBef>
                <a:spcPct val="0"/>
              </a:spcBef>
            </a:pPr>
            <a:endParaRPr lang="en-US" b="1" baseline="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txBox="1">
            <a:spLocks noGrp="1" noChangeArrowheads="1"/>
          </p:cNvSpPr>
          <p:nvPr/>
        </p:nvSpPr>
        <p:spPr bwMode="auto">
          <a:xfrm>
            <a:off x="3898105" y="8831587"/>
            <a:ext cx="2982119" cy="463207"/>
          </a:xfrm>
          <a:prstGeom prst="rect">
            <a:avLst/>
          </a:prstGeom>
          <a:noFill/>
          <a:ln w="9525">
            <a:noFill/>
            <a:miter lim="800000"/>
            <a:headEnd/>
            <a:tailEnd/>
          </a:ln>
        </p:spPr>
        <p:txBody>
          <a:bodyPr lIns="92094" tIns="46049" rIns="92094" bIns="46049" anchor="b"/>
          <a:lstStyle/>
          <a:p>
            <a:pPr algn="r" defTabSz="919714" fontAlgn="base">
              <a:spcBef>
                <a:spcPct val="0"/>
              </a:spcBef>
              <a:spcAft>
                <a:spcPct val="0"/>
              </a:spcAft>
            </a:pPr>
            <a:fld id="{854A7300-CDA7-4CDF-910B-B8857748D60E}" type="slidenum">
              <a:rPr lang="en-US" sz="1200">
                <a:solidFill>
                  <a:srgbClr val="000000"/>
                </a:solidFill>
              </a:rPr>
              <a:pPr algn="r" defTabSz="919714" fontAlgn="base">
                <a:spcBef>
                  <a:spcPct val="0"/>
                </a:spcBef>
                <a:spcAft>
                  <a:spcPct val="0"/>
                </a:spcAft>
              </a:pPr>
              <a:t>47</a:t>
            </a:fld>
            <a:endParaRPr lang="en-US" sz="1200">
              <a:solidFill>
                <a:srgbClr val="000000"/>
              </a:solidFill>
            </a:endParaRPr>
          </a:p>
        </p:txBody>
      </p:sp>
      <p:sp>
        <p:nvSpPr>
          <p:cNvPr id="5122" name="Rectangle 2"/>
          <p:cNvSpPr>
            <a:spLocks noGrp="1" noRot="1" noChangeAspect="1" noChangeArrowheads="1" noTextEdit="1"/>
          </p:cNvSpPr>
          <p:nvPr>
            <p:ph type="sldImg"/>
          </p:nvPr>
        </p:nvSpPr>
        <p:spPr bwMode="auto">
          <a:xfrm>
            <a:off x="1139825" y="700088"/>
            <a:ext cx="4635500" cy="3476625"/>
          </a:xfrm>
          <a:noFill/>
          <a:ln>
            <a:solidFill>
              <a:srgbClr val="000000"/>
            </a:solidFill>
            <a:miter lim="800000"/>
            <a:headEnd/>
            <a:tailEnd/>
          </a:ln>
        </p:spPr>
      </p:sp>
      <p:sp>
        <p:nvSpPr>
          <p:cNvPr id="5123" name="Rectangle 3"/>
          <p:cNvSpPr>
            <a:spLocks noGrp="1" noChangeArrowheads="1"/>
          </p:cNvSpPr>
          <p:nvPr>
            <p:ph type="body" idx="1"/>
          </p:nvPr>
        </p:nvSpPr>
        <p:spPr bwMode="auto">
          <a:xfrm>
            <a:off x="909614" y="4415793"/>
            <a:ext cx="5060998" cy="4173696"/>
          </a:xfrm>
          <a:noFill/>
        </p:spPr>
        <p:txBody>
          <a:bodyPr wrap="square" lIns="92094" tIns="46049" rIns="92094" bIns="46049" numCol="1" anchor="t" anchorCtr="0" compatLnSpc="1">
            <a:prstTxWarp prst="textNoShape">
              <a:avLst/>
            </a:prstTxWarp>
          </a:bodyPr>
          <a:lstStyle/>
          <a:p>
            <a:pPr>
              <a:spcBef>
                <a:spcPct val="0"/>
              </a:spcBef>
            </a:pPr>
            <a:r>
              <a:rPr lang="en-US" sz="1000" dirty="0"/>
              <a:t>LC developed this tool in collaboration with a few others when he worked in county government – he worked as the director of the Prevention Program and they would go around and talk to people about the importance of prevention. People would say that they work in prevention. When asked what they do (related to tobacco control – main issue at the time) – they would say they print brochures about the harmful effects of smoking and the importance of quitting smoking. The tool emerged from the need to differentiate various types of prevention activities.</a:t>
            </a:r>
          </a:p>
          <a:p>
            <a:pPr>
              <a:spcBef>
                <a:spcPct val="0"/>
              </a:spcBef>
            </a:pPr>
            <a:endParaRPr lang="en-US" sz="1000" dirty="0"/>
          </a:p>
          <a:p>
            <a:pPr>
              <a:spcBef>
                <a:spcPct val="0"/>
              </a:spcBef>
            </a:pPr>
            <a:r>
              <a:rPr lang="en-US" sz="1000" dirty="0"/>
              <a:t>The beauty of the spectrum is that it gives us a roadmap for how to develop a comprehensive set of strategies. It also shows us that activity at no one level alone is enough.  The Spectrum is useful for both the CCHH and ACH models.</a:t>
            </a:r>
          </a:p>
          <a:p>
            <a:pPr>
              <a:spcBef>
                <a:spcPct val="0"/>
              </a:spcBef>
            </a:pPr>
            <a:endParaRPr lang="en-US" sz="1000" dirty="0"/>
          </a:p>
          <a:p>
            <a:pPr>
              <a:spcBef>
                <a:spcPct val="0"/>
              </a:spcBef>
            </a:pPr>
            <a:r>
              <a:rPr lang="en-US" sz="1000" dirty="0"/>
              <a:t>Sandra Joy Anderson Community Health and Wellness Center is using changes to organizational practices and policies to explicitly focus on increasing the number of African American mental health physicians in Central Texas in addition to being a community resource to strengthen individual knowledge &amp; skills and promote community education.  The partnerships across the community has fostered coalitions and networks that are working together to evaluate the success of employment programs for individuals diagnosed with serious mental illness. What’s great about this example is the Anderson Community Health and Wellness Center is not just training  providers but they also serve support the development of trust between the community and providers and model occupational opportunities that may not be evident to youth in the community.  In some communities organizational practices may have a greater impact on the community that legislation or policy development.  As the Wellness Center evolves, its partnership with healthcare, safety net providers, academia, and local government will mature and can realistically lead to advocating for policy changes in the community to better support more upstream policies.</a:t>
            </a:r>
          </a:p>
          <a:p>
            <a:pPr>
              <a:spcBef>
                <a:spcPct val="0"/>
              </a:spcBef>
            </a:pPr>
            <a:endParaRPr lang="en-US" sz="1000" dirty="0"/>
          </a:p>
          <a:p>
            <a:pPr>
              <a:spcBef>
                <a:spcPct val="0"/>
              </a:spcBef>
            </a:pPr>
            <a:r>
              <a:rPr lang="en-US" sz="1000" dirty="0"/>
              <a:t>Trillium Community Health Plan changed its organizational practice by promoting a mental health friendly workplace environment. The are also examining ways to influence policy to reduce access to lethal means of self-harm and reduce availability of alcohol in local retail and social markets.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txBox="1">
            <a:spLocks noGrp="1" noChangeArrowheads="1"/>
          </p:cNvSpPr>
          <p:nvPr/>
        </p:nvSpPr>
        <p:spPr bwMode="auto">
          <a:xfrm>
            <a:off x="3898102" y="8831581"/>
            <a:ext cx="2982119" cy="463207"/>
          </a:xfrm>
          <a:prstGeom prst="rect">
            <a:avLst/>
          </a:prstGeom>
          <a:noFill/>
          <a:ln w="9525">
            <a:noFill/>
            <a:miter lim="800000"/>
            <a:headEnd/>
            <a:tailEnd/>
          </a:ln>
        </p:spPr>
        <p:txBody>
          <a:bodyPr lIns="94592" tIns="47297" rIns="94592" bIns="47297" anchor="b"/>
          <a:lstStyle/>
          <a:p>
            <a:pPr algn="r" defTabSz="944658" fontAlgn="base">
              <a:spcBef>
                <a:spcPct val="0"/>
              </a:spcBef>
              <a:spcAft>
                <a:spcPct val="0"/>
              </a:spcAft>
            </a:pPr>
            <a:fld id="{854A7300-CDA7-4CDF-910B-B8857748D60E}" type="slidenum">
              <a:rPr lang="en-US" sz="1300">
                <a:solidFill>
                  <a:srgbClr val="000000"/>
                </a:solidFill>
              </a:rPr>
              <a:pPr algn="r" defTabSz="944658" fontAlgn="base">
                <a:spcBef>
                  <a:spcPct val="0"/>
                </a:spcBef>
                <a:spcAft>
                  <a:spcPct val="0"/>
                </a:spcAft>
              </a:pPr>
              <a:t>48</a:t>
            </a:fld>
            <a:endParaRPr lang="en-US" sz="1300">
              <a:solidFill>
                <a:srgbClr val="000000"/>
              </a:solidFill>
            </a:endParaRPr>
          </a:p>
        </p:txBody>
      </p:sp>
      <p:sp>
        <p:nvSpPr>
          <p:cNvPr id="5122" name="Rectangle 2"/>
          <p:cNvSpPr>
            <a:spLocks noGrp="1" noRot="1" noChangeAspect="1" noChangeArrowheads="1" noTextEdit="1"/>
          </p:cNvSpPr>
          <p:nvPr>
            <p:ph type="sldImg"/>
          </p:nvPr>
        </p:nvSpPr>
        <p:spPr bwMode="auto">
          <a:xfrm>
            <a:off x="1138238" y="701675"/>
            <a:ext cx="4635500" cy="3478213"/>
          </a:xfrm>
          <a:noFill/>
          <a:ln>
            <a:solidFill>
              <a:srgbClr val="000000"/>
            </a:solidFill>
            <a:miter lim="800000"/>
            <a:headEnd/>
            <a:tailEnd/>
          </a:ln>
        </p:spPr>
      </p:sp>
      <p:sp>
        <p:nvSpPr>
          <p:cNvPr id="5123" name="Rectangle 3"/>
          <p:cNvSpPr>
            <a:spLocks noGrp="1" noChangeArrowheads="1"/>
          </p:cNvSpPr>
          <p:nvPr>
            <p:ph type="body" idx="1"/>
          </p:nvPr>
        </p:nvSpPr>
        <p:spPr bwMode="auto">
          <a:xfrm>
            <a:off x="909612" y="4415791"/>
            <a:ext cx="5060999" cy="4173696"/>
          </a:xfrm>
          <a:noFill/>
        </p:spPr>
        <p:txBody>
          <a:bodyPr wrap="square" lIns="94592" tIns="47297" rIns="94592" bIns="47297" numCol="1" anchor="t" anchorCtr="0" compatLnSpc="1">
            <a:prstTxWarp prst="textNoShape">
              <a:avLst/>
            </a:prstTxWarp>
          </a:bodyPr>
          <a:lstStyle/>
          <a:p>
            <a:pPr>
              <a:spcBef>
                <a:spcPct val="0"/>
              </a:spcBef>
            </a:pPr>
            <a:r>
              <a:rPr lang="en-US" dirty="0" smtClean="0"/>
              <a:t>Describe the importance of green, open spaces for behavioral health</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31C80-79B8-4A4C-BBC8-46711100C59F}" type="slidenum">
              <a:rPr lang="en-US" smtClean="0"/>
              <a:pPr/>
              <a:t>49</a:t>
            </a:fld>
            <a:endParaRPr lang="en-US"/>
          </a:p>
        </p:txBody>
      </p:sp>
    </p:spTree>
    <p:extLst>
      <p:ext uri="{BB962C8B-B14F-4D97-AF65-F5344CB8AC3E}">
        <p14:creationId xmlns:p14="http://schemas.microsoft.com/office/powerpoint/2010/main" val="4246554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spcBef>
                <a:spcPts val="635"/>
              </a:spcBef>
              <a:defRPr/>
            </a:pPr>
            <a:r>
              <a:rPr lang="en-US" i="1" dirty="0" smtClean="0"/>
              <a:t>A tool for Collaboration:</a:t>
            </a:r>
          </a:p>
          <a:p>
            <a:pPr marL="181410" indent="-181410">
              <a:spcBef>
                <a:spcPts val="635"/>
              </a:spcBef>
              <a:buFont typeface="Arial" pitchFamily="34" charset="0"/>
              <a:buChar char="•"/>
              <a:defRPr/>
            </a:pPr>
            <a:endParaRPr lang="en-US" dirty="0" smtClean="0">
              <a:latin typeface="Arial" pitchFamily="34" charset="0"/>
              <a:cs typeface="Arial" pitchFamily="34" charset="0"/>
            </a:endParaRPr>
          </a:p>
          <a:p>
            <a:pPr marL="181410" indent="-181410">
              <a:spcBef>
                <a:spcPts val="635"/>
              </a:spcBef>
              <a:buFont typeface="Arial" pitchFamily="34" charset="0"/>
              <a:buChar char="•"/>
              <a:defRPr/>
            </a:pPr>
            <a:r>
              <a:rPr lang="en-US" dirty="0" smtClean="0">
                <a:latin typeface="Arial" pitchFamily="34" charset="0"/>
                <a:cs typeface="Arial" pitchFamily="34" charset="0"/>
              </a:rPr>
              <a:t>Stimulates conversation</a:t>
            </a:r>
          </a:p>
          <a:p>
            <a:pPr marL="181410" indent="-181410">
              <a:spcBef>
                <a:spcPts val="635"/>
              </a:spcBef>
              <a:buFont typeface="Arial" pitchFamily="34" charset="0"/>
              <a:buChar char="•"/>
              <a:defRPr/>
            </a:pPr>
            <a:r>
              <a:rPr lang="en-US" dirty="0" smtClean="0">
                <a:latin typeface="Arial" pitchFamily="34" charset="0"/>
                <a:cs typeface="Arial" pitchFamily="34" charset="0"/>
              </a:rPr>
              <a:t>Identifies the added value of partners</a:t>
            </a:r>
          </a:p>
          <a:p>
            <a:pPr marL="181410" indent="-181410">
              <a:spcBef>
                <a:spcPts val="635"/>
              </a:spcBef>
              <a:buFont typeface="Arial" pitchFamily="34" charset="0"/>
              <a:buChar char="•"/>
              <a:defRPr/>
            </a:pPr>
            <a:r>
              <a:rPr lang="en-US" dirty="0" smtClean="0">
                <a:latin typeface="Arial" pitchFamily="34" charset="0"/>
                <a:cs typeface="Arial" pitchFamily="34" charset="0"/>
              </a:rPr>
              <a:t>Establishes points of agreement among partners </a:t>
            </a:r>
          </a:p>
          <a:p>
            <a:pPr marL="181410" indent="-181410">
              <a:spcBef>
                <a:spcPts val="635"/>
              </a:spcBef>
              <a:buFont typeface="Arial" pitchFamily="34" charset="0"/>
              <a:buChar char="•"/>
              <a:defRPr/>
            </a:pPr>
            <a:r>
              <a:rPr lang="en-US" dirty="0" smtClean="0">
                <a:latin typeface="Arial" pitchFamily="34" charset="0"/>
                <a:cs typeface="Arial" pitchFamily="34" charset="0"/>
              </a:rPr>
              <a:t>Leverages opportunities to advance collective efforts</a:t>
            </a:r>
          </a:p>
          <a:p>
            <a:pPr marL="181410" indent="-181410">
              <a:spcBef>
                <a:spcPts val="635"/>
              </a:spcBef>
              <a:buFont typeface="Arial" pitchFamily="34" charset="0"/>
              <a:buChar char="•"/>
              <a:defRPr/>
            </a:pPr>
            <a:r>
              <a:rPr lang="en-US" dirty="0" smtClean="0">
                <a:latin typeface="Arial" pitchFamily="34" charset="0"/>
                <a:cs typeface="Arial" pitchFamily="34" charset="0"/>
              </a:rPr>
              <a:t>Orients new and existing members to the coalition</a:t>
            </a:r>
          </a:p>
          <a:p>
            <a:pPr marL="181410" indent="-181410">
              <a:spcBef>
                <a:spcPts val="635"/>
              </a:spcBef>
              <a:buFont typeface="Arial" pitchFamily="34" charset="0"/>
              <a:buChar char="•"/>
              <a:defRPr/>
            </a:pPr>
            <a:r>
              <a:rPr lang="en-US" dirty="0" smtClean="0">
                <a:latin typeface="Arial" pitchFamily="34" charset="0"/>
                <a:cs typeface="Arial" pitchFamily="34" charset="0"/>
              </a:rPr>
              <a:t>Tailors pitch to engage additional diverse partners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buFont typeface="Arial" pitchFamily="34" charset="0"/>
              <a:buChar char="•"/>
            </a:pPr>
            <a:r>
              <a:rPr lang="en-US" sz="1100" dirty="0"/>
              <a:t>The CCHH is a conceptual model for health care (including community health clinics) to move upstream and systematically engage in the types of community prevention work of Dr. Jack Geiger and Dr. John Hatch</a:t>
            </a:r>
          </a:p>
          <a:p>
            <a:endParaRPr lang="en-US" sz="1100" dirty="0"/>
          </a:p>
          <a:p>
            <a:pPr marL="171434" indent="-171434">
              <a:buFont typeface="Arial" pitchFamily="34" charset="0"/>
              <a:buChar char="•"/>
            </a:pPr>
            <a:r>
              <a:rPr lang="en-US" sz="1100" dirty="0"/>
              <a:t>We released our initial report in 2011, which describes the model</a:t>
            </a:r>
          </a:p>
          <a:p>
            <a:pPr marL="171434" indent="-171434">
              <a:buFont typeface="Arial" pitchFamily="34" charset="0"/>
              <a:buChar char="•"/>
            </a:pPr>
            <a:endParaRPr lang="en-US" sz="1100" dirty="0"/>
          </a:p>
          <a:p>
            <a:pPr marL="171434" indent="-171434" defTabSz="924458">
              <a:buFont typeface="Arial" pitchFamily="34" charset="0"/>
              <a:buChar char="•"/>
              <a:defRPr/>
            </a:pPr>
            <a:r>
              <a:rPr lang="en-US" sz="1100" dirty="0"/>
              <a:t>CCHH is a conceptual model to consider as a way to help facilitate the expansion and formalization of cross-sectoral partnerships that target community health priorities, data sharing, and stronger clinical-community service integration models. </a:t>
            </a:r>
          </a:p>
          <a:p>
            <a:pPr marL="171434" indent="-171434" defTabSz="924458">
              <a:buFont typeface="Arial" pitchFamily="34" charset="0"/>
              <a:buChar char="•"/>
              <a:defRPr/>
            </a:pPr>
            <a:endParaRPr lang="en-US" sz="1100" dirty="0"/>
          </a:p>
          <a:p>
            <a:pPr marL="171434" indent="-171434">
              <a:buFont typeface="Arial" pitchFamily="34" charset="0"/>
              <a:buChar char="•"/>
            </a:pPr>
            <a:r>
              <a:rPr lang="en-US" sz="1100" dirty="0"/>
              <a:t>Recent brief on  the CCHH model was published in January 2016.  The brief is based on lessons learned from demonstration projects in Gulf States and North Carolina.  Key Learnings include:</a:t>
            </a:r>
          </a:p>
          <a:p>
            <a:pPr marL="633663" lvl="1" indent="-171434">
              <a:buFont typeface="Arial" pitchFamily="34" charset="0"/>
              <a:buChar char="•"/>
            </a:pPr>
            <a:r>
              <a:rPr lang="en-US" sz="1100" dirty="0">
                <a:solidFill>
                  <a:srgbClr val="FFFFFF"/>
                </a:solidFill>
              </a:rPr>
              <a:t>CCHH is both a model and a metaphor. </a:t>
            </a:r>
          </a:p>
          <a:p>
            <a:pPr marL="633663" lvl="1" indent="-171434">
              <a:buFont typeface="Arial" pitchFamily="34" charset="0"/>
              <a:buChar char="•"/>
            </a:pPr>
            <a:r>
              <a:rPr lang="en-US" sz="1100" dirty="0">
                <a:solidFill>
                  <a:srgbClr val="FFFFFF"/>
                </a:solidFill>
              </a:rPr>
              <a:t>The CCHH model is flexible and fluid. NOT LINEAR </a:t>
            </a:r>
            <a:r>
              <a:rPr lang="en-US" sz="1100" dirty="0">
                <a:solidFill>
                  <a:srgbClr val="FFFFFF"/>
                </a:solidFill>
                <a:sym typeface="Wingdings" panose="05000000000000000000" pitchFamily="2" charset="2"/>
              </a:rPr>
              <a:t> begin in area of expertise.</a:t>
            </a:r>
            <a:endParaRPr lang="en-US" sz="1100" dirty="0">
              <a:solidFill>
                <a:srgbClr val="FFFFFF"/>
              </a:solidFill>
            </a:endParaRPr>
          </a:p>
          <a:p>
            <a:pPr marL="633663" lvl="1" indent="-171434">
              <a:buFont typeface="Arial" pitchFamily="34" charset="0"/>
              <a:buChar char="•"/>
            </a:pPr>
            <a:r>
              <a:rPr lang="en-US" sz="1100" dirty="0">
                <a:solidFill>
                  <a:srgbClr val="FFFFFF"/>
                </a:solidFill>
              </a:rPr>
              <a:t>The CCHH model is a method for healthcare organizations. </a:t>
            </a:r>
          </a:p>
          <a:p>
            <a:pPr marL="633663" lvl="1" indent="-171434">
              <a:buFont typeface="Arial" pitchFamily="34" charset="0"/>
              <a:buChar char="•"/>
            </a:pPr>
            <a:r>
              <a:rPr lang="en-US" sz="1100" dirty="0">
                <a:solidFill>
                  <a:srgbClr val="FFFFFF"/>
                </a:solidFill>
              </a:rPr>
              <a:t>Transformation to CCHH does not happen all at once; a common starting point is to focus on one or two key medical concerns</a:t>
            </a:r>
            <a:r>
              <a:rPr lang="en-US" sz="1100" dirty="0">
                <a:solidFill>
                  <a:schemeClr val="tx2"/>
                </a:solidFill>
                <a:effectLst>
                  <a:outerShdw blurRad="38100" dist="38100" dir="2700000" algn="tl">
                    <a:srgbClr val="000000">
                      <a:alpha val="43137"/>
                    </a:srgbClr>
                  </a:outerShdw>
                </a:effectLst>
              </a:rPr>
              <a:t>.</a:t>
            </a:r>
            <a:r>
              <a:rPr lang="en-US" sz="1100" i="1" dirty="0">
                <a:solidFill>
                  <a:schemeClr val="tx2"/>
                </a:solidFill>
                <a:effectLst>
                  <a:outerShdw blurRad="38100" dist="38100" dir="2700000" algn="tl">
                    <a:srgbClr val="000000">
                      <a:alpha val="43137"/>
                    </a:srgbClr>
                  </a:outerShdw>
                </a:effectLst>
              </a:rPr>
              <a:t> </a:t>
            </a:r>
            <a:endParaRPr lang="en-US" sz="1100" dirty="0">
              <a:solidFill>
                <a:schemeClr val="tx2"/>
              </a:solidFill>
              <a:effectLst>
                <a:outerShdw blurRad="38100" dist="38100" dir="2700000" algn="tl">
                  <a:srgbClr val="000000">
                    <a:alpha val="43137"/>
                  </a:srgbClr>
                </a:outerShdw>
              </a:effectLst>
            </a:endParaRPr>
          </a:p>
          <a:p>
            <a:pPr marL="171434" indent="-171434">
              <a:buFont typeface="Arial" pitchFamily="34" charset="0"/>
              <a:buChar char="•"/>
            </a:pPr>
            <a:endParaRPr lang="en-US" baseline="0" dirty="0" smtClean="0"/>
          </a:p>
          <a:p>
            <a:pPr marL="171434" indent="-171434">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F0C31C80-79B8-4A4C-BBC8-46711100C59F}"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60869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721A6F-22E2-4184-AC3B-9FC91DB54537}" type="slidenum">
              <a:rPr lang="en-US"/>
              <a:pPr fontAlgn="base">
                <a:spcBef>
                  <a:spcPct val="0"/>
                </a:spcBef>
                <a:spcAft>
                  <a:spcPct val="0"/>
                </a:spcAft>
              </a:pPr>
              <a:t>7</a:t>
            </a:fld>
            <a:endParaRPr lang="en-US"/>
          </a:p>
        </p:txBody>
      </p:sp>
      <p:sp>
        <p:nvSpPr>
          <p:cNvPr id="5122" name="Rectangle 2"/>
          <p:cNvSpPr>
            <a:spLocks noGrp="1" noRot="1" noChangeAspect="1" noChangeArrowheads="1" noTextEdit="1"/>
          </p:cNvSpPr>
          <p:nvPr>
            <p:ph type="sldImg"/>
          </p:nvPr>
        </p:nvSpPr>
        <p:spPr bwMode="auto">
          <a:xfrm>
            <a:off x="1136650" y="700088"/>
            <a:ext cx="4637088" cy="3479800"/>
          </a:xfrm>
          <a:noFill/>
          <a:ln>
            <a:solidFill>
              <a:srgbClr val="000000"/>
            </a:solidFill>
            <a:miter lim="800000"/>
            <a:headEnd/>
            <a:tailEnd/>
          </a:ln>
        </p:spPr>
      </p:sp>
      <p:sp>
        <p:nvSpPr>
          <p:cNvPr id="5123" name="Rectangle 3"/>
          <p:cNvSpPr>
            <a:spLocks noGrp="1" noChangeArrowheads="1"/>
          </p:cNvSpPr>
          <p:nvPr>
            <p:ph type="body" idx="1"/>
          </p:nvPr>
        </p:nvSpPr>
        <p:spPr bwMode="auto">
          <a:xfrm>
            <a:off x="909611" y="4415791"/>
            <a:ext cx="5060999" cy="4172083"/>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Peer support picture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0C31C80-79B8-4A4C-BBC8-46711100C59F}" type="slidenum">
              <a:rPr lang="en-US" smtClean="0"/>
              <a:pPr/>
              <a:t>52</a:t>
            </a:fld>
            <a:endParaRPr lang="en-US"/>
          </a:p>
        </p:txBody>
      </p:sp>
    </p:spTree>
    <p:extLst>
      <p:ext uri="{BB962C8B-B14F-4D97-AF65-F5344CB8AC3E}">
        <p14:creationId xmlns:p14="http://schemas.microsoft.com/office/powerpoint/2010/main" val="309069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public health and an overarching prevention approach that all sectors that influence mental health behave health and physical health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C31C80-79B8-4A4C-BBC8-46711100C59F}" type="slidenum">
              <a:rPr lang="en-US" smtClean="0"/>
              <a:pPr/>
              <a:t>53</a:t>
            </a:fld>
            <a:endParaRPr lang="en-US"/>
          </a:p>
        </p:txBody>
      </p:sp>
    </p:spTree>
    <p:extLst>
      <p:ext uri="{BB962C8B-B14F-4D97-AF65-F5344CB8AC3E}">
        <p14:creationId xmlns:p14="http://schemas.microsoft.com/office/powerpoint/2010/main" val="3687529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Garamond" pitchFamily="18" charset="0"/>
              </a:defRPr>
            </a:lvl1pPr>
            <a:lvl2pPr marL="757066" indent="-291179">
              <a:defRPr sz="2900">
                <a:solidFill>
                  <a:schemeClr val="tx1"/>
                </a:solidFill>
                <a:latin typeface="Garamond" pitchFamily="18" charset="0"/>
              </a:defRPr>
            </a:lvl2pPr>
            <a:lvl3pPr marL="1164717" indent="-232943">
              <a:defRPr sz="2900">
                <a:solidFill>
                  <a:schemeClr val="tx1"/>
                </a:solidFill>
                <a:latin typeface="Garamond" pitchFamily="18" charset="0"/>
              </a:defRPr>
            </a:lvl3pPr>
            <a:lvl4pPr marL="1630604" indent="-232943">
              <a:defRPr sz="2900">
                <a:solidFill>
                  <a:schemeClr val="tx1"/>
                </a:solidFill>
                <a:latin typeface="Garamond" pitchFamily="18" charset="0"/>
              </a:defRPr>
            </a:lvl4pPr>
            <a:lvl5pPr marL="2096491" indent="-232943">
              <a:defRPr sz="2900">
                <a:solidFill>
                  <a:schemeClr val="tx1"/>
                </a:solidFill>
                <a:latin typeface="Garamond" pitchFamily="18" charset="0"/>
              </a:defRPr>
            </a:lvl5pPr>
            <a:lvl6pPr marL="2562377" indent="-232943" algn="ctr" eaLnBrk="0" fontAlgn="base" hangingPunct="0">
              <a:spcBef>
                <a:spcPct val="50000"/>
              </a:spcBef>
              <a:spcAft>
                <a:spcPct val="0"/>
              </a:spcAft>
              <a:defRPr sz="2900">
                <a:solidFill>
                  <a:schemeClr val="tx1"/>
                </a:solidFill>
                <a:latin typeface="Garamond" pitchFamily="18" charset="0"/>
              </a:defRPr>
            </a:lvl6pPr>
            <a:lvl7pPr marL="3028264" indent="-232943" algn="ctr" eaLnBrk="0" fontAlgn="base" hangingPunct="0">
              <a:spcBef>
                <a:spcPct val="50000"/>
              </a:spcBef>
              <a:spcAft>
                <a:spcPct val="0"/>
              </a:spcAft>
              <a:defRPr sz="2900">
                <a:solidFill>
                  <a:schemeClr val="tx1"/>
                </a:solidFill>
                <a:latin typeface="Garamond" pitchFamily="18" charset="0"/>
              </a:defRPr>
            </a:lvl7pPr>
            <a:lvl8pPr marL="3494151" indent="-232943" algn="ctr" eaLnBrk="0" fontAlgn="base" hangingPunct="0">
              <a:spcBef>
                <a:spcPct val="50000"/>
              </a:spcBef>
              <a:spcAft>
                <a:spcPct val="0"/>
              </a:spcAft>
              <a:defRPr sz="2900">
                <a:solidFill>
                  <a:schemeClr val="tx1"/>
                </a:solidFill>
                <a:latin typeface="Garamond" pitchFamily="18" charset="0"/>
              </a:defRPr>
            </a:lvl8pPr>
            <a:lvl9pPr marL="3960038" indent="-232943" algn="ctr" eaLnBrk="0" fontAlgn="base" hangingPunct="0">
              <a:spcBef>
                <a:spcPct val="50000"/>
              </a:spcBef>
              <a:spcAft>
                <a:spcPct val="0"/>
              </a:spcAft>
              <a:defRPr sz="2900">
                <a:solidFill>
                  <a:schemeClr val="tx1"/>
                </a:solidFill>
                <a:latin typeface="Garamond" pitchFamily="18" charset="0"/>
              </a:defRPr>
            </a:lvl9pPr>
          </a:lstStyle>
          <a:p>
            <a:fld id="{BBE7E19A-91E5-4786-98B8-40158B41BE4C}" type="slidenum">
              <a:rPr lang="en-US" sz="1200">
                <a:solidFill>
                  <a:srgbClr val="000000"/>
                </a:solidFill>
                <a:latin typeface="Arial" charset="0"/>
              </a:rPr>
              <a:pPr/>
              <a:t>54</a:t>
            </a:fld>
            <a:endParaRPr lang="en-US" sz="1200">
              <a:solidFill>
                <a:srgbClr val="000000"/>
              </a:solidFill>
              <a:latin typeface="Arial" charset="0"/>
            </a:endParaRPr>
          </a:p>
        </p:txBody>
      </p:sp>
      <p:sp>
        <p:nvSpPr>
          <p:cNvPr id="187395" name="Rectangle 2"/>
          <p:cNvSpPr>
            <a:spLocks noGrp="1" noRot="1" noChangeAspect="1" noChangeArrowheads="1" noTextEdit="1"/>
          </p:cNvSpPr>
          <p:nvPr>
            <p:ph type="sldImg"/>
          </p:nvPr>
        </p:nvSpPr>
        <p:spPr>
          <a:xfrm>
            <a:off x="1136650" y="701675"/>
            <a:ext cx="4635500" cy="3476625"/>
          </a:xfrm>
          <a:ln/>
        </p:spPr>
      </p:sp>
      <p:sp>
        <p:nvSpPr>
          <p:cNvPr id="187396" name="Rectangle 3"/>
          <p:cNvSpPr>
            <a:spLocks noGrp="1" noChangeArrowheads="1"/>
          </p:cNvSpPr>
          <p:nvPr>
            <p:ph type="body" idx="1"/>
          </p:nvPr>
        </p:nvSpPr>
        <p:spPr>
          <a:xfrm>
            <a:off x="909611" y="4415792"/>
            <a:ext cx="5059407" cy="41736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There are 18 factors (13 in the people, place and equitable opportunity and 5 in the medical services)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ChangeArrowheads="1" noTextEdit="1"/>
          </p:cNvSpPr>
          <p:nvPr>
            <p:ph type="sldImg"/>
          </p:nvPr>
        </p:nvSpPr>
        <p:spPr>
          <a:xfrm>
            <a:off x="1136650" y="701675"/>
            <a:ext cx="4635500" cy="3478213"/>
          </a:xfrm>
          <a:noFill/>
        </p:spPr>
      </p:sp>
      <p:sp>
        <p:nvSpPr>
          <p:cNvPr id="224258" name="Rectangle 3"/>
          <p:cNvSpPr>
            <a:spLocks noGrp="1" noChangeArrowheads="1"/>
          </p:cNvSpPr>
          <p:nvPr>
            <p:ph type="body" idx="1"/>
          </p:nvPr>
        </p:nvSpPr>
        <p:spPr>
          <a:xfrm>
            <a:off x="909512" y="4416099"/>
            <a:ext cx="5061298" cy="4173235"/>
          </a:xfrm>
          <a:noFill/>
          <a:ln/>
        </p:spPr>
        <p:txBody>
          <a:bodyPr/>
          <a:lstStyle/>
          <a:p>
            <a:endParaRPr lang="en-US" smtClean="0">
              <a:ea typeface="ＭＳ Ｐゴシック" pitchFamily="1"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We need a civil rights movement for health disparities.</a:t>
            </a:r>
          </a:p>
          <a:p>
            <a:pPr>
              <a:spcBef>
                <a:spcPct val="0"/>
              </a:spcBef>
            </a:pPr>
            <a:endParaRPr lang="en-US" b="1" smtClean="0"/>
          </a:p>
          <a:p>
            <a:pPr>
              <a:spcBef>
                <a:spcPct val="0"/>
              </a:spcBef>
            </a:pPr>
            <a:r>
              <a:rPr lang="en-US" smtClean="0"/>
              <a:t>Vision</a:t>
            </a:r>
          </a:p>
          <a:p>
            <a:pPr>
              <a:spcBef>
                <a:spcPct val="0"/>
              </a:spcBef>
            </a:pPr>
            <a:endParaRPr lang="en-US" smtClean="0"/>
          </a:p>
          <a:p>
            <a:pPr>
              <a:spcBef>
                <a:spcPct val="0"/>
              </a:spcBef>
            </a:pPr>
            <a:r>
              <a:rPr lang="en-US" smtClean="0"/>
              <a:t>Grassroots </a:t>
            </a:r>
          </a:p>
          <a:p>
            <a:pPr>
              <a:spcBef>
                <a:spcPct val="0"/>
              </a:spcBef>
            </a:pPr>
            <a:endParaRPr lang="en-US" smtClean="0"/>
          </a:p>
          <a:p>
            <a:pPr>
              <a:spcBef>
                <a:spcPct val="0"/>
              </a:spcBef>
            </a:pPr>
            <a:r>
              <a:rPr lang="en-US" smtClean="0"/>
              <a:t>Widespread</a:t>
            </a:r>
          </a:p>
          <a:p>
            <a:pPr>
              <a:spcBef>
                <a:spcPct val="0"/>
              </a:spcBef>
            </a:pPr>
            <a:endParaRPr lang="en-US" smtClean="0"/>
          </a:p>
          <a:p>
            <a:pPr>
              <a:spcBef>
                <a:spcPct val="0"/>
              </a:spcBef>
            </a:pPr>
            <a:r>
              <a:rPr lang="en-US" smtClean="0"/>
              <a:t>Strong leadership</a:t>
            </a:r>
          </a:p>
          <a:p>
            <a:pPr>
              <a:spcBef>
                <a:spcPct val="0"/>
              </a:spcBef>
            </a:pPr>
            <a:endParaRPr lang="en-US" smtClean="0"/>
          </a:p>
          <a:p>
            <a:pPr>
              <a:spcBef>
                <a:spcPct val="0"/>
              </a:spcBef>
            </a:pPr>
            <a:r>
              <a:rPr lang="en-US" smtClean="0"/>
              <a:t>Well funded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36650" y="703263"/>
            <a:ext cx="4637088" cy="3478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xfrm>
            <a:off x="688483" y="4416102"/>
            <a:ext cx="5504853"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ea typeface="ＭＳ Ｐゴシック" pitchFamily="34" charset="-128"/>
              </a:rPr>
              <a:t>Mental Health, Public Health and HealthCare putting prevention in the middle of the puzzle</a:t>
            </a:r>
            <a:r>
              <a:rPr lang="en-US" baseline="0" dirty="0" smtClean="0">
                <a:ea typeface="ＭＳ Ｐゴシック" pitchFamily="34" charset="-128"/>
              </a:rPr>
              <a:t> </a:t>
            </a:r>
            <a:endParaRPr lang="en-US" dirty="0" smtClean="0">
              <a:ea typeface="ＭＳ Ｐゴシック" pitchFamily="34" charset="-128"/>
            </a:endParaRPr>
          </a:p>
        </p:txBody>
      </p:sp>
    </p:spTree>
    <p:extLst>
      <p:ext uri="{BB962C8B-B14F-4D97-AF65-F5344CB8AC3E}">
        <p14:creationId xmlns:p14="http://schemas.microsoft.com/office/powerpoint/2010/main" val="150478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143000" y="703263"/>
            <a:ext cx="4633913" cy="3476625"/>
          </a:xfrm>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Environment affects health</a:t>
            </a:r>
          </a:p>
          <a:p>
            <a:pPr eaLnBrk="1" hangingPunct="1">
              <a:spcBef>
                <a:spcPct val="0"/>
              </a:spcBef>
            </a:pPr>
            <a:r>
              <a:rPr lang="en-US" dirty="0" smtClean="0"/>
              <a:t>Health and safety</a:t>
            </a:r>
          </a:p>
          <a:p>
            <a:pPr eaLnBrk="1" hangingPunct="1">
              <a:spcBef>
                <a:spcPct val="0"/>
              </a:spcBef>
            </a:pPr>
            <a:r>
              <a:rPr lang="en-US" dirty="0" smtClean="0"/>
              <a:t>Health &amp; safety</a:t>
            </a:r>
          </a:p>
          <a:p>
            <a:pPr eaLnBrk="1" hangingPunct="1">
              <a:spcBef>
                <a:spcPct val="0"/>
              </a:spcBef>
            </a:pPr>
            <a:r>
              <a:rPr lang="en-US" dirty="0" smtClean="0"/>
              <a:t>Environment</a:t>
            </a:r>
          </a:p>
          <a:p>
            <a:pPr eaLnBrk="1" hangingPunct="1">
              <a:spcBef>
                <a:spcPct val="0"/>
              </a:spcBef>
            </a:pPr>
            <a:r>
              <a:rPr lang="en-US" dirty="0" smtClean="0"/>
              <a:t>Is it just behavior?</a:t>
            </a:r>
          </a:p>
          <a:p>
            <a:pPr eaLnBrk="1" hangingPunct="1">
              <a:spcBef>
                <a:spcPct val="0"/>
              </a:spcBef>
            </a:pPr>
            <a:r>
              <a:rPr lang="en-US" dirty="0" smtClean="0"/>
              <a:t>It’s the environment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38238" y="703263"/>
            <a:ext cx="4633912" cy="3476625"/>
          </a:xfrm>
          <a:ln/>
        </p:spPr>
      </p:sp>
      <p:sp>
        <p:nvSpPr>
          <p:cNvPr id="109571" name="Rectangle 3"/>
          <p:cNvSpPr>
            <a:spLocks noGrp="1" noChangeArrowheads="1"/>
          </p:cNvSpPr>
          <p:nvPr>
            <p:ph type="body" idx="1"/>
          </p:nvPr>
        </p:nvSpPr>
        <p:spPr>
          <a:xfrm>
            <a:off x="909611" y="4416426"/>
            <a:ext cx="5059407" cy="41719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36650" y="703263"/>
            <a:ext cx="4637088" cy="3478212"/>
          </a:xfrm>
          <a:ln/>
        </p:spPr>
      </p:sp>
      <p:sp>
        <p:nvSpPr>
          <p:cNvPr id="169987" name="Rectangle 3"/>
          <p:cNvSpPr>
            <a:spLocks noGrp="1" noChangeArrowheads="1"/>
          </p:cNvSpPr>
          <p:nvPr>
            <p:ph type="body" idx="1"/>
          </p:nvPr>
        </p:nvSpPr>
        <p:spPr>
          <a:xfrm>
            <a:off x="909611" y="4415791"/>
            <a:ext cx="5059407" cy="4172083"/>
          </a:xfrm>
          <a:noFill/>
          <a:ln/>
        </p:spPr>
        <p:txBody>
          <a:bodyPr/>
          <a:lstStyle/>
          <a:p>
            <a:r>
              <a:rPr lang="en-US" b="1" smtClean="0"/>
              <a:t>I see an empty lot that looks abandoned and filled with trash. I see the fence around the empty lot I know that we could use this place as a place to play sports. By having this and other empty lots around our neighborhood fenced up we fell isolated from each other. We don’t get to interact as much because we don’t have places to play. The bond is broken. We could build a park so that kids my age can stay active healthy and connected. -Daisy Romero, 13, Santa Ana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smtClean="0"/>
              <a:t>I see an empty lot that looks abandoned and filled with trash. I see the fence around the empty lot I know that we could use this place as a place to play sports. By having this and other empty lots around our neighborhood fenced up we fell isolated from each other. We don’t get to interact as much because we don’t have places to play. The bond is broken. We could build a park so that kids my age can stay active healthy and connected. -Daisy Romero, 13, Santa Ana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ea typeface="ＭＳ Ｐゴシック" pitchFamily="34" charset="-128"/>
              </a:defRPr>
            </a:lvl1pPr>
            <a:lvl2pPr marL="742950" indent="-285750" defTabSz="931863" eaLnBrk="0" hangingPunct="0">
              <a:defRPr>
                <a:solidFill>
                  <a:schemeClr val="tx1"/>
                </a:solidFill>
                <a:latin typeface="Arial" pitchFamily="34" charset="0"/>
                <a:ea typeface="ＭＳ Ｐゴシック" pitchFamily="34" charset="-128"/>
              </a:defRPr>
            </a:lvl2pPr>
            <a:lvl3pPr marL="1143000" indent="-228600" defTabSz="931863" eaLnBrk="0" hangingPunct="0">
              <a:defRPr>
                <a:solidFill>
                  <a:schemeClr val="tx1"/>
                </a:solidFill>
                <a:latin typeface="Arial" pitchFamily="34" charset="0"/>
                <a:ea typeface="ＭＳ Ｐゴシック" pitchFamily="34" charset="-128"/>
              </a:defRPr>
            </a:lvl3pPr>
            <a:lvl4pPr marL="1600200" indent="-228600" defTabSz="931863" eaLnBrk="0" hangingPunct="0">
              <a:defRPr>
                <a:solidFill>
                  <a:schemeClr val="tx1"/>
                </a:solidFill>
                <a:latin typeface="Arial" pitchFamily="34" charset="0"/>
                <a:ea typeface="ＭＳ Ｐゴシック" pitchFamily="34" charset="-128"/>
              </a:defRPr>
            </a:lvl4pPr>
            <a:lvl5pPr marL="2057400" indent="-228600" defTabSz="931863" eaLnBrk="0" hangingPunct="0">
              <a:defRPr>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95A8B5E-DFEB-400B-A4DA-EE5FABE5EF69}" type="slidenum">
              <a:rPr lang="en-US" sz="2000" b="1">
                <a:solidFill>
                  <a:srgbClr val="000000"/>
                </a:solidFill>
              </a:rPr>
              <a:pPr eaLnBrk="1" hangingPunct="1"/>
              <a:t>13</a:t>
            </a:fld>
            <a:endParaRPr lang="en-US" sz="2000" b="1">
              <a:solidFill>
                <a:srgbClr val="000000"/>
              </a:solidFill>
            </a:endParaRPr>
          </a:p>
        </p:txBody>
      </p:sp>
      <p:sp>
        <p:nvSpPr>
          <p:cNvPr id="86019" name="Rectangle 7"/>
          <p:cNvSpPr txBox="1">
            <a:spLocks noGrp="1" noChangeArrowheads="1"/>
          </p:cNvSpPr>
          <p:nvPr/>
        </p:nvSpPr>
        <p:spPr bwMode="auto">
          <a:xfrm>
            <a:off x="3898102" y="8829676"/>
            <a:ext cx="298211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4" tIns="46577" rIns="93154" bIns="46577" anchor="b"/>
          <a:lstStyle>
            <a:lvl1pPr defTabSz="931863" eaLnBrk="0" hangingPunct="0">
              <a:defRPr>
                <a:solidFill>
                  <a:schemeClr val="tx1"/>
                </a:solidFill>
                <a:latin typeface="Arial" pitchFamily="34" charset="0"/>
                <a:ea typeface="ＭＳ Ｐゴシック" pitchFamily="34" charset="-128"/>
              </a:defRPr>
            </a:lvl1pPr>
            <a:lvl2pPr marL="742950" indent="-285750" defTabSz="931863" eaLnBrk="0" hangingPunct="0">
              <a:defRPr>
                <a:solidFill>
                  <a:schemeClr val="tx1"/>
                </a:solidFill>
                <a:latin typeface="Arial" pitchFamily="34" charset="0"/>
                <a:ea typeface="ＭＳ Ｐゴシック" pitchFamily="34" charset="-128"/>
              </a:defRPr>
            </a:lvl2pPr>
            <a:lvl3pPr marL="1143000" indent="-228600" defTabSz="931863" eaLnBrk="0" hangingPunct="0">
              <a:defRPr>
                <a:solidFill>
                  <a:schemeClr val="tx1"/>
                </a:solidFill>
                <a:latin typeface="Arial" pitchFamily="34" charset="0"/>
                <a:ea typeface="ＭＳ Ｐゴシック" pitchFamily="34" charset="-128"/>
              </a:defRPr>
            </a:lvl3pPr>
            <a:lvl4pPr marL="1600200" indent="-228600" defTabSz="931863" eaLnBrk="0" hangingPunct="0">
              <a:defRPr>
                <a:solidFill>
                  <a:schemeClr val="tx1"/>
                </a:solidFill>
                <a:latin typeface="Arial" pitchFamily="34" charset="0"/>
                <a:ea typeface="ＭＳ Ｐゴシック" pitchFamily="34" charset="-128"/>
              </a:defRPr>
            </a:lvl4pPr>
            <a:lvl5pPr marL="2057400" indent="-228600" defTabSz="931863" eaLnBrk="0" hangingPunct="0">
              <a:defRPr>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spcAft>
                <a:spcPts val="2400"/>
              </a:spcAft>
              <a:buClr>
                <a:srgbClr val="FC0128"/>
              </a:buClr>
              <a:buSzPct val="75000"/>
            </a:pPr>
            <a:fld id="{900CD92F-4CBA-4579-98D1-A01A1ED1ECED}" type="slidenum">
              <a:rPr lang="en-US" sz="1200" b="1">
                <a:solidFill>
                  <a:srgbClr val="000000"/>
                </a:solidFill>
              </a:rPr>
              <a:pPr algn="r" eaLnBrk="1" hangingPunct="1">
                <a:spcAft>
                  <a:spcPts val="2400"/>
                </a:spcAft>
                <a:buClr>
                  <a:srgbClr val="FC0128"/>
                </a:buClr>
                <a:buSzPct val="75000"/>
              </a:pPr>
              <a:t>13</a:t>
            </a:fld>
            <a:endParaRPr lang="en-US" sz="1200" b="1">
              <a:solidFill>
                <a:srgbClr val="000000"/>
              </a:solidFill>
            </a:endParaRPr>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4" tIns="46577" rIns="93154" bIns="46577"/>
          <a:lstStyle/>
          <a:p>
            <a:r>
              <a:rPr lang="en-US" sz="1200" kern="1200" dirty="0" smtClean="0">
                <a:solidFill>
                  <a:schemeClr val="tx1"/>
                </a:solidFill>
                <a:effectLst/>
                <a:latin typeface="+mn-lt"/>
                <a:ea typeface="+mn-ea"/>
                <a:cs typeface="+mn-cs"/>
              </a:rPr>
              <a:t>Calls for inter-agency cooperation to identify community activity needs and plan programs to meet those needs.</a:t>
            </a:r>
            <a:endParaRPr lang="en-US" dirty="0" smtClean="0">
              <a:effectLst/>
            </a:endParaRPr>
          </a:p>
          <a:p>
            <a:r>
              <a:rPr lang="en-US" sz="1200" kern="1200" dirty="0" smtClean="0">
                <a:solidFill>
                  <a:schemeClr val="tx1"/>
                </a:solidFill>
                <a:effectLst/>
                <a:latin typeface="+mn-lt"/>
                <a:ea typeface="+mn-ea"/>
                <a:cs typeface="+mn-cs"/>
              </a:rPr>
              <a:t>Enhances and develops existing recreation facilities.</a:t>
            </a:r>
            <a:endParaRPr lang="en-US" dirty="0" smtClean="0">
              <a:effectLst/>
            </a:endParaRPr>
          </a:p>
          <a:p>
            <a:r>
              <a:rPr lang="en-US" sz="1200" kern="1200" dirty="0" smtClean="0">
                <a:solidFill>
                  <a:schemeClr val="tx1"/>
                </a:solidFill>
                <a:effectLst/>
                <a:latin typeface="+mn-lt"/>
                <a:ea typeface="+mn-ea"/>
                <a:cs typeface="+mn-cs"/>
              </a:rPr>
              <a:t>Increases the number of high-quality community-recreation programs held in public school facilities.</a:t>
            </a:r>
            <a:endParaRPr lang="en-US" dirty="0" smtClean="0">
              <a:effectLst/>
            </a:endParaRPr>
          </a:p>
          <a:p>
            <a:r>
              <a:rPr lang="en-US" sz="1200" kern="1200" dirty="0" smtClean="0">
                <a:solidFill>
                  <a:schemeClr val="tx1"/>
                </a:solidFill>
                <a:effectLst/>
                <a:latin typeface="+mn-lt"/>
                <a:ea typeface="+mn-ea"/>
                <a:cs typeface="+mn-cs"/>
              </a:rPr>
              <a:t>Specifies that county-wide recreation programs should be developed for all age groups, from pre-school to senior citizens.</a:t>
            </a:r>
            <a:endParaRPr lang="en-US" dirty="0" smtClean="0">
              <a:effectLst/>
            </a:endParaRPr>
          </a:p>
          <a:p>
            <a:r>
              <a:rPr lang="en-US" sz="1200" kern="1200" dirty="0" smtClean="0">
                <a:solidFill>
                  <a:schemeClr val="tx1"/>
                </a:solidFill>
                <a:effectLst/>
                <a:latin typeface="+mn-lt"/>
                <a:ea typeface="+mn-ea"/>
                <a:cs typeface="+mn-cs"/>
              </a:rPr>
              <a:t>Promotes partnerships with community agencies and organizations to address childhood obesity.</a:t>
            </a:r>
            <a:endParaRPr lang="en-US" dirty="0">
              <a:effectLs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044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6607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81200"/>
            <a:ext cx="33782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3782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7367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951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801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671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3099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0648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6064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28600"/>
            <a:ext cx="2184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 y="228600"/>
            <a:ext cx="6402388"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5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4705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343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5596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48047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81200"/>
            <a:ext cx="33782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3782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8266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1373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3381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7342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6702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8823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8763" y="293688"/>
            <a:ext cx="2039937" cy="5146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7363" y="293688"/>
            <a:ext cx="5969000" cy="5146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357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416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161337" cy="50641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17600" y="1981200"/>
            <a:ext cx="6908800" cy="3459163"/>
          </a:xfrm>
        </p:spPr>
        <p:txBody>
          <a:bodyPr/>
          <a:lstStyle/>
          <a:p>
            <a:pPr lvl="0"/>
            <a:endParaRPr lang="en-US" noProof="0" smtClean="0"/>
          </a:p>
        </p:txBody>
      </p:sp>
    </p:spTree>
    <p:extLst>
      <p:ext uri="{BB962C8B-B14F-4D97-AF65-F5344CB8AC3E}">
        <p14:creationId xmlns:p14="http://schemas.microsoft.com/office/powerpoint/2010/main" val="3667671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7363" y="293688"/>
            <a:ext cx="8161337" cy="5146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2335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161337" cy="506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0" y="1981200"/>
            <a:ext cx="3378200" cy="345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378200" cy="3459163"/>
          </a:xfrm>
        </p:spPr>
        <p:txBody>
          <a:bodyPr/>
          <a:lstStyle/>
          <a:p>
            <a:pPr lvl="0"/>
            <a:endParaRPr lang="en-US" noProof="0" smtClean="0"/>
          </a:p>
        </p:txBody>
      </p:sp>
    </p:spTree>
    <p:extLst>
      <p:ext uri="{BB962C8B-B14F-4D97-AF65-F5344CB8AC3E}">
        <p14:creationId xmlns:p14="http://schemas.microsoft.com/office/powerpoint/2010/main" val="1004386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62934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3681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17870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81200"/>
            <a:ext cx="33782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3782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8901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93945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8298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71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57453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3901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1466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7216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8763" y="293688"/>
            <a:ext cx="2039937" cy="5146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7363" y="293688"/>
            <a:ext cx="5969000" cy="5146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5795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7363" y="293688"/>
            <a:ext cx="8161337" cy="5146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86582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161337" cy="50641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17600" y="1981200"/>
            <a:ext cx="6908800" cy="3459163"/>
          </a:xfrm>
        </p:spPr>
        <p:txBody>
          <a:bodyPr/>
          <a:lstStyle/>
          <a:p>
            <a:pPr lvl="0"/>
            <a:endParaRPr lang="en-US" noProof="0" smtClean="0"/>
          </a:p>
        </p:txBody>
      </p:sp>
    </p:spTree>
    <p:extLst>
      <p:ext uri="{BB962C8B-B14F-4D97-AF65-F5344CB8AC3E}">
        <p14:creationId xmlns:p14="http://schemas.microsoft.com/office/powerpoint/2010/main" val="588979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9143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4" name="Picture 12" descr="pi slide logo 03"/>
          <p:cNvPicPr>
            <a:picLocks noChangeAspect="1" noChangeArrowheads="1"/>
          </p:cNvPicPr>
          <p:nvPr userDrawn="1"/>
        </p:nvPicPr>
        <p:blipFill>
          <a:blip r:embed="rId2" cstate="print"/>
          <a:srcRect/>
          <a:stretch>
            <a:fillRect/>
          </a:stretch>
        </p:blipFill>
        <p:spPr bwMode="auto">
          <a:xfrm>
            <a:off x="7781925" y="6400800"/>
            <a:ext cx="1260475" cy="393700"/>
          </a:xfrm>
          <a:prstGeom prst="rect">
            <a:avLst/>
          </a:prstGeom>
          <a:noFill/>
          <a:ln w="9525">
            <a:noFill/>
            <a:miter lim="800000"/>
            <a:headEnd/>
            <a:tailEnd/>
          </a:ln>
        </p:spPr>
      </p:pic>
    </p:spTree>
    <p:extLst>
      <p:ext uri="{BB962C8B-B14F-4D97-AF65-F5344CB8AC3E}">
        <p14:creationId xmlns:p14="http://schemas.microsoft.com/office/powerpoint/2010/main" val="382751086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P:\Projects Folder\Mental Health\Movember\Movember Logos\Movember_Foundation_Logos\Movember Foundation Logos\Primary Logo\WEB\MOF-SFB072-Movember-Foundation-Logo_Primary_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1958" t="20635" r="18783" b="18519"/>
          <a:stretch/>
        </p:blipFill>
        <p:spPr bwMode="auto">
          <a:xfrm>
            <a:off x="0" y="5793639"/>
            <a:ext cx="1143000" cy="117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158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161337" cy="50641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17600" y="1981200"/>
            <a:ext cx="6908800" cy="3459163"/>
          </a:xfrm>
        </p:spPr>
        <p:txBody>
          <a:bodyPr/>
          <a:lstStyle/>
          <a:p>
            <a:pPr lvl="0"/>
            <a:endParaRPr lang="en-US" noProof="0" smtClean="0"/>
          </a:p>
        </p:txBody>
      </p:sp>
    </p:spTree>
    <p:extLst>
      <p:ext uri="{BB962C8B-B14F-4D97-AF65-F5344CB8AC3E}">
        <p14:creationId xmlns:p14="http://schemas.microsoft.com/office/powerpoint/2010/main" val="864969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31771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5645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0475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55659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497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161337" cy="506412"/>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17600" y="1981200"/>
            <a:ext cx="3378200" cy="3459163"/>
          </a:xfrm>
        </p:spPr>
        <p:txBody>
          <a:bodyPr/>
          <a:lstStyle/>
          <a:p>
            <a:pPr lvl="0"/>
            <a:endParaRPr lang="en-US" noProof="0" smtClean="0"/>
          </a:p>
        </p:txBody>
      </p:sp>
      <p:sp>
        <p:nvSpPr>
          <p:cNvPr id="4" name="Text Placeholder 3"/>
          <p:cNvSpPr>
            <a:spLocks noGrp="1"/>
          </p:cNvSpPr>
          <p:nvPr>
            <p:ph type="body" sz="half" idx="2"/>
          </p:nvPr>
        </p:nvSpPr>
        <p:spPr>
          <a:xfrm>
            <a:off x="4648200" y="1981200"/>
            <a:ext cx="3378200" cy="345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2739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1271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25551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8629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488126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3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345108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09771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844958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161337" cy="506412"/>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17600" y="1981200"/>
            <a:ext cx="3378200" cy="3459163"/>
          </a:xfrm>
        </p:spPr>
        <p:txBody>
          <a:bodyPr/>
          <a:lstStyle/>
          <a:p>
            <a:pPr lvl="0"/>
            <a:endParaRPr lang="en-US" noProof="0" smtClean="0"/>
          </a:p>
        </p:txBody>
      </p:sp>
      <p:sp>
        <p:nvSpPr>
          <p:cNvPr id="4" name="Text Placeholder 3"/>
          <p:cNvSpPr>
            <a:spLocks noGrp="1"/>
          </p:cNvSpPr>
          <p:nvPr>
            <p:ph type="body" sz="half" idx="2"/>
          </p:nvPr>
        </p:nvSpPr>
        <p:spPr>
          <a:xfrm>
            <a:off x="4648200" y="1981200"/>
            <a:ext cx="3378200" cy="345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964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99587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7823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458169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469ECF0-69AF-4FAB-A531-D7EEF4C200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52272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7363" y="293688"/>
            <a:ext cx="8161337" cy="5146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8750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161337" cy="50641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17600" y="1981200"/>
            <a:ext cx="6908800" cy="3459163"/>
          </a:xfrm>
        </p:spPr>
        <p:txBody>
          <a:bodyPr/>
          <a:lstStyle/>
          <a:p>
            <a:pPr lvl="0"/>
            <a:endParaRPr lang="en-US" noProof="0" smtClean="0"/>
          </a:p>
        </p:txBody>
      </p:sp>
    </p:spTree>
    <p:extLst>
      <p:ext uri="{BB962C8B-B14F-4D97-AF65-F5344CB8AC3E}">
        <p14:creationId xmlns:p14="http://schemas.microsoft.com/office/powerpoint/2010/main" val="14922118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19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4207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38056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46160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161337" cy="5064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81200"/>
            <a:ext cx="3378200" cy="345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378200" cy="345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04252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161337" cy="50641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17600" y="1981200"/>
            <a:ext cx="6908800" cy="3459163"/>
          </a:xfrm>
        </p:spPr>
        <p:txBody>
          <a:bodyPr/>
          <a:lstStyle/>
          <a:p>
            <a:pPr lvl="0"/>
            <a:endParaRPr lang="en-US" noProof="0" smtClean="0"/>
          </a:p>
        </p:txBody>
      </p:sp>
    </p:spTree>
    <p:extLst>
      <p:ext uri="{BB962C8B-B14F-4D97-AF65-F5344CB8AC3E}">
        <p14:creationId xmlns:p14="http://schemas.microsoft.com/office/powerpoint/2010/main" val="307866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7412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7642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6.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2.xml"/><Relationship Id="rId1" Type="http://schemas.openxmlformats.org/officeDocument/2006/relationships/slideLayout" Target="../slideLayouts/slideLayout4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50.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15.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2.wmf"/><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16.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theme" Target="../theme/theme1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18.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6.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7.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9.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87363" y="293688"/>
            <a:ext cx="8161337" cy="506412"/>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52227371"/>
      </p:ext>
    </p:extLst>
  </p:cSld>
  <p:clrMap bg1="dk2" tx1="lt1" bg2="dk1" tx2="lt2" accent1="accent1" accent2="accent2" accent3="accent3" accent4="accent4" accent5="accent5" accent6="accent6" hlink="hlink" folHlink="folHlink"/>
  <p:sldLayoutIdLst>
    <p:sldLayoutId id="2147483661" r:id="rId1"/>
    <p:sldLayoutId id="2147484002" r:id="rId2"/>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ＭＳ Ｐゴシック" charset="-128"/>
          <a:cs typeface="ＭＳ Ｐゴシック" charset="-128"/>
        </a:defRPr>
      </a:lvl1pPr>
      <a:lvl2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2pPr>
      <a:lvl3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3pPr>
      <a:lvl4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4pPr>
      <a:lvl5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5pPr>
      <a:lvl6pPr marL="4572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lnSpc>
          <a:spcPts val="3400"/>
        </a:lnSpc>
        <a:spcBef>
          <a:spcPts val="2400"/>
        </a:spcBef>
        <a:spcAft>
          <a:spcPts val="12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1" fontAlgn="base" hangingPunct="1">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ea typeface="ＭＳ Ｐゴシック" charset="-128"/>
        </a:defRPr>
      </a:lvl3pPr>
      <a:lvl4pPr marL="1600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ea typeface="ＭＳ Ｐゴシック" charset="-128"/>
        </a:defRPr>
      </a:lvl4pPr>
      <a:lvl5pPr marL="20574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ea typeface="ＭＳ Ｐゴシック" charset="-128"/>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1208322" name="Rectangle 2"/>
          <p:cNvSpPr>
            <a:spLocks noGrp="1" noChangeArrowheads="1"/>
          </p:cNvSpPr>
          <p:nvPr>
            <p:ph type="title"/>
          </p:nvPr>
        </p:nvSpPr>
        <p:spPr bwMode="auto">
          <a:xfrm>
            <a:off x="487363" y="293688"/>
            <a:ext cx="8161337" cy="506412"/>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208323"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59215240"/>
      </p:ext>
    </p:extLst>
  </p:cSld>
  <p:clrMap bg1="dk2" tx1="lt1" bg2="dk1" tx2="lt2" accent1="accent1" accent2="accent2" accent3="accent3" accent4="accent4" accent5="accent5" accent6="accent6" hlink="hlink" folHlink="folHlink"/>
  <p:sldLayoutIdLst>
    <p:sldLayoutId id="2147484134" r:id="rId1"/>
  </p:sldLayoutIdLst>
  <p:txStyles>
    <p:titleStyle>
      <a:lvl1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lnSpc>
          <a:spcPts val="3400"/>
        </a:lnSpc>
        <a:spcBef>
          <a:spcPts val="2400"/>
        </a:spcBef>
        <a:spcAft>
          <a:spcPts val="6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5pPr>
      <a:lvl6pPr marL="25146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6pPr>
      <a:lvl7pPr marL="29718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7pPr>
      <a:lvl8pPr marL="34290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8pPr>
      <a:lvl9pPr marL="38862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000066"/>
            </a:gs>
            <a:gs pos="100000">
              <a:srgbClr val="0000FF"/>
            </a:gs>
          </a:gsLst>
          <a:lin ang="5400000" scaled="1"/>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87363" y="293688"/>
            <a:ext cx="81613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1117600" y="1981200"/>
            <a:ext cx="69088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82438153"/>
      </p:ext>
    </p:extLst>
  </p:cSld>
  <p:clrMap bg1="dk2" tx1="lt1" bg2="dk1" tx2="lt2" accent1="accent1" accent2="accent2" accent3="accent3" accent4="accent4" accent5="accent5" accent6="accent6" hlink="hlink" folHlink="folHlink"/>
  <p:sldLayoutIdLst>
    <p:sldLayoutId id="2147484146" r:id="rId1"/>
    <p:sldLayoutId id="2147484147" r:id="rId2"/>
  </p:sldLayoutIdLst>
  <p:txStyles>
    <p:titleStyle>
      <a:lvl1pPr algn="l" rtl="0" eaLnBrk="0" fontAlgn="base" hangingPunct="0">
        <a:spcBef>
          <a:spcPct val="0"/>
        </a:spcBef>
        <a:spcAft>
          <a:spcPct val="0"/>
        </a:spcAft>
        <a:defRPr sz="3600">
          <a:solidFill>
            <a:srgbClr val="FAFD00"/>
          </a:solidFill>
          <a:latin typeface="+mj-lt"/>
          <a:ea typeface="MS PGothic" pitchFamily="34" charset="-128"/>
          <a:cs typeface="+mj-cs"/>
        </a:defRPr>
      </a:lvl1pPr>
      <a:lvl2pPr algn="l" rtl="0" eaLnBrk="0" fontAlgn="base" hangingPunct="0">
        <a:spcBef>
          <a:spcPct val="0"/>
        </a:spcBef>
        <a:spcAft>
          <a:spcPct val="0"/>
        </a:spcAft>
        <a:defRPr sz="3600">
          <a:solidFill>
            <a:srgbClr val="FAFD00"/>
          </a:solidFill>
          <a:latin typeface="Arial Black" pitchFamily="34" charset="0"/>
          <a:ea typeface="MS PGothic" pitchFamily="34" charset="-128"/>
        </a:defRPr>
      </a:lvl2pPr>
      <a:lvl3pPr algn="l" rtl="0" eaLnBrk="0" fontAlgn="base" hangingPunct="0">
        <a:spcBef>
          <a:spcPct val="0"/>
        </a:spcBef>
        <a:spcAft>
          <a:spcPct val="0"/>
        </a:spcAft>
        <a:defRPr sz="3600">
          <a:solidFill>
            <a:srgbClr val="FAFD00"/>
          </a:solidFill>
          <a:latin typeface="Arial Black" pitchFamily="34" charset="0"/>
          <a:ea typeface="MS PGothic" pitchFamily="34" charset="-128"/>
        </a:defRPr>
      </a:lvl3pPr>
      <a:lvl4pPr algn="l" rtl="0" eaLnBrk="0" fontAlgn="base" hangingPunct="0">
        <a:spcBef>
          <a:spcPct val="0"/>
        </a:spcBef>
        <a:spcAft>
          <a:spcPct val="0"/>
        </a:spcAft>
        <a:defRPr sz="3600">
          <a:solidFill>
            <a:srgbClr val="FAFD00"/>
          </a:solidFill>
          <a:latin typeface="Arial Black" pitchFamily="34" charset="0"/>
          <a:ea typeface="MS PGothic" pitchFamily="34" charset="-128"/>
        </a:defRPr>
      </a:lvl4pPr>
      <a:lvl5pPr algn="l" rtl="0" eaLnBrk="0" fontAlgn="base" hangingPunct="0">
        <a:spcBef>
          <a:spcPct val="0"/>
        </a:spcBef>
        <a:spcAft>
          <a:spcPct val="0"/>
        </a:spcAft>
        <a:defRPr sz="3600">
          <a:solidFill>
            <a:srgbClr val="FAFD00"/>
          </a:solidFill>
          <a:latin typeface="Arial Black" pitchFamily="34" charset="0"/>
          <a:ea typeface="MS PGothic" pitchFamily="34" charset="-128"/>
        </a:defRPr>
      </a:lvl5pPr>
      <a:lvl6pPr marL="457200" algn="l" rtl="0" eaLnBrk="0" fontAlgn="base" hangingPunct="0">
        <a:spcBef>
          <a:spcPct val="0"/>
        </a:spcBef>
        <a:spcAft>
          <a:spcPct val="0"/>
        </a:spcAft>
        <a:defRPr sz="3600">
          <a:solidFill>
            <a:srgbClr val="FAFD00"/>
          </a:solidFill>
          <a:latin typeface="Arial Black" pitchFamily="34" charset="0"/>
          <a:ea typeface="ＭＳ Ｐゴシック" pitchFamily="1" charset="-128"/>
        </a:defRPr>
      </a:lvl6pPr>
      <a:lvl7pPr marL="914400" algn="l" rtl="0" eaLnBrk="0" fontAlgn="base" hangingPunct="0">
        <a:spcBef>
          <a:spcPct val="0"/>
        </a:spcBef>
        <a:spcAft>
          <a:spcPct val="0"/>
        </a:spcAft>
        <a:defRPr sz="3600">
          <a:solidFill>
            <a:srgbClr val="FAFD00"/>
          </a:solidFill>
          <a:latin typeface="Arial Black" pitchFamily="34" charset="0"/>
          <a:ea typeface="ＭＳ Ｐゴシック" pitchFamily="1" charset="-128"/>
        </a:defRPr>
      </a:lvl7pPr>
      <a:lvl8pPr marL="1371600" algn="l" rtl="0" eaLnBrk="0" fontAlgn="base" hangingPunct="0">
        <a:spcBef>
          <a:spcPct val="0"/>
        </a:spcBef>
        <a:spcAft>
          <a:spcPct val="0"/>
        </a:spcAft>
        <a:defRPr sz="3600">
          <a:solidFill>
            <a:srgbClr val="FAFD00"/>
          </a:solidFill>
          <a:latin typeface="Arial Black" pitchFamily="34" charset="0"/>
          <a:ea typeface="ＭＳ Ｐゴシック" pitchFamily="1" charset="-128"/>
        </a:defRPr>
      </a:lvl8pPr>
      <a:lvl9pPr marL="1828800" algn="l" rtl="0" eaLnBrk="0" fontAlgn="base" hangingPunct="0">
        <a:spcBef>
          <a:spcPct val="0"/>
        </a:spcBef>
        <a:spcAft>
          <a:spcPct val="0"/>
        </a:spcAft>
        <a:defRPr sz="3600">
          <a:solidFill>
            <a:srgbClr val="FAFD00"/>
          </a:solidFill>
          <a:latin typeface="Arial Black" pitchFamily="34" charset="0"/>
          <a:ea typeface="ＭＳ Ｐゴシック" pitchFamily="1" charset="-128"/>
        </a:defRPr>
      </a:lvl9pPr>
    </p:titleStyle>
    <p:bodyStyle>
      <a:lvl1pPr marL="342900" indent="-342900" algn="l" rtl="0" eaLnBrk="0" fontAlgn="base" hangingPunct="0">
        <a:lnSpc>
          <a:spcPts val="3400"/>
        </a:lnSpc>
        <a:spcBef>
          <a:spcPts val="2400"/>
        </a:spcBef>
        <a:spcAft>
          <a:spcPts val="1200"/>
        </a:spcAft>
        <a:buClr>
          <a:schemeClr val="accent1"/>
        </a:buClr>
        <a:buSzPct val="75000"/>
        <a:buFont typeface="Wingdings" pitchFamily="2" charset="2"/>
        <a:buChar char="u"/>
        <a:defRPr sz="2800">
          <a:solidFill>
            <a:schemeClr val="tx1"/>
          </a:solidFill>
          <a:latin typeface="+mn-lt"/>
          <a:ea typeface="MS PGothic" pitchFamily="34" charset="-128"/>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latin typeface="+mn-lt"/>
          <a:ea typeface="MS PGothic" pitchFamily="34" charset="-128"/>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latin typeface="+mn-lt"/>
          <a:ea typeface="MS PGothic" pitchFamily="34" charset="-128"/>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latin typeface="+mn-lt"/>
          <a:ea typeface="MS PGothic" pitchFamily="34" charset="-128"/>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latin typeface="+mn-lt"/>
          <a:ea typeface="MS PGothic" pitchFamily="34" charset="-128"/>
        </a:defRPr>
      </a:lvl5pPr>
      <a:lvl6pPr marL="2514600" indent="-228600" algn="l" rtl="0" eaLnBrk="0" fontAlgn="base" hangingPunct="0">
        <a:spcBef>
          <a:spcPct val="50000"/>
        </a:spcBef>
        <a:spcAft>
          <a:spcPct val="0"/>
        </a:spcAft>
        <a:buClr>
          <a:srgbClr val="FC0128"/>
        </a:buClr>
        <a:buSzPct val="75000"/>
        <a:buChar char="•"/>
        <a:defRPr sz="2000">
          <a:solidFill>
            <a:schemeClr val="tx2"/>
          </a:solidFill>
          <a:latin typeface="+mn-lt"/>
          <a:ea typeface="+mn-ea"/>
        </a:defRPr>
      </a:lvl6pPr>
      <a:lvl7pPr marL="2971800" indent="-228600" algn="l" rtl="0" eaLnBrk="0" fontAlgn="base" hangingPunct="0">
        <a:spcBef>
          <a:spcPct val="50000"/>
        </a:spcBef>
        <a:spcAft>
          <a:spcPct val="0"/>
        </a:spcAft>
        <a:buClr>
          <a:srgbClr val="FC0128"/>
        </a:buClr>
        <a:buSzPct val="75000"/>
        <a:buChar char="•"/>
        <a:defRPr sz="2000">
          <a:solidFill>
            <a:schemeClr val="tx2"/>
          </a:solidFill>
          <a:latin typeface="+mn-lt"/>
          <a:ea typeface="+mn-ea"/>
        </a:defRPr>
      </a:lvl7pPr>
      <a:lvl8pPr marL="3429000" indent="-228600" algn="l" rtl="0" eaLnBrk="0" fontAlgn="base" hangingPunct="0">
        <a:spcBef>
          <a:spcPct val="50000"/>
        </a:spcBef>
        <a:spcAft>
          <a:spcPct val="0"/>
        </a:spcAft>
        <a:buClr>
          <a:srgbClr val="FC0128"/>
        </a:buClr>
        <a:buSzPct val="75000"/>
        <a:buChar char="•"/>
        <a:defRPr sz="2000">
          <a:solidFill>
            <a:schemeClr val="tx2"/>
          </a:solidFill>
          <a:latin typeface="+mn-lt"/>
          <a:ea typeface="+mn-ea"/>
        </a:defRPr>
      </a:lvl8pPr>
      <a:lvl9pPr marL="3886200" indent="-228600" algn="l" rtl="0" eaLnBrk="0" fontAlgn="base" hangingPunct="0">
        <a:spcBef>
          <a:spcPct val="50000"/>
        </a:spcBef>
        <a:spcAft>
          <a:spcPct val="0"/>
        </a:spcAft>
        <a:buClr>
          <a:srgbClr val="FC0128"/>
        </a:buClr>
        <a:buSzPct val="75000"/>
        <a:buChar char="•"/>
        <a:defRPr sz="20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rgbClr val="000066"/>
            </a:gs>
            <a:gs pos="40000">
              <a:srgbClr val="0000CC"/>
            </a:gs>
          </a:gsLst>
          <a:lin ang="5400000" scaled="1"/>
          <a:tileRect/>
        </a:gra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190500" y="228600"/>
            <a:ext cx="8739188" cy="506413"/>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29027"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1028" name="Picture 4"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544"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681456"/>
      </p:ext>
    </p:extLst>
  </p:cSld>
  <p:clrMap bg1="dk2" tx1="lt1" bg2="dk1" tx2="lt2" accent1="accent1" accent2="accent2" accent3="accent3" accent4="accent4" accent5="accent5" accent6="accent6" hlink="hlink" folHlink="folHlink"/>
  <p:sldLayoutIdLst>
    <p:sldLayoutId id="2147484157" r:id="rId1"/>
  </p:sldLayoutIdLst>
  <p:txStyles>
    <p:titleStyle>
      <a:lvl1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2pPr>
      <a:lvl3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3pPr>
      <a:lvl4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4pPr>
      <a:lvl5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5pPr>
      <a:lvl6pPr marL="4572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50000"/>
        </a:spcBef>
        <a:spcAft>
          <a:spcPct val="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50000"/>
        </a:spcBef>
        <a:spcAft>
          <a:spcPct val="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7363" y="293688"/>
            <a:ext cx="8161337" cy="506412"/>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40337277"/>
      </p:ext>
    </p:extLst>
  </p:cSld>
  <p:clrMap bg1="dk2" tx1="lt1" bg2="dk1" tx2="lt2" accent1="accent1" accent2="accent2" accent3="accent3" accent4="accent4" accent5="accent5" accent6="accent6" hlink="hlink" folHlink="folHlink"/>
  <p:sldLayoutIdLst>
    <p:sldLayoutId id="2147484176" r:id="rId1"/>
  </p:sldLayoutIdLst>
  <p:txStyles>
    <p:titleStyle>
      <a:lvl1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lnSpc>
          <a:spcPts val="3400"/>
        </a:lnSpc>
        <a:spcBef>
          <a:spcPts val="2400"/>
        </a:spcBef>
        <a:spcAft>
          <a:spcPts val="12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5pPr>
      <a:lvl6pPr marL="25146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6pPr>
      <a:lvl7pPr marL="29718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7pPr>
      <a:lvl8pPr marL="3429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8pPr>
      <a:lvl9pPr marL="3886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000066"/>
            </a:gs>
            <a:gs pos="100000">
              <a:srgbClr val="0000FF"/>
            </a:gs>
          </a:gsLst>
          <a:lin ang="5400000" scaled="1"/>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87371" y="293688"/>
            <a:ext cx="81613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258" tIns="44336" rIns="90258" bIns="44336"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1117600" y="1981222"/>
            <a:ext cx="69088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258" tIns="44336" rIns="90258" bIns="44336"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18304992"/>
      </p:ext>
    </p:extLst>
  </p:cSld>
  <p:clrMap bg1="dk2" tx1="lt1" bg2="dk1" tx2="lt2" accent1="accent1" accent2="accent2" accent3="accent3" accent4="accent4" accent5="accent5" accent6="accent6" hlink="hlink" folHlink="folHlink"/>
  <p:sldLayoutIdLst>
    <p:sldLayoutId id="2147484179" r:id="rId1"/>
    <p:sldLayoutId id="2147484180" r:id="rId2"/>
  </p:sldLayoutIdLst>
  <p:txStyles>
    <p:titleStyle>
      <a:lvl1pPr algn="l" rtl="0" eaLnBrk="0" fontAlgn="base" hangingPunct="0">
        <a:spcBef>
          <a:spcPct val="0"/>
        </a:spcBef>
        <a:spcAft>
          <a:spcPct val="0"/>
        </a:spcAft>
        <a:defRPr sz="3600">
          <a:solidFill>
            <a:srgbClr val="FAFD00"/>
          </a:solidFill>
          <a:latin typeface="+mj-lt"/>
          <a:ea typeface="MS PGothic" pitchFamily="34" charset="-128"/>
          <a:cs typeface="+mj-cs"/>
        </a:defRPr>
      </a:lvl1pPr>
      <a:lvl2pPr algn="l" rtl="0" eaLnBrk="0" fontAlgn="base" hangingPunct="0">
        <a:spcBef>
          <a:spcPct val="0"/>
        </a:spcBef>
        <a:spcAft>
          <a:spcPct val="0"/>
        </a:spcAft>
        <a:defRPr sz="3600">
          <a:solidFill>
            <a:srgbClr val="FAFD00"/>
          </a:solidFill>
          <a:latin typeface="Arial Black" pitchFamily="34" charset="0"/>
          <a:ea typeface="MS PGothic" pitchFamily="34" charset="-128"/>
        </a:defRPr>
      </a:lvl2pPr>
      <a:lvl3pPr algn="l" rtl="0" eaLnBrk="0" fontAlgn="base" hangingPunct="0">
        <a:spcBef>
          <a:spcPct val="0"/>
        </a:spcBef>
        <a:spcAft>
          <a:spcPct val="0"/>
        </a:spcAft>
        <a:defRPr sz="3600">
          <a:solidFill>
            <a:srgbClr val="FAFD00"/>
          </a:solidFill>
          <a:latin typeface="Arial Black" pitchFamily="34" charset="0"/>
          <a:ea typeface="MS PGothic" pitchFamily="34" charset="-128"/>
        </a:defRPr>
      </a:lvl3pPr>
      <a:lvl4pPr algn="l" rtl="0" eaLnBrk="0" fontAlgn="base" hangingPunct="0">
        <a:spcBef>
          <a:spcPct val="0"/>
        </a:spcBef>
        <a:spcAft>
          <a:spcPct val="0"/>
        </a:spcAft>
        <a:defRPr sz="3600">
          <a:solidFill>
            <a:srgbClr val="FAFD00"/>
          </a:solidFill>
          <a:latin typeface="Arial Black" pitchFamily="34" charset="0"/>
          <a:ea typeface="MS PGothic" pitchFamily="34" charset="-128"/>
        </a:defRPr>
      </a:lvl4pPr>
      <a:lvl5pPr algn="l" rtl="0" eaLnBrk="0" fontAlgn="base" hangingPunct="0">
        <a:spcBef>
          <a:spcPct val="0"/>
        </a:spcBef>
        <a:spcAft>
          <a:spcPct val="0"/>
        </a:spcAft>
        <a:defRPr sz="3600">
          <a:solidFill>
            <a:srgbClr val="FAFD00"/>
          </a:solidFill>
          <a:latin typeface="Arial Black" pitchFamily="34" charset="0"/>
          <a:ea typeface="MS PGothic" pitchFamily="34" charset="-128"/>
        </a:defRPr>
      </a:lvl5pPr>
      <a:lvl6pPr marL="456029" algn="l" rtl="0" eaLnBrk="0" fontAlgn="base" hangingPunct="0">
        <a:spcBef>
          <a:spcPct val="0"/>
        </a:spcBef>
        <a:spcAft>
          <a:spcPct val="0"/>
        </a:spcAft>
        <a:defRPr sz="3600">
          <a:solidFill>
            <a:srgbClr val="FAFD00"/>
          </a:solidFill>
          <a:latin typeface="Arial Black" pitchFamily="34" charset="0"/>
          <a:ea typeface="ＭＳ Ｐゴシック" pitchFamily="1" charset="-128"/>
        </a:defRPr>
      </a:lvl6pPr>
      <a:lvl7pPr marL="912051" algn="l" rtl="0" eaLnBrk="0" fontAlgn="base" hangingPunct="0">
        <a:spcBef>
          <a:spcPct val="0"/>
        </a:spcBef>
        <a:spcAft>
          <a:spcPct val="0"/>
        </a:spcAft>
        <a:defRPr sz="3600">
          <a:solidFill>
            <a:srgbClr val="FAFD00"/>
          </a:solidFill>
          <a:latin typeface="Arial Black" pitchFamily="34" charset="0"/>
          <a:ea typeface="ＭＳ Ｐゴシック" pitchFamily="1" charset="-128"/>
        </a:defRPr>
      </a:lvl7pPr>
      <a:lvl8pPr marL="1368077" algn="l" rtl="0" eaLnBrk="0" fontAlgn="base" hangingPunct="0">
        <a:spcBef>
          <a:spcPct val="0"/>
        </a:spcBef>
        <a:spcAft>
          <a:spcPct val="0"/>
        </a:spcAft>
        <a:defRPr sz="3600">
          <a:solidFill>
            <a:srgbClr val="FAFD00"/>
          </a:solidFill>
          <a:latin typeface="Arial Black" pitchFamily="34" charset="0"/>
          <a:ea typeface="ＭＳ Ｐゴシック" pitchFamily="1" charset="-128"/>
        </a:defRPr>
      </a:lvl8pPr>
      <a:lvl9pPr marL="1824101" algn="l" rtl="0" eaLnBrk="0" fontAlgn="base" hangingPunct="0">
        <a:spcBef>
          <a:spcPct val="0"/>
        </a:spcBef>
        <a:spcAft>
          <a:spcPct val="0"/>
        </a:spcAft>
        <a:defRPr sz="3600">
          <a:solidFill>
            <a:srgbClr val="FAFD00"/>
          </a:solidFill>
          <a:latin typeface="Arial Black" pitchFamily="34" charset="0"/>
          <a:ea typeface="ＭＳ Ｐゴシック" pitchFamily="1" charset="-128"/>
        </a:defRPr>
      </a:lvl9pPr>
    </p:titleStyle>
    <p:bodyStyle>
      <a:lvl1pPr marL="342019" indent="-342019" algn="l" rtl="0" eaLnBrk="0" fontAlgn="base" hangingPunct="0">
        <a:lnSpc>
          <a:spcPts val="3398"/>
        </a:lnSpc>
        <a:spcBef>
          <a:spcPts val="2400"/>
        </a:spcBef>
        <a:spcAft>
          <a:spcPts val="1200"/>
        </a:spcAft>
        <a:buClr>
          <a:schemeClr val="accent1"/>
        </a:buClr>
        <a:buSzPct val="75000"/>
        <a:buFont typeface="Wingdings" pitchFamily="2" charset="2"/>
        <a:buChar char="u"/>
        <a:defRPr sz="2800">
          <a:solidFill>
            <a:schemeClr val="tx1"/>
          </a:solidFill>
          <a:latin typeface="+mn-lt"/>
          <a:ea typeface="MS PGothic" pitchFamily="34" charset="-128"/>
          <a:cs typeface="+mn-cs"/>
        </a:defRPr>
      </a:lvl1pPr>
      <a:lvl2pPr marL="741038" indent="-285013"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latin typeface="+mn-lt"/>
          <a:ea typeface="MS PGothic" pitchFamily="34" charset="-128"/>
        </a:defRPr>
      </a:lvl2pPr>
      <a:lvl3pPr marL="1140063" indent="-228019" algn="l" rtl="0" eaLnBrk="0" fontAlgn="base" hangingPunct="0">
        <a:spcBef>
          <a:spcPct val="50000"/>
        </a:spcBef>
        <a:spcAft>
          <a:spcPct val="0"/>
        </a:spcAft>
        <a:buClr>
          <a:srgbClr val="FC0128"/>
        </a:buClr>
        <a:buSzPct val="75000"/>
        <a:buChar char="•"/>
        <a:defRPr sz="2000">
          <a:solidFill>
            <a:schemeClr val="tx2"/>
          </a:solidFill>
          <a:latin typeface="+mn-lt"/>
          <a:ea typeface="MS PGothic" pitchFamily="34" charset="-128"/>
        </a:defRPr>
      </a:lvl3pPr>
      <a:lvl4pPr marL="1596090" indent="-228019" algn="l" rtl="0" eaLnBrk="0" fontAlgn="base" hangingPunct="0">
        <a:spcBef>
          <a:spcPct val="50000"/>
        </a:spcBef>
        <a:spcAft>
          <a:spcPct val="0"/>
        </a:spcAft>
        <a:buClr>
          <a:srgbClr val="FC0128"/>
        </a:buClr>
        <a:buSzPct val="75000"/>
        <a:buChar char="–"/>
        <a:defRPr sz="2000">
          <a:solidFill>
            <a:schemeClr val="tx2"/>
          </a:solidFill>
          <a:latin typeface="+mn-lt"/>
          <a:ea typeface="MS PGothic" pitchFamily="34" charset="-128"/>
        </a:defRPr>
      </a:lvl4pPr>
      <a:lvl5pPr marL="2052113" indent="-228019" algn="l" rtl="0" eaLnBrk="0" fontAlgn="base" hangingPunct="0">
        <a:spcBef>
          <a:spcPct val="50000"/>
        </a:spcBef>
        <a:spcAft>
          <a:spcPct val="0"/>
        </a:spcAft>
        <a:buClr>
          <a:srgbClr val="FC0128"/>
        </a:buClr>
        <a:buSzPct val="75000"/>
        <a:buChar char="•"/>
        <a:defRPr sz="2000">
          <a:solidFill>
            <a:schemeClr val="tx2"/>
          </a:solidFill>
          <a:latin typeface="+mn-lt"/>
          <a:ea typeface="MS PGothic" pitchFamily="34" charset="-128"/>
        </a:defRPr>
      </a:lvl5pPr>
      <a:lvl6pPr marL="2508141" indent="-228019" algn="l" rtl="0" eaLnBrk="0" fontAlgn="base" hangingPunct="0">
        <a:spcBef>
          <a:spcPct val="50000"/>
        </a:spcBef>
        <a:spcAft>
          <a:spcPct val="0"/>
        </a:spcAft>
        <a:buClr>
          <a:srgbClr val="FC0128"/>
        </a:buClr>
        <a:buSzPct val="75000"/>
        <a:buChar char="•"/>
        <a:defRPr sz="2000">
          <a:solidFill>
            <a:schemeClr val="tx2"/>
          </a:solidFill>
          <a:latin typeface="+mn-lt"/>
          <a:ea typeface="+mn-ea"/>
        </a:defRPr>
      </a:lvl6pPr>
      <a:lvl7pPr marL="2964166" indent="-228019" algn="l" rtl="0" eaLnBrk="0" fontAlgn="base" hangingPunct="0">
        <a:spcBef>
          <a:spcPct val="50000"/>
        </a:spcBef>
        <a:spcAft>
          <a:spcPct val="0"/>
        </a:spcAft>
        <a:buClr>
          <a:srgbClr val="FC0128"/>
        </a:buClr>
        <a:buSzPct val="75000"/>
        <a:buChar char="•"/>
        <a:defRPr sz="2000">
          <a:solidFill>
            <a:schemeClr val="tx2"/>
          </a:solidFill>
          <a:latin typeface="+mn-lt"/>
          <a:ea typeface="+mn-ea"/>
        </a:defRPr>
      </a:lvl7pPr>
      <a:lvl8pPr marL="3420191" indent="-228019" algn="l" rtl="0" eaLnBrk="0" fontAlgn="base" hangingPunct="0">
        <a:spcBef>
          <a:spcPct val="50000"/>
        </a:spcBef>
        <a:spcAft>
          <a:spcPct val="0"/>
        </a:spcAft>
        <a:buClr>
          <a:srgbClr val="FC0128"/>
        </a:buClr>
        <a:buSzPct val="75000"/>
        <a:buChar char="•"/>
        <a:defRPr sz="2000">
          <a:solidFill>
            <a:schemeClr val="tx2"/>
          </a:solidFill>
          <a:latin typeface="+mn-lt"/>
          <a:ea typeface="+mn-ea"/>
        </a:defRPr>
      </a:lvl8pPr>
      <a:lvl9pPr marL="3876213" indent="-228019" algn="l" rtl="0" eaLnBrk="0" fontAlgn="base" hangingPunct="0">
        <a:spcBef>
          <a:spcPct val="50000"/>
        </a:spcBef>
        <a:spcAft>
          <a:spcPct val="0"/>
        </a:spcAft>
        <a:buClr>
          <a:srgbClr val="FC0128"/>
        </a:buClr>
        <a:buSzPct val="75000"/>
        <a:buChar char="•"/>
        <a:defRPr sz="2000">
          <a:solidFill>
            <a:schemeClr val="tx2"/>
          </a:solidFill>
          <a:latin typeface="+mn-lt"/>
          <a:ea typeface="+mn-ea"/>
        </a:defRPr>
      </a:lvl9pPr>
    </p:bodyStyle>
    <p:otherStyle>
      <a:defPPr>
        <a:defRPr lang="en-US"/>
      </a:defPPr>
      <a:lvl1pPr marL="0" algn="l" defTabSz="912051" rtl="0" eaLnBrk="1" latinLnBrk="0" hangingPunct="1">
        <a:defRPr sz="1800" kern="1200">
          <a:solidFill>
            <a:schemeClr val="tx1"/>
          </a:solidFill>
          <a:latin typeface="+mn-lt"/>
          <a:ea typeface="+mn-ea"/>
          <a:cs typeface="+mn-cs"/>
        </a:defRPr>
      </a:lvl1pPr>
      <a:lvl2pPr marL="456029" algn="l" defTabSz="912051" rtl="0" eaLnBrk="1" latinLnBrk="0" hangingPunct="1">
        <a:defRPr sz="1800" kern="1200">
          <a:solidFill>
            <a:schemeClr val="tx1"/>
          </a:solidFill>
          <a:latin typeface="+mn-lt"/>
          <a:ea typeface="+mn-ea"/>
          <a:cs typeface="+mn-cs"/>
        </a:defRPr>
      </a:lvl2pPr>
      <a:lvl3pPr marL="912051" algn="l" defTabSz="912051" rtl="0" eaLnBrk="1" latinLnBrk="0" hangingPunct="1">
        <a:defRPr sz="1800" kern="1200">
          <a:solidFill>
            <a:schemeClr val="tx1"/>
          </a:solidFill>
          <a:latin typeface="+mn-lt"/>
          <a:ea typeface="+mn-ea"/>
          <a:cs typeface="+mn-cs"/>
        </a:defRPr>
      </a:lvl3pPr>
      <a:lvl4pPr marL="1368077" algn="l" defTabSz="912051" rtl="0" eaLnBrk="1" latinLnBrk="0" hangingPunct="1">
        <a:defRPr sz="1800" kern="1200">
          <a:solidFill>
            <a:schemeClr val="tx1"/>
          </a:solidFill>
          <a:latin typeface="+mn-lt"/>
          <a:ea typeface="+mn-ea"/>
          <a:cs typeface="+mn-cs"/>
        </a:defRPr>
      </a:lvl4pPr>
      <a:lvl5pPr marL="1824101" algn="l" defTabSz="912051" rtl="0" eaLnBrk="1" latinLnBrk="0" hangingPunct="1">
        <a:defRPr sz="1800" kern="1200">
          <a:solidFill>
            <a:schemeClr val="tx1"/>
          </a:solidFill>
          <a:latin typeface="+mn-lt"/>
          <a:ea typeface="+mn-ea"/>
          <a:cs typeface="+mn-cs"/>
        </a:defRPr>
      </a:lvl5pPr>
      <a:lvl6pPr marL="2280126" algn="l" defTabSz="912051" rtl="0" eaLnBrk="1" latinLnBrk="0" hangingPunct="1">
        <a:defRPr sz="1800" kern="1200">
          <a:solidFill>
            <a:schemeClr val="tx1"/>
          </a:solidFill>
          <a:latin typeface="+mn-lt"/>
          <a:ea typeface="+mn-ea"/>
          <a:cs typeface="+mn-cs"/>
        </a:defRPr>
      </a:lvl6pPr>
      <a:lvl7pPr marL="2736151" algn="l" defTabSz="912051" rtl="0" eaLnBrk="1" latinLnBrk="0" hangingPunct="1">
        <a:defRPr sz="1800" kern="1200">
          <a:solidFill>
            <a:schemeClr val="tx1"/>
          </a:solidFill>
          <a:latin typeface="+mn-lt"/>
          <a:ea typeface="+mn-ea"/>
          <a:cs typeface="+mn-cs"/>
        </a:defRPr>
      </a:lvl7pPr>
      <a:lvl8pPr marL="3192178" algn="l" defTabSz="912051" rtl="0" eaLnBrk="1" latinLnBrk="0" hangingPunct="1">
        <a:defRPr sz="1800" kern="1200">
          <a:solidFill>
            <a:schemeClr val="tx1"/>
          </a:solidFill>
          <a:latin typeface="+mn-lt"/>
          <a:ea typeface="+mn-ea"/>
          <a:cs typeface="+mn-cs"/>
        </a:defRPr>
      </a:lvl8pPr>
      <a:lvl9pPr marL="3648201" algn="l" defTabSz="912051"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87363" y="293688"/>
            <a:ext cx="8161337" cy="506412"/>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94754288"/>
      </p:ext>
    </p:extLst>
  </p:cSld>
  <p:clrMap bg1="dk2" tx1="lt1" bg2="dk1" tx2="lt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Lst>
  <p:txStyles>
    <p:titleStyle>
      <a:lvl1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2pPr>
      <a:lvl3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3pPr>
      <a:lvl4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4pPr>
      <a:lvl5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5pPr>
      <a:lvl6pPr marL="4572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lnSpc>
          <a:spcPts val="3400"/>
        </a:lnSpc>
        <a:spcBef>
          <a:spcPts val="2400"/>
        </a:spcBef>
        <a:spcAft>
          <a:spcPts val="12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ea typeface="ＭＳ Ｐゴシック" charset="-128"/>
        </a:defRPr>
      </a:lvl5pPr>
      <a:lvl6pPr marL="25146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6pPr>
      <a:lvl7pPr marL="29718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7pPr>
      <a:lvl8pPr marL="34290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8pPr>
      <a:lvl9pPr marL="38862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a:gsLst>
            <a:gs pos="100000">
              <a:srgbClr val="0000CC"/>
            </a:gs>
            <a:gs pos="0">
              <a:srgbClr val="000066"/>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pic>
        <p:nvPicPr>
          <p:cNvPr id="9" name="Picture 4" descr="pi slide logo 0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941530"/>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Lst>
  <p:txStyles>
    <p:titleStyle>
      <a:lvl1pPr algn="ctr" defTabSz="914400" rtl="0" eaLnBrk="1" latinLnBrk="0" hangingPunct="1">
        <a:spcBef>
          <a:spcPct val="0"/>
        </a:spcBef>
        <a:buNone/>
        <a:defRPr sz="3600" kern="1200">
          <a:solidFill>
            <a:srgbClr val="FFFF00"/>
          </a:solidFill>
          <a:latin typeface="Arial Black" pitchFamily="34" charset="0"/>
          <a:ea typeface="+mj-ea"/>
          <a:cs typeface="+mj-cs"/>
        </a:defRPr>
      </a:lvl1pPr>
    </p:titleStyle>
    <p:bodyStyle>
      <a:lvl1pPr marL="342900" indent="-342900" algn="l" defTabSz="914400" rtl="0" eaLnBrk="1" latinLnBrk="0" hangingPunct="1">
        <a:spcBef>
          <a:spcPct val="20000"/>
        </a:spcBef>
        <a:buClr>
          <a:srgbClr val="FF0000"/>
        </a:buClr>
        <a:buSzPct val="75000"/>
        <a:buFont typeface="Wingdings" pitchFamily="2" charset="2"/>
        <a:buChar char="u"/>
        <a:defRPr sz="3200" kern="120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742950" indent="-285750" algn="l" defTabSz="914400" rtl="0" eaLnBrk="1" latinLnBrk="0" hangingPunct="1">
        <a:spcBef>
          <a:spcPct val="20000"/>
        </a:spcBef>
        <a:buClr>
          <a:srgbClr val="FAFD00"/>
        </a:buClr>
        <a:buSzPct val="75000"/>
        <a:buFont typeface="Wingdings" pitchFamily="2" charset="2"/>
        <a:buChar char="u"/>
        <a:defRPr sz="2800" kern="120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1143000" indent="-228600" algn="l" defTabSz="914400" rtl="0" eaLnBrk="1" latinLnBrk="0" hangingPunct="1">
        <a:spcBef>
          <a:spcPct val="20000"/>
        </a:spcBef>
        <a:buClr>
          <a:srgbClr val="FF0000"/>
        </a:buClr>
        <a:buSzPct val="75000"/>
        <a:buFont typeface="Wingdings" pitchFamily="2" charset="2"/>
        <a:buChar char="u"/>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SzPct val="75000"/>
        <a:buFont typeface="Wingdings" pitchFamily="2" charset="2"/>
        <a:buChar char="u"/>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F0000"/>
        </a:buClr>
        <a:buSzPct val="75000"/>
        <a:buFont typeface="Wingdings" pitchFamily="2" charset="2"/>
        <a:buChar char="u"/>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87363" y="293688"/>
            <a:ext cx="8161337" cy="506412"/>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75059912"/>
      </p:ext>
    </p:extLst>
  </p:cSld>
  <p:clrMap bg1="dk2" tx1="lt1" bg2="dk1" tx2="lt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Lst>
  <p:txStyles>
    <p:titleStyle>
      <a:lvl1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2pPr>
      <a:lvl3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3pPr>
      <a:lvl4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4pPr>
      <a:lvl5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5pPr>
      <a:lvl6pPr marL="4572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lnSpc>
          <a:spcPts val="3400"/>
        </a:lnSpc>
        <a:spcBef>
          <a:spcPts val="2400"/>
        </a:spcBef>
        <a:spcAft>
          <a:spcPts val="12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ea typeface="ＭＳ Ｐゴシック" charset="-128"/>
        </a:defRPr>
      </a:lvl5pPr>
      <a:lvl6pPr marL="25146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6pPr>
      <a:lvl7pPr marL="29718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7pPr>
      <a:lvl8pPr marL="34290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8pPr>
      <a:lvl9pPr marL="38862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7363" y="293688"/>
            <a:ext cx="8161337" cy="506412"/>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31466168"/>
      </p:ext>
    </p:extLst>
  </p:cSld>
  <p:clrMap bg1="dk2" tx1="lt1" bg2="dk1" tx2="lt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Lst>
  <p:txStyles>
    <p:titleStyle>
      <a:lvl1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lnSpc>
          <a:spcPts val="3400"/>
        </a:lnSpc>
        <a:spcBef>
          <a:spcPts val="2400"/>
        </a:spcBef>
        <a:spcAft>
          <a:spcPts val="12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5pPr>
      <a:lvl6pPr marL="25146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6pPr>
      <a:lvl7pPr marL="29718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7pPr>
      <a:lvl8pPr marL="3429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8pPr>
      <a:lvl9pPr marL="3886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7363" y="293688"/>
            <a:ext cx="816133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17600" y="1981200"/>
            <a:ext cx="69088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59523146"/>
      </p:ext>
    </p:extLst>
  </p:cSld>
  <p:clrMap bg1="dk2" tx1="lt1" bg2="dk1" tx2="lt2" accent1="accent1" accent2="accent2" accent3="accent3" accent4="accent4" accent5="accent5" accent6="accent6" hlink="hlink" folHlink="folHlink"/>
  <p:sldLayoutIdLst>
    <p:sldLayoutId id="2147483663" r:id="rId1"/>
    <p:sldLayoutId id="2147483876" r:id="rId2"/>
    <p:sldLayoutId id="2147484160" r:id="rId3"/>
    <p:sldLayoutId id="2147484161" r:id="rId4"/>
  </p:sldLayoutIdLst>
  <p:txStyles>
    <p:titleStyle>
      <a:lvl1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lnSpc>
          <a:spcPts val="3400"/>
        </a:lnSpc>
        <a:spcBef>
          <a:spcPts val="2400"/>
        </a:spcBef>
        <a:spcAft>
          <a:spcPts val="6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3pPr>
      <a:lvl4pPr marL="1600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4pPr>
      <a:lvl5pPr marL="20574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7363" y="293688"/>
            <a:ext cx="816133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17600" y="1981200"/>
            <a:ext cx="69088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61794885"/>
      </p:ext>
    </p:extLst>
  </p:cSld>
  <p:clrMap bg1="dk2" tx1="lt1" bg2="dk1" tx2="lt2" accent1="accent1" accent2="accent2" accent3="accent3" accent4="accent4" accent5="accent5" accent6="accent6" hlink="hlink" folHlink="folHlink"/>
  <p:sldLayoutIdLst>
    <p:sldLayoutId id="2147484159" r:id="rId1"/>
  </p:sldLayoutIdLst>
  <p:txStyles>
    <p:titleStyle>
      <a:lvl1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lnSpc>
          <a:spcPts val="3400"/>
        </a:lnSpc>
        <a:spcBef>
          <a:spcPts val="2400"/>
        </a:spcBef>
        <a:spcAft>
          <a:spcPts val="6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66"/>
            </a:gs>
            <a:gs pos="100000">
              <a:srgbClr val="0000CC"/>
            </a:gs>
          </a:gsLst>
          <a:lin ang="5400000" scaled="1"/>
          <a:tileRect/>
        </a:gra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190500" y="228600"/>
            <a:ext cx="8739188" cy="506413"/>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dirty="0" smtClean="0"/>
              <a:t>Click to edit Master title style</a:t>
            </a:r>
          </a:p>
        </p:txBody>
      </p:sp>
      <p:sp>
        <p:nvSpPr>
          <p:cNvPr id="129027"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8" name="Rectangle 4"/>
          <p:cNvSpPr>
            <a:spLocks noChangeArrowheads="1"/>
          </p:cNvSpPr>
          <p:nvPr/>
        </p:nvSpPr>
        <p:spPr bwMode="auto">
          <a:xfrm>
            <a:off x="6781800" y="228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a:solidFill>
                <a:srgbClr val="FFFFFF"/>
              </a:solidFill>
              <a:latin typeface="Arial" pitchFamily="34" charset="0"/>
              <a:ea typeface="ＭＳ Ｐゴシック" pitchFamily="34" charset="-128"/>
            </a:endParaRPr>
          </a:p>
        </p:txBody>
      </p:sp>
    </p:spTree>
    <p:extLst>
      <p:ext uri="{BB962C8B-B14F-4D97-AF65-F5344CB8AC3E}">
        <p14:creationId xmlns:p14="http://schemas.microsoft.com/office/powerpoint/2010/main" val="1086805692"/>
      </p:ext>
    </p:extLst>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2pPr>
      <a:lvl3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3pPr>
      <a:lvl4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4pPr>
      <a:lvl5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5pPr>
      <a:lvl6pPr marL="4572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50000"/>
        </a:spcBef>
        <a:spcAft>
          <a:spcPct val="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50000"/>
        </a:spcBef>
        <a:spcAft>
          <a:spcPct val="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rgbClr val="000066"/>
            </a:gs>
            <a:gs pos="100000">
              <a:srgbClr val="0000FF"/>
            </a:gs>
          </a:gsLst>
          <a:lin ang="5400000" scaled="1"/>
          <a:tileRect/>
        </a:gra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190500" y="228600"/>
            <a:ext cx="8739188" cy="506413"/>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29027"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8" name="Rectangle 4"/>
          <p:cNvSpPr>
            <a:spLocks noChangeArrowheads="1"/>
          </p:cNvSpPr>
          <p:nvPr/>
        </p:nvSpPr>
        <p:spPr bwMode="auto">
          <a:xfrm>
            <a:off x="6781800" y="2286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endParaRPr lang="en-US" sz="1400" dirty="0">
              <a:solidFill>
                <a:srgbClr val="FFFFFF"/>
              </a:solidFill>
              <a:latin typeface="Arial" pitchFamily="34" charset="0"/>
            </a:endParaRPr>
          </a:p>
        </p:txBody>
      </p:sp>
    </p:spTree>
    <p:extLst>
      <p:ext uri="{BB962C8B-B14F-4D97-AF65-F5344CB8AC3E}">
        <p14:creationId xmlns:p14="http://schemas.microsoft.com/office/powerpoint/2010/main" val="1614247239"/>
      </p:ext>
    </p:extLst>
  </p:cSld>
  <p:clrMap bg1="dk2" tx1="lt1" bg2="dk1" tx2="lt2" accent1="accent1" accent2="accent2" accent3="accent3" accent4="accent4" accent5="accent5" accent6="accent6" hlink="hlink" folHlink="folHlink"/>
  <p:txStyles>
    <p:titleStyle>
      <a:lvl1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50000"/>
        </a:spcBef>
        <a:spcAft>
          <a:spcPct val="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50000"/>
        </a:spcBef>
        <a:spcAft>
          <a:spcPct val="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bwMode="auto">
          <a:xfrm>
            <a:off x="487363" y="293688"/>
            <a:ext cx="8161337" cy="506412"/>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27331"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69560522"/>
      </p:ext>
    </p:extLst>
  </p:cSld>
  <p:clrMap bg1="dk2" tx1="lt1" bg2="dk1" tx2="lt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5" r:id="rId14"/>
  </p:sldLayoutIdLst>
  <p:txStyles>
    <p:titleStyle>
      <a:lvl1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lnSpc>
          <a:spcPts val="3400"/>
        </a:lnSpc>
        <a:spcBef>
          <a:spcPts val="2400"/>
        </a:spcBef>
        <a:spcAft>
          <a:spcPts val="12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5pPr>
      <a:lvl6pPr marL="25146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6pPr>
      <a:lvl7pPr marL="29718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7pPr>
      <a:lvl8pPr marL="34290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8pPr>
      <a:lvl9pPr marL="38862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87363" y="293688"/>
            <a:ext cx="816133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1117600" y="1981200"/>
            <a:ext cx="69088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5486790"/>
      </p:ext>
    </p:extLst>
  </p:cSld>
  <p:clrMap bg1="dk2" tx1="lt1" bg2="dk1" tx2="lt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txStyles>
    <p:titleStyle>
      <a:lvl1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lnSpc>
          <a:spcPts val="3400"/>
        </a:lnSpc>
        <a:spcBef>
          <a:spcPts val="2400"/>
        </a:spcBef>
        <a:spcAft>
          <a:spcPts val="12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5pPr>
      <a:lvl6pPr marL="25146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6pPr>
      <a:lvl7pPr marL="29718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7pPr>
      <a:lvl8pPr marL="34290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8pPr>
      <a:lvl9pPr marL="38862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1208322" name="Rectangle 2"/>
          <p:cNvSpPr>
            <a:spLocks noGrp="1" noChangeArrowheads="1"/>
          </p:cNvSpPr>
          <p:nvPr>
            <p:ph type="title"/>
          </p:nvPr>
        </p:nvSpPr>
        <p:spPr bwMode="auto">
          <a:xfrm>
            <a:off x="487363" y="293688"/>
            <a:ext cx="8161337" cy="506412"/>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208323"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74998849"/>
      </p:ext>
    </p:extLst>
  </p:cSld>
  <p:clrMap bg1="dk2" tx1="lt1" bg2="dk1" tx2="lt2" accent1="accent1" accent2="accent2" accent3="accent3" accent4="accent4" accent5="accent5" accent6="accent6" hlink="hlink" folHlink="folHlink"/>
  <p:txStyles>
    <p:titleStyle>
      <a:lvl1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lnSpc>
          <a:spcPts val="3400"/>
        </a:lnSpc>
        <a:spcBef>
          <a:spcPts val="2400"/>
        </a:spcBef>
        <a:spcAft>
          <a:spcPts val="6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5pPr>
      <a:lvl6pPr marL="25146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6pPr>
      <a:lvl7pPr marL="29718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7pPr>
      <a:lvl8pPr marL="34290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8pPr>
      <a:lvl9pPr marL="3886200" indent="-228600" algn="l" rtl="0" fontAlgn="base">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rgbClr val="000066"/>
            </a:gs>
            <a:gs pos="40000">
              <a:srgbClr val="0000CC"/>
            </a:gs>
          </a:gsLst>
          <a:lin ang="5400000" scaled="1"/>
          <a:tileRect/>
        </a:gra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190500" y="228600"/>
            <a:ext cx="8739188" cy="506413"/>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29027"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1028" name="Picture 4"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544"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653442"/>
      </p:ext>
    </p:extLst>
  </p:cSld>
  <p:clrMap bg1="dk2" tx1="lt1" bg2="dk1" tx2="lt2" accent1="accent1" accent2="accent2" accent3="accent3" accent4="accent4" accent5="accent5" accent6="accent6" hlink="hlink" folHlink="folHlink"/>
  <p:sldLayoutIdLst>
    <p:sldLayoutId id="2147484084" r:id="rId1"/>
  </p:sldLayoutIdLst>
  <p:txStyles>
    <p:titleStyle>
      <a:lvl1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2pPr>
      <a:lvl3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3pPr>
      <a:lvl4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4pPr>
      <a:lvl5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5pPr>
      <a:lvl6pPr marL="4572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50000"/>
        </a:spcBef>
        <a:spcAft>
          <a:spcPct val="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50000"/>
        </a:spcBef>
        <a:spcAft>
          <a:spcPct val="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4.jpe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69.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wmf"/><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0.pn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1.jpe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1.wmf"/></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66.xml"/><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66.xml"/><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7.png"/><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8.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51.emf"/><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2.xml"/><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3.xml"/><Relationship Id="rId1" Type="http://schemas.openxmlformats.org/officeDocument/2006/relationships/slideLayout" Target="../slideLayouts/slideLayout53.xml"/><Relationship Id="rId4" Type="http://schemas.openxmlformats.org/officeDocument/2006/relationships/image" Target="../media/image52.jpeg"/></Relationships>
</file>

<file path=ppt/slides/_rels/slide5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4.xml"/><Relationship Id="rId1" Type="http://schemas.openxmlformats.org/officeDocument/2006/relationships/slideLayout" Target="../slideLayouts/slideLayout53.xml"/><Relationship Id="rId4" Type="http://schemas.openxmlformats.org/officeDocument/2006/relationships/image" Target="../media/image5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8.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hyperlink" Target="https://encrypted-tbn0.gstatic.com/images?q=tbn:ANd9GcQPcBv9MW2yZwRBFs2EFNFlHs6GlYPfz4GPfMfi-3auAru27YLW3A" TargetMode="External"/><Relationship Id="rId3" Type="http://schemas.openxmlformats.org/officeDocument/2006/relationships/image" Target="../media/image10.jpeg"/><Relationship Id="rId7" Type="http://schemas.openxmlformats.org/officeDocument/2006/relationships/hyperlink" Target="https://upload.wikimedia.org/wikipedia/commons/thumb/9/90/Downtown_San_Antonio.jpg/640px-Downtown_San_Antonio.jp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hyperlink" Target="https://upload.wikimedia.org/wikipedia/commons/3/37/Suburbia_by_David_Shankbone.jpg" TargetMode="External"/><Relationship Id="rId4" Type="http://schemas.openxmlformats.org/officeDocument/2006/relationships/image" Target="../media/image11.jpeg"/><Relationship Id="rId9" Type="http://schemas.openxmlformats.org/officeDocument/2006/relationships/hyperlink" Target="https://upload.wikimedia.org/wikipedia/commons/c/c1/Market_Square_SA.JP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14" descr="Tim Kant_June29_2008"/>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1508" b="20326"/>
          <a:stretch/>
        </p:blipFill>
        <p:spPr bwMode="auto">
          <a:xfrm>
            <a:off x="-11113" y="0"/>
            <a:ext cx="3756026" cy="18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pic>
      <p:sp>
        <p:nvSpPr>
          <p:cNvPr id="12" name="Rectangle 3"/>
          <p:cNvSpPr>
            <a:spLocks noChangeArrowheads="1"/>
          </p:cNvSpPr>
          <p:nvPr/>
        </p:nvSpPr>
        <p:spPr bwMode="auto">
          <a:xfrm>
            <a:off x="3721510" y="2115740"/>
            <a:ext cx="5390181" cy="3693319"/>
          </a:xfrm>
          <a:prstGeom prst="rect">
            <a:avLst/>
          </a:prstGeom>
          <a:noFill/>
          <a:ln w="12700">
            <a:noFill/>
            <a:miter lim="800000"/>
            <a:headEnd/>
            <a:tailEnd/>
          </a:ln>
          <a:effectLst/>
        </p:spPr>
        <p:txBody>
          <a:bodyPr wrap="square">
            <a:spAutoFit/>
          </a:bodyPr>
          <a:lstStyle/>
          <a:p>
            <a:pPr algn="ctr">
              <a:defRPr/>
            </a:pPr>
            <a:r>
              <a:rPr lang="en-US" dirty="0" smtClean="0">
                <a:effectLst>
                  <a:outerShdw blurRad="38100" dist="38100" dir="2700000" algn="tl">
                    <a:srgbClr val="000000">
                      <a:alpha val="43137"/>
                    </a:srgbClr>
                  </a:outerShdw>
                </a:effectLst>
                <a:latin typeface="Gill Sans MT" panose="020B0502020104020203" pitchFamily="34" charset="0"/>
              </a:rPr>
              <a:t>Larry Cohen, MSW</a:t>
            </a:r>
          </a:p>
          <a:p>
            <a:pPr algn="ctr">
              <a:defRPr/>
            </a:pPr>
            <a:r>
              <a:rPr lang="en-US" i="1" dirty="0" smtClean="0">
                <a:effectLst>
                  <a:outerShdw blurRad="38100" dist="38100" dir="2700000" algn="tl">
                    <a:srgbClr val="000000">
                      <a:alpha val="43137"/>
                    </a:srgbClr>
                  </a:outerShdw>
                </a:effectLst>
                <a:latin typeface="Gill Sans MT" panose="020B0502020104020203" pitchFamily="34" charset="0"/>
              </a:rPr>
              <a:t>Founder and Executive Director </a:t>
            </a:r>
          </a:p>
          <a:p>
            <a:pPr algn="ctr">
              <a:defRPr/>
            </a:pPr>
            <a:r>
              <a:rPr lang="en-US" i="1" dirty="0" smtClean="0">
                <a:effectLst>
                  <a:outerShdw blurRad="38100" dist="38100" dir="2700000" algn="tl">
                    <a:srgbClr val="000000">
                      <a:alpha val="43137"/>
                    </a:srgbClr>
                  </a:outerShdw>
                </a:effectLst>
                <a:latin typeface="Gill Sans MT" panose="020B0502020104020203" pitchFamily="34" charset="0"/>
              </a:rPr>
              <a:t>Prevention Institute</a:t>
            </a:r>
          </a:p>
          <a:p>
            <a:pPr algn="ctr">
              <a:defRPr/>
            </a:pPr>
            <a:endParaRPr lang="en-US" i="1" dirty="0" smtClean="0">
              <a:effectLst>
                <a:outerShdw blurRad="38100" dist="38100" dir="2700000" algn="tl">
                  <a:srgbClr val="000000">
                    <a:alpha val="43137"/>
                  </a:srgbClr>
                </a:outerShdw>
              </a:effectLst>
              <a:latin typeface="Gill Sans MT" panose="020B0502020104020203" pitchFamily="34" charset="0"/>
            </a:endParaRPr>
          </a:p>
          <a:p>
            <a:pPr algn="ctr">
              <a:defRPr/>
            </a:pPr>
            <a:r>
              <a:rPr lang="sv-SE" i="1" dirty="0">
                <a:effectLst>
                  <a:outerShdw blurRad="38100" dist="38100" dir="2700000" algn="tl">
                    <a:srgbClr val="000000">
                      <a:alpha val="43137"/>
                    </a:srgbClr>
                  </a:outerShdw>
                </a:effectLst>
                <a:latin typeface="Gill Sans MT" panose="020B0502020104020203" pitchFamily="34" charset="0"/>
              </a:rPr>
              <a:t>Lynda E. Frost, JD, </a:t>
            </a:r>
            <a:r>
              <a:rPr lang="sv-SE" i="1" dirty="0" smtClean="0">
                <a:effectLst>
                  <a:outerShdw blurRad="38100" dist="38100" dir="2700000" algn="tl">
                    <a:srgbClr val="000000">
                      <a:alpha val="43137"/>
                    </a:srgbClr>
                  </a:outerShdw>
                </a:effectLst>
                <a:latin typeface="Gill Sans MT" panose="020B0502020104020203" pitchFamily="34" charset="0"/>
              </a:rPr>
              <a:t>PhD </a:t>
            </a:r>
          </a:p>
          <a:p>
            <a:pPr algn="ctr">
              <a:defRPr/>
            </a:pPr>
            <a:r>
              <a:rPr lang="en-US" i="1" dirty="0" smtClean="0">
                <a:effectLst>
                  <a:outerShdw blurRad="38100" dist="38100" dir="2700000" algn="tl">
                    <a:srgbClr val="000000">
                      <a:alpha val="43137"/>
                    </a:srgbClr>
                  </a:outerShdw>
                </a:effectLst>
                <a:latin typeface="Gill Sans MT" panose="020B0502020104020203" pitchFamily="34" charset="0"/>
              </a:rPr>
              <a:t>Director of Planning </a:t>
            </a:r>
            <a:r>
              <a:rPr lang="en-US" i="1" dirty="0">
                <a:effectLst>
                  <a:outerShdw blurRad="38100" dist="38100" dir="2700000" algn="tl">
                    <a:srgbClr val="000000">
                      <a:alpha val="43137"/>
                    </a:srgbClr>
                  </a:outerShdw>
                </a:effectLst>
                <a:latin typeface="Gill Sans MT" panose="020B0502020104020203" pitchFamily="34" charset="0"/>
              </a:rPr>
              <a:t>and </a:t>
            </a:r>
            <a:r>
              <a:rPr lang="en-US" i="1" dirty="0" smtClean="0">
                <a:effectLst>
                  <a:outerShdw blurRad="38100" dist="38100" dir="2700000" algn="tl">
                    <a:srgbClr val="000000">
                      <a:alpha val="43137"/>
                    </a:srgbClr>
                  </a:outerShdw>
                </a:effectLst>
                <a:latin typeface="Gill Sans MT" panose="020B0502020104020203" pitchFamily="34" charset="0"/>
              </a:rPr>
              <a:t>Programs</a:t>
            </a:r>
          </a:p>
          <a:p>
            <a:pPr algn="ctr">
              <a:defRPr/>
            </a:pPr>
            <a:r>
              <a:rPr lang="en-US" i="1" dirty="0">
                <a:effectLst>
                  <a:outerShdw blurRad="38100" dist="38100" dir="2700000" algn="tl">
                    <a:srgbClr val="000000">
                      <a:alpha val="43137"/>
                    </a:srgbClr>
                  </a:outerShdw>
                </a:effectLst>
                <a:latin typeface="Gill Sans MT" panose="020B0502020104020203" pitchFamily="34" charset="0"/>
              </a:rPr>
              <a:t>Hogg Foundation for Mental</a:t>
            </a:r>
          </a:p>
          <a:p>
            <a:pPr algn="ctr">
              <a:defRPr/>
            </a:pPr>
            <a:r>
              <a:rPr lang="en-US" i="1" dirty="0" smtClean="0">
                <a:effectLst>
                  <a:outerShdw blurRad="38100" dist="38100" dir="2700000" algn="tl">
                    <a:srgbClr val="000000">
                      <a:alpha val="43137"/>
                    </a:srgbClr>
                  </a:outerShdw>
                </a:effectLst>
                <a:latin typeface="Gill Sans MT" panose="020B0502020104020203" pitchFamily="34" charset="0"/>
              </a:rPr>
              <a:t>Health</a:t>
            </a:r>
          </a:p>
          <a:p>
            <a:pPr algn="ctr">
              <a:defRPr/>
            </a:pPr>
            <a:endParaRPr lang="en-US" i="1" dirty="0">
              <a:effectLst>
                <a:outerShdw blurRad="38100" dist="38100" dir="2700000" algn="tl">
                  <a:srgbClr val="000000">
                    <a:alpha val="43137"/>
                  </a:srgbClr>
                </a:outerShdw>
              </a:effectLst>
              <a:latin typeface="Gill Sans MT" panose="020B0502020104020203" pitchFamily="34" charset="0"/>
            </a:endParaRPr>
          </a:p>
          <a:p>
            <a:pPr algn="ctr">
              <a:defRPr/>
            </a:pPr>
            <a:r>
              <a:rPr lang="en-US" i="1" dirty="0">
                <a:effectLst>
                  <a:outerShdw blurRad="38100" dist="38100" dir="2700000" algn="tl">
                    <a:srgbClr val="000000">
                      <a:alpha val="43137"/>
                    </a:srgbClr>
                  </a:outerShdw>
                </a:effectLst>
                <a:latin typeface="Gill Sans MT" panose="020B0502020104020203" pitchFamily="34" charset="0"/>
              </a:rPr>
              <a:t>College for Behavioral Health Leadership </a:t>
            </a:r>
            <a:r>
              <a:rPr lang="en-US" i="1" dirty="0" smtClean="0">
                <a:effectLst>
                  <a:outerShdw blurRad="38100" dist="38100" dir="2700000" algn="tl">
                    <a:srgbClr val="000000">
                      <a:alpha val="43137"/>
                    </a:srgbClr>
                  </a:outerShdw>
                </a:effectLst>
                <a:latin typeface="Gill Sans MT" panose="020B0502020104020203" pitchFamily="34" charset="0"/>
              </a:rPr>
              <a:t>2016 Summit</a:t>
            </a:r>
          </a:p>
          <a:p>
            <a:pPr algn="ctr">
              <a:defRPr/>
            </a:pPr>
            <a:endParaRPr lang="en-US" i="1" dirty="0">
              <a:effectLst>
                <a:outerShdw blurRad="38100" dist="38100" dir="2700000" algn="tl">
                  <a:srgbClr val="000000">
                    <a:alpha val="43137"/>
                  </a:srgbClr>
                </a:outerShdw>
              </a:effectLst>
              <a:latin typeface="Gill Sans MT" panose="020B0502020104020203" pitchFamily="34" charset="0"/>
            </a:endParaRPr>
          </a:p>
          <a:p>
            <a:pPr algn="ctr">
              <a:defRPr/>
            </a:pPr>
            <a:r>
              <a:rPr lang="en-US" i="1" dirty="0">
                <a:effectLst>
                  <a:outerShdw blurRad="38100" dist="38100" dir="2700000" algn="tl">
                    <a:srgbClr val="000000">
                      <a:alpha val="43137"/>
                    </a:srgbClr>
                  </a:outerShdw>
                </a:effectLst>
                <a:latin typeface="Gill Sans MT" panose="020B0502020104020203" pitchFamily="34" charset="0"/>
              </a:rPr>
              <a:t>April 7, 2016 </a:t>
            </a:r>
            <a:endParaRPr lang="en-US" i="1" dirty="0" smtClean="0">
              <a:effectLst>
                <a:outerShdw blurRad="38100" dist="38100" dir="2700000" algn="tl">
                  <a:srgbClr val="000000">
                    <a:alpha val="43137"/>
                  </a:srgbClr>
                </a:outerShdw>
              </a:effectLst>
              <a:latin typeface="Gill Sans MT" panose="020B0502020104020203" pitchFamily="34" charset="0"/>
            </a:endParaRPr>
          </a:p>
          <a:p>
            <a:pPr algn="ctr">
              <a:defRPr/>
            </a:pPr>
            <a:r>
              <a:rPr lang="en-US" i="1" dirty="0" smtClean="0">
                <a:effectLst>
                  <a:outerShdw blurRad="38100" dist="38100" dir="2700000" algn="tl">
                    <a:srgbClr val="000000">
                      <a:alpha val="43137"/>
                    </a:srgbClr>
                  </a:outerShdw>
                </a:effectLst>
                <a:latin typeface="Gill Sans MT" panose="020B0502020104020203" pitchFamily="34" charset="0"/>
              </a:rPr>
              <a:t>San Diego, CA </a:t>
            </a:r>
          </a:p>
        </p:txBody>
      </p:sp>
      <p:sp>
        <p:nvSpPr>
          <p:cNvPr id="13" name="Line 4"/>
          <p:cNvSpPr>
            <a:spLocks noChangeShapeType="1"/>
          </p:cNvSpPr>
          <p:nvPr/>
        </p:nvSpPr>
        <p:spPr bwMode="auto">
          <a:xfrm flipH="1">
            <a:off x="3753820" y="1844186"/>
            <a:ext cx="5390180" cy="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FFFFFF"/>
              </a:solidFill>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t="-7386"/>
          <a:stretch/>
        </p:blipFill>
        <p:spPr>
          <a:xfrm>
            <a:off x="0" y="3847605"/>
            <a:ext cx="3733800" cy="3010395"/>
          </a:xfrm>
          <a:prstGeom prst="rect">
            <a:avLst/>
          </a:prstGeom>
        </p:spPr>
      </p:pic>
      <p:cxnSp>
        <p:nvCxnSpPr>
          <p:cNvPr id="14344" name="Straight Connector 2"/>
          <p:cNvCxnSpPr>
            <a:cxnSpLocks noChangeShapeType="1"/>
          </p:cNvCxnSpPr>
          <p:nvPr/>
        </p:nvCxnSpPr>
        <p:spPr bwMode="auto">
          <a:xfrm>
            <a:off x="3744913" y="0"/>
            <a:ext cx="0" cy="6865938"/>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pic>
        <p:nvPicPr>
          <p:cNvPr id="1026" name="Picture 2" descr="P:\Forms and Templates\logos\pi_logo_09 30_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6172200"/>
            <a:ext cx="1867359"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Victoria\AppData\Local\Microsoft\Windows\Temporary Internet Files\Content.IE5\GGQYPS2B\7301107446_2b1840e6bc_o.jpg"/>
          <p:cNvPicPr>
            <a:picLocks noChangeAspect="1" noChangeArrowheads="1"/>
          </p:cNvPicPr>
          <p:nvPr/>
        </p:nvPicPr>
        <p:blipFill rotWithShape="1">
          <a:blip r:embed="rId6">
            <a:extLst>
              <a:ext uri="{28A0092B-C50C-407E-A947-70E740481C1C}">
                <a14:useLocalDpi xmlns:a14="http://schemas.microsoft.com/office/drawing/2010/main" val="0"/>
              </a:ext>
            </a:extLst>
          </a:blip>
          <a:srcRect t="6701" b="4221"/>
          <a:stretch/>
        </p:blipFill>
        <p:spPr bwMode="auto">
          <a:xfrm>
            <a:off x="-11113" y="1828801"/>
            <a:ext cx="3744913" cy="220979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2"/>
          <p:cNvCxnSpPr>
            <a:cxnSpLocks noChangeShapeType="1"/>
          </p:cNvCxnSpPr>
          <p:nvPr/>
        </p:nvCxnSpPr>
        <p:spPr bwMode="auto">
          <a:xfrm>
            <a:off x="-11113" y="1850572"/>
            <a:ext cx="3744913" cy="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6" name="Straight Connector 2"/>
          <p:cNvCxnSpPr>
            <a:cxnSpLocks noChangeShapeType="1"/>
          </p:cNvCxnSpPr>
          <p:nvPr/>
        </p:nvCxnSpPr>
        <p:spPr bwMode="auto">
          <a:xfrm>
            <a:off x="-11113" y="4038600"/>
            <a:ext cx="3764932" cy="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14" name="Rectangle 3"/>
          <p:cNvSpPr>
            <a:spLocks noChangeArrowheads="1"/>
          </p:cNvSpPr>
          <p:nvPr/>
        </p:nvSpPr>
        <p:spPr bwMode="auto">
          <a:xfrm>
            <a:off x="3838045" y="152400"/>
            <a:ext cx="5175603" cy="1569660"/>
          </a:xfrm>
          <a:prstGeom prst="rect">
            <a:avLst/>
          </a:prstGeom>
          <a:noFill/>
          <a:ln w="12700">
            <a:noFill/>
            <a:miter lim="800000"/>
            <a:headEnd/>
            <a:tailEnd/>
          </a:ln>
          <a:effectLst/>
        </p:spPr>
        <p:txBody>
          <a:bodyPr wrap="square">
            <a:spAutoFit/>
          </a:bodyPr>
          <a:lstStyle/>
          <a:p>
            <a:pPr algn="ctr">
              <a:defRPr/>
            </a:pPr>
            <a:endParaRPr lang="en-US" sz="2400" i="1" dirty="0" smtClean="0">
              <a:effectLst>
                <a:outerShdw blurRad="38100" dist="38100" dir="2700000" algn="tl">
                  <a:srgbClr val="000000">
                    <a:alpha val="43137"/>
                  </a:srgbClr>
                </a:outerShdw>
              </a:effectLst>
              <a:latin typeface="Gill Sans MT" panose="020B0502020104020203" pitchFamily="34" charset="0"/>
            </a:endParaRPr>
          </a:p>
          <a:p>
            <a:pPr algn="ctr">
              <a:defRPr/>
            </a:pPr>
            <a:r>
              <a:rPr lang="en-US" sz="2400" dirty="0" smtClean="0">
                <a:effectLst>
                  <a:outerShdw blurRad="38100" dist="38100" dir="2700000" algn="tl">
                    <a:srgbClr val="000000">
                      <a:alpha val="43137"/>
                    </a:srgbClr>
                  </a:outerShdw>
                </a:effectLst>
                <a:latin typeface="Gill Sans MT" panose="020B0502020104020203" pitchFamily="34" charset="0"/>
              </a:rPr>
              <a:t/>
            </a:r>
            <a:br>
              <a:rPr lang="en-US" sz="2400" dirty="0" smtClean="0">
                <a:effectLst>
                  <a:outerShdw blurRad="38100" dist="38100" dir="2700000" algn="tl">
                    <a:srgbClr val="000000">
                      <a:alpha val="43137"/>
                    </a:srgbClr>
                  </a:outerShdw>
                </a:effectLst>
                <a:latin typeface="Gill Sans MT" panose="020B0502020104020203" pitchFamily="34" charset="0"/>
              </a:rPr>
            </a:br>
            <a:endParaRPr lang="en-US" sz="2400" dirty="0">
              <a:effectLst>
                <a:outerShdw blurRad="38100" dist="38100" dir="2700000" algn="tl">
                  <a:srgbClr val="000000">
                    <a:alpha val="43137"/>
                  </a:srgbClr>
                </a:outerShdw>
              </a:effectLst>
              <a:latin typeface="Gill Sans MT" panose="020B0502020104020203" pitchFamily="34" charset="0"/>
            </a:endParaRPr>
          </a:p>
          <a:p>
            <a:pPr algn="ctr">
              <a:defRPr/>
            </a:pPr>
            <a:endParaRPr lang="en-US" sz="2400" dirty="0" smtClean="0">
              <a:solidFill>
                <a:srgbClr val="FFFFFF"/>
              </a:solidFill>
              <a:effectLst>
                <a:outerShdw blurRad="38100" dist="38100" dir="2700000" algn="tl">
                  <a:srgbClr val="000000"/>
                </a:outerShdw>
              </a:effectLst>
              <a:latin typeface="Gill Sans MT" panose="020B0502020104020203" pitchFamily="34" charset="0"/>
            </a:endParaRPr>
          </a:p>
        </p:txBody>
      </p:sp>
      <p:sp>
        <p:nvSpPr>
          <p:cNvPr id="18" name="Rectangle 3"/>
          <p:cNvSpPr>
            <a:spLocks noChangeArrowheads="1"/>
          </p:cNvSpPr>
          <p:nvPr/>
        </p:nvSpPr>
        <p:spPr bwMode="auto">
          <a:xfrm>
            <a:off x="4038011" y="-2458"/>
            <a:ext cx="4780581" cy="1815882"/>
          </a:xfrm>
          <a:prstGeom prst="rect">
            <a:avLst/>
          </a:prstGeom>
          <a:noFill/>
          <a:ln w="12700">
            <a:noFill/>
            <a:miter lim="800000"/>
            <a:headEnd/>
            <a:tailEnd/>
          </a:ln>
          <a:effectLst/>
        </p:spPr>
        <p:txBody>
          <a:bodyPr wrap="square">
            <a:spAutoFit/>
          </a:bodyPr>
          <a:lstStyle/>
          <a:p>
            <a:pPr algn="ctr">
              <a:defRPr/>
            </a:pPr>
            <a:r>
              <a:rPr lang="en-US" sz="2800" b="1" i="1" dirty="0" smtClean="0">
                <a:effectLst>
                  <a:outerShdw blurRad="38100" dist="38100" dir="2700000" algn="tl">
                    <a:srgbClr val="000000">
                      <a:alpha val="43137"/>
                    </a:srgbClr>
                  </a:outerShdw>
                </a:effectLst>
                <a:latin typeface="Gill Sans MT" panose="020B0502020104020203" pitchFamily="34" charset="0"/>
              </a:rPr>
              <a:t>Leading a Paradigm Shift: Opportunities and Skills for Linking Behavioral Health and Population Health</a:t>
            </a:r>
            <a:endParaRPr lang="en-US" sz="2800" b="1" i="1" dirty="0">
              <a:effectLst>
                <a:outerShdw blurRad="38100" dist="38100" dir="2700000" algn="tl">
                  <a:srgbClr val="000000">
                    <a:alpha val="43137"/>
                  </a:srgbClr>
                </a:outerShdw>
              </a:effectLst>
              <a:latin typeface="Gill Sans MT" panose="020B0502020104020203" pitchFamily="34" charset="0"/>
            </a:endParaRPr>
          </a:p>
        </p:txBody>
      </p:sp>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6142038"/>
            <a:ext cx="27432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676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og w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5175"/>
            <a:ext cx="76962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715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preferRelativeResize="0">
            <a:picLocks noChangeAspect="1" noChangeArrowheads="1"/>
          </p:cNvPicPr>
          <p:nvPr/>
        </p:nvPicPr>
        <p:blipFill>
          <a:blip r:embed="rId3" cstate="print"/>
          <a:srcRect b="12308"/>
          <a:stretch>
            <a:fillRect/>
          </a:stretch>
        </p:blipFill>
        <p:spPr bwMode="auto">
          <a:xfrm>
            <a:off x="990600" y="838200"/>
            <a:ext cx="7277100" cy="5029200"/>
          </a:xfrm>
          <a:prstGeom prst="rect">
            <a:avLst/>
          </a:prstGeom>
          <a:noFill/>
          <a:ln w="9525">
            <a:noFill/>
            <a:miter lim="800000"/>
            <a:headEnd/>
            <a:tailEnd/>
          </a:ln>
        </p:spPr>
      </p:pic>
      <p:sp>
        <p:nvSpPr>
          <p:cNvPr id="168963" name="Text Box 3"/>
          <p:cNvSpPr txBox="1">
            <a:spLocks noChangeArrowheads="1"/>
          </p:cNvSpPr>
          <p:nvPr/>
        </p:nvSpPr>
        <p:spPr bwMode="auto">
          <a:xfrm>
            <a:off x="6096000" y="609600"/>
            <a:ext cx="2667000" cy="366713"/>
          </a:xfrm>
          <a:prstGeom prst="rect">
            <a:avLst/>
          </a:prstGeom>
          <a:noFill/>
          <a:ln w="9525" algn="ctr">
            <a:noFill/>
            <a:miter lim="800000"/>
            <a:headEnd/>
            <a:tailEnd/>
          </a:ln>
          <a:effectLst/>
        </p:spPr>
        <p:txBody>
          <a:bodyPr>
            <a:spAutoFit/>
          </a:bodyPr>
          <a:lstStyle/>
          <a:p>
            <a:endParaRPr lang="en-US" b="1">
              <a:solidFill>
                <a:srgbClr val="FFFFFF"/>
              </a:solidFill>
              <a:effectLst>
                <a:outerShdw blurRad="38100" dist="38100" dir="2700000" algn="tl">
                  <a:srgbClr val="000000"/>
                </a:outerShdw>
              </a:effectLst>
              <a:latin typeface="Times" pitchFamily="18" charset="0"/>
              <a:ea typeface="ＭＳ Ｐゴシック" pitchFamily="1" charset="-128"/>
            </a:endParaRPr>
          </a:p>
        </p:txBody>
      </p:sp>
      <p:pic>
        <p:nvPicPr>
          <p:cNvPr id="168964" name="Picture 34" descr="pi slide logo 03"/>
          <p:cNvPicPr>
            <a:picLocks noChangeAspect="1" noChangeArrowheads="1"/>
          </p:cNvPicPr>
          <p:nvPr/>
        </p:nvPicPr>
        <p:blipFill>
          <a:blip r:embed="rId4" cstate="print"/>
          <a:srcRect/>
          <a:stretch>
            <a:fillRect/>
          </a:stretch>
        </p:blipFill>
        <p:spPr bwMode="auto">
          <a:xfrm>
            <a:off x="7781925" y="6400800"/>
            <a:ext cx="1260475" cy="393700"/>
          </a:xfrm>
          <a:prstGeom prst="rect">
            <a:avLst/>
          </a:prstGeom>
          <a:noFill/>
          <a:ln w="9525">
            <a:noFill/>
            <a:miter lim="800000"/>
            <a:headEnd/>
            <a:tailEnd/>
          </a:ln>
        </p:spPr>
      </p:pic>
    </p:spTree>
    <p:extLst>
      <p:ext uri="{BB962C8B-B14F-4D97-AF65-F5344CB8AC3E}">
        <p14:creationId xmlns:p14="http://schemas.microsoft.com/office/powerpoint/2010/main" val="3752348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228600"/>
            <a:ext cx="33083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7971" name="Text Box 3"/>
          <p:cNvSpPr txBox="1">
            <a:spLocks noChangeArrowheads="1"/>
          </p:cNvSpPr>
          <p:nvPr/>
        </p:nvSpPr>
        <p:spPr bwMode="auto">
          <a:xfrm>
            <a:off x="6096000" y="609600"/>
            <a:ext cx="2667000" cy="36671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defRPr/>
            </a:pPr>
            <a:endParaRPr lang="en-US">
              <a:solidFill>
                <a:srgbClr val="FFFFFF"/>
              </a:solidFill>
              <a:effectLst>
                <a:outerShdw blurRad="38100" dist="38100" dir="2700000" algn="tl">
                  <a:srgbClr val="000000"/>
                </a:outerShdw>
              </a:effectLst>
              <a:latin typeface="Arial" pitchFamily="34" charset="0"/>
            </a:endParaRPr>
          </a:p>
        </p:txBody>
      </p:sp>
      <p:sp>
        <p:nvSpPr>
          <p:cNvPr id="3027972" name="Text Box 4"/>
          <p:cNvSpPr txBox="1">
            <a:spLocks noChangeArrowheads="1"/>
          </p:cNvSpPr>
          <p:nvPr/>
        </p:nvSpPr>
        <p:spPr bwMode="auto">
          <a:xfrm>
            <a:off x="1295400" y="792163"/>
            <a:ext cx="7315200" cy="512762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defRPr/>
            </a:pPr>
            <a:r>
              <a:rPr lang="en-US" sz="3600" dirty="0">
                <a:solidFill>
                  <a:srgbClr val="FFFF00"/>
                </a:solidFill>
                <a:effectLst>
                  <a:outerShdw blurRad="38100" dist="38100" dir="2700000" algn="tl">
                    <a:srgbClr val="000000"/>
                  </a:outerShdw>
                </a:effectLst>
                <a:latin typeface="Arial" pitchFamily="34" charset="0"/>
              </a:rPr>
              <a:t>“. . .We could use this place as a place to play sports.</a:t>
            </a:r>
          </a:p>
          <a:p>
            <a:pPr>
              <a:defRPr/>
            </a:pPr>
            <a:r>
              <a:rPr lang="en-US" sz="3600" dirty="0">
                <a:solidFill>
                  <a:srgbClr val="FFFF00"/>
                </a:solidFill>
                <a:effectLst>
                  <a:outerShdw blurRad="38100" dist="38100" dir="2700000" algn="tl">
                    <a:srgbClr val="000000"/>
                  </a:outerShdw>
                </a:effectLst>
                <a:latin typeface="Arial" pitchFamily="34" charset="0"/>
              </a:rPr>
              <a:t>We don’t get to interact as much because we don’t have places to play. The bond is broken. We could build a park so that kids my age can stay active healthy and connected.”</a:t>
            </a:r>
          </a:p>
          <a:p>
            <a:pPr algn="r">
              <a:defRPr/>
            </a:pPr>
            <a:r>
              <a:rPr lang="en-US" sz="2000" i="1" dirty="0">
                <a:solidFill>
                  <a:srgbClr val="FFFF00"/>
                </a:solidFill>
                <a:effectLst>
                  <a:outerShdw blurRad="38100" dist="38100" dir="2700000" algn="tl">
                    <a:srgbClr val="000000"/>
                  </a:outerShdw>
                </a:effectLst>
                <a:latin typeface="Arial" pitchFamily="34" charset="0"/>
              </a:rPr>
              <a:t>Daisy Romero, Age 13</a:t>
            </a:r>
          </a:p>
          <a:p>
            <a:pPr algn="r">
              <a:defRPr/>
            </a:pPr>
            <a:r>
              <a:rPr lang="en-US" sz="2000" i="1" dirty="0">
                <a:solidFill>
                  <a:srgbClr val="FFFF00"/>
                </a:solidFill>
                <a:effectLst>
                  <a:outerShdw blurRad="38100" dist="38100" dir="2700000" algn="tl">
                    <a:srgbClr val="000000"/>
                  </a:outerShdw>
                </a:effectLst>
                <a:latin typeface="Arial" pitchFamily="34" charset="0"/>
              </a:rPr>
              <a:t>Photo Voice Project, Santa Ana, CA</a:t>
            </a:r>
          </a:p>
        </p:txBody>
      </p:sp>
      <p:pic>
        <p:nvPicPr>
          <p:cNvPr id="5" name="Picture 3" descr="pi slide logo 0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83525" y="64643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834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5"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67" y="685800"/>
            <a:ext cx="7950533" cy="5334000"/>
          </a:xfrm>
          <a:prstGeom prst="rect">
            <a:avLst/>
          </a:prstGeom>
        </p:spPr>
      </p:pic>
    </p:spTree>
    <p:extLst>
      <p:ext uri="{BB962C8B-B14F-4D97-AF65-F5344CB8AC3E}">
        <p14:creationId xmlns:p14="http://schemas.microsoft.com/office/powerpoint/2010/main" val="1915347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LM_11"/>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9120" y="0"/>
            <a:ext cx="9163120" cy="685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pi slide logo 03"/>
          <p:cNvPicPr>
            <a:picLocks noChangeAspect="1" noChangeArrowheads="1"/>
          </p:cNvPicPr>
          <p:nvPr/>
        </p:nvPicPr>
        <p:blipFill>
          <a:blip r:embed="rId5" cstate="print"/>
          <a:srcRect/>
          <a:stretch>
            <a:fillRect/>
          </a:stretch>
        </p:blipFill>
        <p:spPr bwMode="auto">
          <a:xfrm>
            <a:off x="7781925" y="6400800"/>
            <a:ext cx="1260475" cy="393700"/>
          </a:xfrm>
          <a:prstGeom prst="rect">
            <a:avLst/>
          </a:prstGeom>
          <a:noFill/>
          <a:ln w="9525">
            <a:noFill/>
            <a:miter lim="800000"/>
            <a:headEnd/>
            <a:tailEnd/>
          </a:ln>
        </p:spPr>
      </p:pic>
      <p:sp>
        <p:nvSpPr>
          <p:cNvPr id="6" name="Rectangle 5"/>
          <p:cNvSpPr/>
          <p:nvPr/>
        </p:nvSpPr>
        <p:spPr>
          <a:xfrm>
            <a:off x="76200" y="6394390"/>
            <a:ext cx="5562600" cy="246221"/>
          </a:xfrm>
          <a:prstGeom prst="rect">
            <a:avLst/>
          </a:prstGeom>
        </p:spPr>
        <p:txBody>
          <a:bodyPr wrap="square">
            <a:spAutoFit/>
          </a:bodyPr>
          <a:lstStyle/>
          <a:p>
            <a:r>
              <a:rPr lang="en-US" sz="1000" dirty="0">
                <a:solidFill>
                  <a:srgbClr val="FFFFFF"/>
                </a:solidFill>
              </a:rPr>
              <a:t>Source: http://c.ymcdn.com/sites/www.safestates.org/resource/resmgr/imported/2%20Cohen.pdf</a:t>
            </a:r>
          </a:p>
        </p:txBody>
      </p:sp>
    </p:spTree>
    <p:extLst>
      <p:ext uri="{BB962C8B-B14F-4D97-AF65-F5344CB8AC3E}">
        <p14:creationId xmlns:p14="http://schemas.microsoft.com/office/powerpoint/2010/main" val="36266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5122" name="Picture 3" descr="sky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381000"/>
            <a:ext cx="5080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123" name="Picture 3" descr="pi slide logo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1947" y="6400800"/>
            <a:ext cx="1260475"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350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t="-18060" r="-1103"/>
          <a:stretch>
            <a:fillRect/>
          </a:stretch>
        </p:blipFill>
        <p:spPr bwMode="auto">
          <a:xfrm>
            <a:off x="1501775" y="-1112838"/>
            <a:ext cx="6257925" cy="790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16" descr="pi slide logo 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407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alliga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002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457200" y="609600"/>
            <a:ext cx="8229600" cy="3962400"/>
          </a:xfrm>
          <a:prstGeom prst="rect">
            <a:avLst/>
          </a:prstGeom>
          <a:noFill/>
          <a:ln w="12700">
            <a:noFill/>
            <a:miter lim="800000"/>
            <a:headEnd/>
            <a:tailEnd/>
          </a:ln>
          <a:effectLst/>
        </p:spPr>
        <p:txBody>
          <a:bodyPr lIns="90488" tIns="44450" rIns="90488" bIns="44450" anchor="ctr"/>
          <a:lstStyle/>
          <a:p>
            <a:pPr algn="ctr" eaLnBrk="0" hangingPunct="0">
              <a:lnSpc>
                <a:spcPts val="6500"/>
              </a:lnSpc>
            </a:pPr>
            <a:r>
              <a:rPr lang="en-US" sz="3600" b="1" dirty="0">
                <a:solidFill>
                  <a:srgbClr val="FAFD00"/>
                </a:solidFill>
                <a:latin typeface="Arial Black"/>
              </a:rPr>
              <a:t>It is unreasonable to expect </a:t>
            </a:r>
            <a:br>
              <a:rPr lang="en-US" sz="3600" b="1" dirty="0">
                <a:solidFill>
                  <a:srgbClr val="FAFD00"/>
                </a:solidFill>
                <a:latin typeface="Arial Black"/>
              </a:rPr>
            </a:br>
            <a:r>
              <a:rPr lang="en-US" sz="3600" b="1" dirty="0">
                <a:solidFill>
                  <a:srgbClr val="FAFD00"/>
                </a:solidFill>
                <a:latin typeface="Arial Black"/>
              </a:rPr>
              <a:t>that people will change their behavior </a:t>
            </a:r>
            <a:r>
              <a:rPr lang="en-US" sz="3600" b="1" i="1" dirty="0">
                <a:solidFill>
                  <a:srgbClr val="FAFD00"/>
                </a:solidFill>
                <a:latin typeface="Arial Black"/>
              </a:rPr>
              <a:t>easily</a:t>
            </a:r>
            <a:r>
              <a:rPr lang="en-US" sz="3600" b="1" dirty="0">
                <a:solidFill>
                  <a:srgbClr val="FAFD00"/>
                </a:solidFill>
                <a:latin typeface="Arial Black"/>
              </a:rPr>
              <a:t>  when so many forces in the social, cultural, and physical environment </a:t>
            </a:r>
            <a:br>
              <a:rPr lang="en-US" sz="3600" b="1" dirty="0">
                <a:solidFill>
                  <a:srgbClr val="FAFD00"/>
                </a:solidFill>
                <a:latin typeface="Arial Black"/>
              </a:rPr>
            </a:br>
            <a:r>
              <a:rPr lang="en-US" sz="3600" b="1" dirty="0">
                <a:solidFill>
                  <a:srgbClr val="FAFD00"/>
                </a:solidFill>
                <a:latin typeface="Arial Black"/>
              </a:rPr>
              <a:t>conspire against such change.</a:t>
            </a:r>
          </a:p>
        </p:txBody>
      </p:sp>
      <p:sp>
        <p:nvSpPr>
          <p:cNvPr id="109571" name="Text Box 3"/>
          <p:cNvSpPr txBox="1">
            <a:spLocks noChangeArrowheads="1"/>
          </p:cNvSpPr>
          <p:nvPr/>
        </p:nvSpPr>
        <p:spPr bwMode="auto">
          <a:xfrm>
            <a:off x="415924" y="0"/>
            <a:ext cx="803275" cy="1384300"/>
          </a:xfrm>
          <a:prstGeom prst="rect">
            <a:avLst/>
          </a:prstGeom>
          <a:noFill/>
          <a:ln w="12700">
            <a:noFill/>
            <a:miter lim="800000"/>
            <a:headEnd/>
            <a:tailEnd/>
          </a:ln>
          <a:effectLst/>
        </p:spPr>
        <p:txBody>
          <a:bodyPr lIns="90488" tIns="44450" rIns="90488" bIns="44450">
            <a:spAutoFit/>
          </a:bodyPr>
          <a:lstStyle/>
          <a:p>
            <a:pPr eaLnBrk="0" hangingPunct="0">
              <a:spcBef>
                <a:spcPct val="50000"/>
              </a:spcBef>
              <a:spcAft>
                <a:spcPts val="2400"/>
              </a:spcAft>
              <a:buClr>
                <a:srgbClr val="FC0128"/>
              </a:buClr>
              <a:buSzPct val="75000"/>
              <a:buFont typeface="Wingdings" pitchFamily="2" charset="2"/>
              <a:buNone/>
            </a:pPr>
            <a:r>
              <a:rPr lang="en-US" sz="8500" dirty="0">
                <a:solidFill>
                  <a:srgbClr val="FF0000"/>
                </a:solidFill>
                <a:effectLst>
                  <a:outerShdw blurRad="38100" dist="38100" dir="2700000" algn="tl">
                    <a:srgbClr val="000000"/>
                  </a:outerShdw>
                </a:effectLst>
              </a:rPr>
              <a:t>“</a:t>
            </a:r>
          </a:p>
        </p:txBody>
      </p:sp>
      <p:sp>
        <p:nvSpPr>
          <p:cNvPr id="109572" name="Text Box 4"/>
          <p:cNvSpPr txBox="1">
            <a:spLocks noChangeArrowheads="1"/>
          </p:cNvSpPr>
          <p:nvPr/>
        </p:nvSpPr>
        <p:spPr bwMode="auto">
          <a:xfrm>
            <a:off x="8277225" y="4038600"/>
            <a:ext cx="819150" cy="1384300"/>
          </a:xfrm>
          <a:prstGeom prst="rect">
            <a:avLst/>
          </a:prstGeom>
          <a:noFill/>
          <a:ln w="12700">
            <a:noFill/>
            <a:miter lim="800000"/>
            <a:headEnd/>
            <a:tailEnd/>
          </a:ln>
          <a:effectLst/>
        </p:spPr>
        <p:txBody>
          <a:bodyPr lIns="90488" tIns="44450" rIns="90488" bIns="44450">
            <a:spAutoFit/>
          </a:bodyPr>
          <a:lstStyle/>
          <a:p>
            <a:pPr eaLnBrk="0" hangingPunct="0">
              <a:spcBef>
                <a:spcPct val="50000"/>
              </a:spcBef>
              <a:spcAft>
                <a:spcPts val="2400"/>
              </a:spcAft>
              <a:buClr>
                <a:srgbClr val="FC0128"/>
              </a:buClr>
              <a:buSzPct val="75000"/>
              <a:buFont typeface="Wingdings" pitchFamily="2" charset="2"/>
              <a:buNone/>
            </a:pPr>
            <a:r>
              <a:rPr lang="en-US" sz="8500" dirty="0">
                <a:solidFill>
                  <a:srgbClr val="FF0000"/>
                </a:solidFill>
                <a:effectLst>
                  <a:outerShdw blurRad="38100" dist="38100" dir="2700000" algn="tl">
                    <a:srgbClr val="000000"/>
                  </a:outerShdw>
                </a:effectLst>
              </a:rPr>
              <a:t>”</a:t>
            </a:r>
          </a:p>
        </p:txBody>
      </p:sp>
      <p:sp>
        <p:nvSpPr>
          <p:cNvPr id="109573" name="Text Box 5"/>
          <p:cNvSpPr txBox="1">
            <a:spLocks noChangeArrowheads="1"/>
          </p:cNvSpPr>
          <p:nvPr/>
        </p:nvSpPr>
        <p:spPr bwMode="auto">
          <a:xfrm>
            <a:off x="1299084" y="5177135"/>
            <a:ext cx="6545832" cy="584775"/>
          </a:xfrm>
          <a:prstGeom prst="rect">
            <a:avLst/>
          </a:prstGeom>
          <a:noFill/>
          <a:ln w="9525">
            <a:noFill/>
            <a:miter lim="800000"/>
            <a:headEnd/>
            <a:tailEnd/>
          </a:ln>
          <a:effectLst/>
        </p:spPr>
        <p:txBody>
          <a:bodyPr wrap="square">
            <a:spAutoFit/>
          </a:bodyPr>
          <a:lstStyle/>
          <a:p>
            <a:pPr algn="ctr" eaLnBrk="0" hangingPunct="0">
              <a:spcBef>
                <a:spcPct val="50000"/>
              </a:spcBef>
              <a:spcAft>
                <a:spcPts val="2400"/>
              </a:spcAft>
              <a:buClr>
                <a:srgbClr val="FC0128"/>
              </a:buClr>
              <a:buSzPct val="75000"/>
              <a:buFont typeface="Wingdings" pitchFamily="2" charset="2"/>
              <a:buNone/>
            </a:pPr>
            <a:r>
              <a:rPr lang="en-US" sz="3200" b="1" i="1" dirty="0" smtClean="0">
                <a:solidFill>
                  <a:srgbClr val="FFFFFF"/>
                </a:solidFill>
                <a:effectLst>
                  <a:outerShdw blurRad="38100" dist="38100" dir="2700000" algn="tl">
                    <a:srgbClr val="000000"/>
                  </a:outerShdw>
                </a:effectLst>
              </a:rPr>
              <a:t>Institute </a:t>
            </a:r>
            <a:r>
              <a:rPr lang="en-US" sz="3200" b="1" i="1" dirty="0">
                <a:solidFill>
                  <a:srgbClr val="FFFFFF"/>
                </a:solidFill>
                <a:effectLst>
                  <a:outerShdw blurRad="38100" dist="38100" dir="2700000" algn="tl">
                    <a:srgbClr val="000000"/>
                  </a:outerShdw>
                </a:effectLst>
              </a:rPr>
              <a:t>of </a:t>
            </a:r>
            <a:r>
              <a:rPr lang="en-US" sz="3200" b="1" i="1" dirty="0" smtClean="0">
                <a:solidFill>
                  <a:srgbClr val="FFFFFF"/>
                </a:solidFill>
                <a:effectLst>
                  <a:outerShdw blurRad="38100" dist="38100" dir="2700000" algn="tl">
                    <a:srgbClr val="000000"/>
                  </a:outerShdw>
                </a:effectLst>
              </a:rPr>
              <a:t>Medicine</a:t>
            </a:r>
            <a:endParaRPr lang="en-US" sz="3200" b="1" i="1" dirty="0">
              <a:solidFill>
                <a:srgbClr val="FFFFFF"/>
              </a:solidFill>
              <a:effectLst>
                <a:outerShdw blurRad="38100" dist="38100" dir="2700000" algn="tl">
                  <a:srgbClr val="000000"/>
                </a:outerShdw>
              </a:effectLst>
            </a:endParaRPr>
          </a:p>
        </p:txBody>
      </p:sp>
      <p:pic>
        <p:nvPicPr>
          <p:cNvPr id="109574" name="Picture 6" descr="pi slide logo 03"/>
          <p:cNvPicPr>
            <a:picLocks noChangeAspect="1" noChangeArrowheads="1"/>
          </p:cNvPicPr>
          <p:nvPr/>
        </p:nvPicPr>
        <p:blipFill>
          <a:blip r:embed="rId3" cstate="print"/>
          <a:srcRect/>
          <a:stretch>
            <a:fillRect/>
          </a:stretch>
        </p:blipFill>
        <p:spPr bwMode="auto">
          <a:xfrm>
            <a:off x="7781925" y="6400800"/>
            <a:ext cx="1260475" cy="393700"/>
          </a:xfrm>
          <a:prstGeom prst="rect">
            <a:avLst/>
          </a:prstGeom>
          <a:noFill/>
        </p:spPr>
      </p:pic>
      <p:sp>
        <p:nvSpPr>
          <p:cNvPr id="2" name="Rectangle 1"/>
          <p:cNvSpPr/>
          <p:nvPr/>
        </p:nvSpPr>
        <p:spPr>
          <a:xfrm>
            <a:off x="76200" y="6394390"/>
            <a:ext cx="5562600" cy="400110"/>
          </a:xfrm>
          <a:prstGeom prst="rect">
            <a:avLst/>
          </a:prstGeom>
        </p:spPr>
        <p:txBody>
          <a:bodyPr wrap="square">
            <a:spAutoFit/>
          </a:bodyPr>
          <a:lstStyle/>
          <a:p>
            <a:r>
              <a:rPr lang="en-US" sz="1000" dirty="0">
                <a:solidFill>
                  <a:srgbClr val="FFFFFF"/>
                </a:solidFill>
              </a:rPr>
              <a:t>Source: Institute of Medicine. (2000). </a:t>
            </a:r>
            <a:r>
              <a:rPr lang="en-US" sz="1000" i="1" dirty="0">
                <a:solidFill>
                  <a:srgbClr val="FFFFFF"/>
                </a:solidFill>
              </a:rPr>
              <a:t>Promoting health: Intervention strategies from social and behavioral research </a:t>
            </a:r>
            <a:r>
              <a:rPr lang="en-US" sz="1000" dirty="0">
                <a:solidFill>
                  <a:srgbClr val="FFFFFF"/>
                </a:solidFill>
              </a:rPr>
              <a:t>(B. D. </a:t>
            </a:r>
            <a:r>
              <a:rPr lang="en-US" sz="1000" dirty="0" err="1">
                <a:solidFill>
                  <a:srgbClr val="FFFFFF"/>
                </a:solidFill>
              </a:rPr>
              <a:t>Smedley</a:t>
            </a:r>
            <a:r>
              <a:rPr lang="en-US" sz="1000" dirty="0">
                <a:solidFill>
                  <a:srgbClr val="FFFFFF"/>
                </a:solidFill>
              </a:rPr>
              <a:t> &amp; L. S. </a:t>
            </a:r>
            <a:r>
              <a:rPr lang="en-US" sz="1000" dirty="0" err="1">
                <a:solidFill>
                  <a:srgbClr val="FFFFFF"/>
                </a:solidFill>
              </a:rPr>
              <a:t>Syme</a:t>
            </a:r>
            <a:r>
              <a:rPr lang="en-US" sz="1000" dirty="0">
                <a:solidFill>
                  <a:srgbClr val="FFFFFF"/>
                </a:solidFill>
              </a:rPr>
              <a:t>, Eds.). Washington, DC: National Academies Press.</a:t>
            </a:r>
          </a:p>
        </p:txBody>
      </p:sp>
    </p:spTree>
    <p:extLst>
      <p:ext uri="{BB962C8B-B14F-4D97-AF65-F5344CB8AC3E}">
        <p14:creationId xmlns:p14="http://schemas.microsoft.com/office/powerpoint/2010/main" val="2467248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from an Individual to a Population Approach</a:t>
            </a:r>
            <a:endParaRPr lang="en-US" dirty="0"/>
          </a:p>
        </p:txBody>
      </p:sp>
      <p:sp>
        <p:nvSpPr>
          <p:cNvPr id="44" name="Line 9"/>
          <p:cNvSpPr>
            <a:spLocks noChangeShapeType="1"/>
          </p:cNvSpPr>
          <p:nvPr/>
        </p:nvSpPr>
        <p:spPr bwMode="auto">
          <a:xfrm>
            <a:off x="0" y="1143000"/>
            <a:ext cx="9144000" cy="0"/>
          </a:xfrm>
          <a:prstGeom prst="line">
            <a:avLst/>
          </a:prstGeom>
          <a:noFill/>
          <a:ln w="76200">
            <a:solidFill>
              <a:srgbClr val="00FF00"/>
            </a:solidFill>
            <a:round/>
            <a:headEnd/>
            <a:tailEnd/>
          </a:ln>
        </p:spPr>
        <p:txBody>
          <a:bodyPr anchor="ctr"/>
          <a:lstStyle/>
          <a:p>
            <a:endParaRPr lang="en-US">
              <a:solidFill>
                <a:srgbClr val="FFFFFF"/>
              </a:solidFill>
            </a:endParaRPr>
          </a:p>
        </p:txBody>
      </p:sp>
      <p:sp>
        <p:nvSpPr>
          <p:cNvPr id="68" name="Oval 67"/>
          <p:cNvSpPr/>
          <p:nvPr/>
        </p:nvSpPr>
        <p:spPr>
          <a:xfrm>
            <a:off x="381000" y="1635358"/>
            <a:ext cx="4126625" cy="1524000"/>
          </a:xfrm>
          <a:prstGeom prst="ellipse">
            <a:avLst/>
          </a:prstGeom>
          <a:solidFill>
            <a:srgbClr val="A162D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Content Placeholder 2"/>
          <p:cNvSpPr>
            <a:spLocks noGrp="1"/>
          </p:cNvSpPr>
          <p:nvPr>
            <p:ph idx="1"/>
          </p:nvPr>
        </p:nvSpPr>
        <p:spPr>
          <a:xfrm>
            <a:off x="1143000" y="1902058"/>
            <a:ext cx="2628900" cy="990600"/>
          </a:xfrm>
        </p:spPr>
        <p:txBody>
          <a:bodyPr/>
          <a:lstStyle/>
          <a:p>
            <a:pPr marL="0" indent="0" algn="ctr">
              <a:buNone/>
            </a:pPr>
            <a:r>
              <a:rPr lang="en-US" sz="2400" dirty="0" smtClean="0">
                <a:latin typeface="Arial Black" panose="020B0A04020102020204" pitchFamily="34" charset="0"/>
              </a:rPr>
              <a:t>Individual Medical Care</a:t>
            </a:r>
            <a:endParaRPr lang="en-US" sz="2400" dirty="0">
              <a:latin typeface="Arial Black" panose="020B0A04020102020204" pitchFamily="34" charset="0"/>
            </a:endParaRPr>
          </a:p>
        </p:txBody>
      </p:sp>
      <p:sp>
        <p:nvSpPr>
          <p:cNvPr id="150" name="Oval 149"/>
          <p:cNvSpPr/>
          <p:nvPr/>
        </p:nvSpPr>
        <p:spPr>
          <a:xfrm>
            <a:off x="4755739" y="1635358"/>
            <a:ext cx="4126625" cy="1524000"/>
          </a:xfrm>
          <a:prstGeom prst="ellipse">
            <a:avLst/>
          </a:prstGeom>
          <a:solidFill>
            <a:srgbClr val="A162D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1" name="Content Placeholder 2"/>
          <p:cNvSpPr txBox="1">
            <a:spLocks/>
          </p:cNvSpPr>
          <p:nvPr/>
        </p:nvSpPr>
        <p:spPr bwMode="auto">
          <a:xfrm>
            <a:off x="5060539" y="1635358"/>
            <a:ext cx="3535868" cy="104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lnSpc>
                <a:spcPts val="3400"/>
              </a:lnSpc>
              <a:spcBef>
                <a:spcPts val="2400"/>
              </a:spcBef>
              <a:spcAft>
                <a:spcPts val="6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3pPr>
            <a:lvl4pPr marL="1600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4pPr>
            <a:lvl5pPr marL="20574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9pPr>
          </a:lstStyle>
          <a:p>
            <a:pPr marL="0" indent="0" algn="ctr">
              <a:buFont typeface="Wingdings" pitchFamily="2" charset="2"/>
              <a:buNone/>
            </a:pPr>
            <a:r>
              <a:rPr lang="en-US" sz="2400" kern="0" dirty="0" smtClean="0">
                <a:solidFill>
                  <a:prstClr val="white"/>
                </a:solidFill>
                <a:latin typeface="Arial Black" panose="020B0A04020102020204" pitchFamily="34" charset="0"/>
              </a:rPr>
              <a:t>Community-Wide Prevention Population Health</a:t>
            </a:r>
            <a:endParaRPr lang="en-US" sz="2400" kern="0" dirty="0">
              <a:solidFill>
                <a:prstClr val="white"/>
              </a:solidFill>
              <a:latin typeface="Arial Black" panose="020B0A04020102020204" pitchFamily="34" charset="0"/>
            </a:endParaRPr>
          </a:p>
        </p:txBody>
      </p:sp>
      <p:grpSp>
        <p:nvGrpSpPr>
          <p:cNvPr id="152" name="Group 151"/>
          <p:cNvGrpSpPr/>
          <p:nvPr/>
        </p:nvGrpSpPr>
        <p:grpSpPr>
          <a:xfrm>
            <a:off x="5114777" y="3449518"/>
            <a:ext cx="1728950" cy="1158516"/>
            <a:chOff x="6179072" y="2133952"/>
            <a:chExt cx="1728950" cy="1158516"/>
          </a:xfrm>
        </p:grpSpPr>
        <p:pic>
          <p:nvPicPr>
            <p:cNvPr id="153"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9072" y="2133952"/>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37328" y="2141488"/>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611" y="2143099"/>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32005" y="2143451"/>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90261" y="2150987"/>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7951" y="2151349"/>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02345" y="2151701"/>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60601" y="2159237"/>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00884" y="2160848"/>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278" y="2161200"/>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13534" y="2168736"/>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9072" y="2511433"/>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37328" y="2518969"/>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611" y="2520580"/>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32005" y="2520932"/>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90261" y="2528468"/>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7951" y="2528830"/>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02345" y="2529182"/>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60601" y="2536718"/>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00884" y="2538329"/>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278" y="2538681"/>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13534" y="2546217"/>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9072" y="2898304"/>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37328" y="2905840"/>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611" y="2907451"/>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32005" y="2907803"/>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90261" y="2915339"/>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7951" y="2915701"/>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02345" y="2916053"/>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60601" y="2923589"/>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00884" y="2925200"/>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278" y="2925552"/>
              <a:ext cx="194488" cy="359380"/>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8" descr="http://www.prayerthoughts.com/prayerthoughts/Covenant/images/pt1519_blue_stick_figure_m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13534" y="2933088"/>
              <a:ext cx="194488" cy="3593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p:cNvGrpSpPr/>
          <p:nvPr/>
        </p:nvGrpSpPr>
        <p:grpSpPr>
          <a:xfrm>
            <a:off x="6892655" y="3554556"/>
            <a:ext cx="1763173" cy="999390"/>
            <a:chOff x="6096000" y="3429000"/>
            <a:chExt cx="1763173" cy="1008181"/>
          </a:xfrm>
        </p:grpSpPr>
        <p:pic>
          <p:nvPicPr>
            <p:cNvPr id="187" name="Picture 4" descr="C:\Users\Lauren\AppData\Local\Microsoft\Windows\Temporary Internet Files\Content.IE5\1BDIXAR2\cartoon-bus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429000"/>
              <a:ext cx="366532" cy="304800"/>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4" descr="C:\Users\Lauren\AppData\Local\Microsoft\Windows\Temporary Internet Files\Content.IE5\1BDIXAR2\cartoon-bus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6985" y="3437791"/>
              <a:ext cx="366532" cy="304800"/>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4" descr="C:\Users\Lauren\AppData\Local\Microsoft\Windows\Temporary Internet Files\Content.IE5\1BDIXAR2\cartoon-bus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185" y="3437791"/>
              <a:ext cx="366532"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4" descr="C:\Users\Lauren\AppData\Local\Microsoft\Windows\Temporary Internet Files\Content.IE5\1BDIXAR2\cartoon-bus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3219" y="3437791"/>
              <a:ext cx="366532"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4" descr="C:\Users\Lauren\AppData\Local\Microsoft\Windows\Temporary Internet Files\Content.IE5\1BDIXAR2\cartoon-bus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5422" y="3742590"/>
              <a:ext cx="366532"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4" descr="C:\Users\Lauren\AppData\Local\Microsoft\Windows\Temporary Internet Files\Content.IE5\1BDIXAR2\cartoon-bus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6407" y="3751381"/>
              <a:ext cx="366532"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4" descr="C:\Users\Lauren\AppData\Local\Microsoft\Windows\Temporary Internet Files\Content.IE5\1BDIXAR2\cartoon-bus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607" y="3756897"/>
              <a:ext cx="366532"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4" descr="C:\Users\Lauren\AppData\Local\Microsoft\Windows\Temporary Internet Files\Content.IE5\1BDIXAR2\cartoon-bus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2641" y="3751381"/>
              <a:ext cx="366532"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4" descr="C:\Users\Lauren\AppData\Local\Microsoft\Windows\Temporary Internet Files\Content.IE5\1BDIXAR2\cartoon-bus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5422" y="4123590"/>
              <a:ext cx="366532"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4" descr="C:\Users\Lauren\AppData\Local\Microsoft\Windows\Temporary Internet Files\Content.IE5\1BDIXAR2\cartoon-bus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6407" y="4132381"/>
              <a:ext cx="366532"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descr="C:\Users\Lauren\AppData\Local\Microsoft\Windows\Temporary Internet Files\Content.IE5\1BDIXAR2\cartoon-bus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607" y="4132381"/>
              <a:ext cx="366532"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4" descr="C:\Users\Lauren\AppData\Local\Microsoft\Windows\Temporary Internet Files\Content.IE5\1BDIXAR2\cartoon-bus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2641" y="4132381"/>
              <a:ext cx="366532" cy="304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9" name="Group 198"/>
          <p:cNvGrpSpPr/>
          <p:nvPr/>
        </p:nvGrpSpPr>
        <p:grpSpPr>
          <a:xfrm>
            <a:off x="6958282" y="4676932"/>
            <a:ext cx="1728518" cy="1114268"/>
            <a:chOff x="6144316" y="4648198"/>
            <a:chExt cx="1728518" cy="923294"/>
          </a:xfrm>
        </p:grpSpPr>
        <p:pic>
          <p:nvPicPr>
            <p:cNvPr id="200" name="Picture 18" descr="C:\Users\Lauren\AppData\Local\Microsoft\Windows\Temporary Internet Files\Content.IE5\YUP3UJ5Y\Apple-Green-4023-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4316" y="4648199"/>
              <a:ext cx="309895" cy="320842"/>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18" descr="C:\Users\Lauren\AppData\Local\Microsoft\Windows\Temporary Internet Files\Content.IE5\YUP3UJ5Y\Apple-Green-4023-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109" y="4648199"/>
              <a:ext cx="309895" cy="320842"/>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18" descr="C:\Users\Lauren\AppData\Local\Microsoft\Windows\Temporary Internet Files\Content.IE5\YUP3UJ5Y\Apple-Green-4023-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5981" y="4648199"/>
              <a:ext cx="309895" cy="320842"/>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18" descr="C:\Users\Lauren\AppData\Local\Microsoft\Windows\Temporary Internet Files\Content.IE5\YUP3UJ5Y\Apple-Green-4023-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5085" y="4648198"/>
              <a:ext cx="309895" cy="320842"/>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18" descr="C:\Users\Lauren\AppData\Local\Microsoft\Windows\Temporary Internet Files\Content.IE5\YUP3UJ5Y\Apple-Green-4023-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1977" y="4930250"/>
              <a:ext cx="309895" cy="320842"/>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18" descr="C:\Users\Lauren\AppData\Local\Microsoft\Windows\Temporary Internet Files\Content.IE5\YUP3UJ5Y\Apple-Green-4023-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4770" y="4930250"/>
              <a:ext cx="309895" cy="320842"/>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18" descr="C:\Users\Lauren\AppData\Local\Microsoft\Windows\Temporary Internet Files\Content.IE5\YUP3UJ5Y\Apple-Green-4023-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3642" y="4930249"/>
              <a:ext cx="309895" cy="320842"/>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18" descr="C:\Users\Lauren\AppData\Local\Microsoft\Windows\Temporary Internet Files\Content.IE5\YUP3UJ5Y\Apple-Green-4023-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2746" y="4930249"/>
              <a:ext cx="309895" cy="320842"/>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18" descr="C:\Users\Lauren\AppData\Local\Microsoft\Windows\Temporary Internet Files\Content.IE5\YUP3UJ5Y\Apple-Green-4023-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1977" y="5250650"/>
              <a:ext cx="309895" cy="320842"/>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18" descr="C:\Users\Lauren\AppData\Local\Microsoft\Windows\Temporary Internet Files\Content.IE5\YUP3UJ5Y\Apple-Green-4023-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4770" y="5250650"/>
              <a:ext cx="309895" cy="320842"/>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18" descr="C:\Users\Lauren\AppData\Local\Microsoft\Windows\Temporary Internet Files\Content.IE5\YUP3UJ5Y\Apple-Green-4023-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3642" y="5250649"/>
              <a:ext cx="309895" cy="320842"/>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18" descr="C:\Users\Lauren\AppData\Local\Microsoft\Windows\Temporary Internet Files\Content.IE5\YUP3UJ5Y\Apple-Green-4023-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2746" y="5250648"/>
              <a:ext cx="309895" cy="320842"/>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18" descr="C:\Users\Lauren\AppData\Local\Microsoft\Windows\Temporary Internet Files\Content.IE5\YUP3UJ5Y\Apple-Green-4023-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278" y="4648198"/>
              <a:ext cx="309895" cy="320842"/>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18" descr="C:\Users\Lauren\AppData\Local\Microsoft\Windows\Temporary Internet Files\Content.IE5\YUP3UJ5Y\Apple-Green-4023-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2939" y="4930249"/>
              <a:ext cx="309895" cy="320842"/>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18" descr="C:\Users\Lauren\AppData\Local\Microsoft\Windows\Temporary Internet Files\Content.IE5\YUP3UJ5Y\Apple-Green-4023-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2939" y="5250648"/>
              <a:ext cx="309895" cy="3208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5" name="Group 214"/>
          <p:cNvGrpSpPr/>
          <p:nvPr/>
        </p:nvGrpSpPr>
        <p:grpSpPr>
          <a:xfrm>
            <a:off x="5060538" y="4590999"/>
            <a:ext cx="1792714" cy="1107078"/>
            <a:chOff x="7162403" y="3190838"/>
            <a:chExt cx="1792714" cy="1107078"/>
          </a:xfrm>
        </p:grpSpPr>
        <p:grpSp>
          <p:nvGrpSpPr>
            <p:cNvPr id="216" name="Group 215"/>
            <p:cNvGrpSpPr/>
            <p:nvPr/>
          </p:nvGrpSpPr>
          <p:grpSpPr>
            <a:xfrm>
              <a:off x="7162403" y="3190838"/>
              <a:ext cx="1350266" cy="1107078"/>
              <a:chOff x="6113561" y="5410200"/>
              <a:chExt cx="1350266" cy="1107078"/>
            </a:xfrm>
          </p:grpSpPr>
          <p:pic>
            <p:nvPicPr>
              <p:cNvPr id="220" name="Picture 2" descr="C:\Users\Lauren\AppData\Local\Microsoft\Windows\Temporary Internet Files\Content.IE5\1BDIXAR2\large-House-0-969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3561" y="5410200"/>
                <a:ext cx="423164" cy="285635"/>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2" descr="C:\Users\Lauren\AppData\Local\Microsoft\Windows\Temporary Internet Files\Content.IE5\1BDIXAR2\large-House-0-969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1158" y="5451316"/>
                <a:ext cx="423164" cy="285635"/>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2" descr="C:\Users\Lauren\AppData\Local\Microsoft\Windows\Temporary Internet Files\Content.IE5\1BDIXAR2\large-House-0-969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9262" y="5480015"/>
                <a:ext cx="423164" cy="285635"/>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2" descr="C:\Users\Lauren\AppData\Local\Microsoft\Windows\Temporary Internet Files\Content.IE5\1BDIXAR2\large-House-0-969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4962" y="5819536"/>
                <a:ext cx="423164" cy="285635"/>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2" descr="C:\Users\Lauren\AppData\Local\Microsoft\Windows\Temporary Internet Files\Content.IE5\1BDIXAR2\large-House-0-969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2559" y="5860652"/>
                <a:ext cx="423164" cy="285635"/>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2" descr="C:\Users\Lauren\AppData\Local\Microsoft\Windows\Temporary Internet Files\Content.IE5\1BDIXAR2\large-House-0-969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0663" y="5848401"/>
                <a:ext cx="423164" cy="285635"/>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2" descr="C:\Users\Lauren\AppData\Local\Microsoft\Windows\Temporary Internet Files\Content.IE5\1BDIXAR2\large-House-0-969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5281" y="6190527"/>
                <a:ext cx="423164" cy="285635"/>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2" descr="C:\Users\Lauren\AppData\Local\Microsoft\Windows\Temporary Internet Files\Content.IE5\1BDIXAR2\large-House-0-969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2878" y="6231643"/>
                <a:ext cx="423164" cy="285635"/>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2" descr="C:\Users\Lauren\AppData\Local\Microsoft\Windows\Temporary Internet Files\Content.IE5\1BDIXAR2\large-House-0-969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8358" y="6229401"/>
                <a:ext cx="423164" cy="285635"/>
              </a:xfrm>
              <a:prstGeom prst="rect">
                <a:avLst/>
              </a:prstGeom>
              <a:noFill/>
              <a:extLst>
                <a:ext uri="{909E8E84-426E-40DD-AFC4-6F175D3DCCD1}">
                  <a14:hiddenFill xmlns:a14="http://schemas.microsoft.com/office/drawing/2010/main">
                    <a:solidFill>
                      <a:srgbClr val="FFFFFF"/>
                    </a:solidFill>
                  </a14:hiddenFill>
                </a:ext>
              </a:extLst>
            </p:spPr>
          </p:pic>
        </p:grpSp>
        <p:pic>
          <p:nvPicPr>
            <p:cNvPr id="217" name="Picture 2" descr="C:\Users\Lauren\AppData\Local\Microsoft\Windows\Temporary Internet Files\Content.IE5\1BDIXAR2\large-House-0-969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0552" y="3270235"/>
              <a:ext cx="423164" cy="285635"/>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2" descr="C:\Users\Lauren\AppData\Local\Microsoft\Windows\Temporary Internet Files\Content.IE5\1BDIXAR2\large-House-0-969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1953" y="3629039"/>
              <a:ext cx="423164" cy="285635"/>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2" descr="C:\Users\Lauren\AppData\Local\Microsoft\Windows\Temporary Internet Files\Content.IE5\1BDIXAR2\large-House-0-969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9648" y="4010039"/>
              <a:ext cx="423164" cy="285635"/>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C:\Users\Victoria\AppData\Local\Microsoft\Windows\Temporary Internet Files\Content.IE5\N7A7NH89\do-i-have[1].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809" b="100000" l="0" r="90000">
                        <a14:backgroundMark x1="1250" y1="60766" x2="1250" y2="60766"/>
                        <a14:backgroundMark x1="833" y1="47368" x2="833" y2="47368"/>
                      </a14:backgroundRemoval>
                    </a14:imgEffect>
                  </a14:imgLayer>
                </a14:imgProps>
              </a:ext>
              <a:ext uri="{28A0092B-C50C-407E-A947-70E740481C1C}">
                <a14:useLocalDpi xmlns:a14="http://schemas.microsoft.com/office/drawing/2010/main" val="0"/>
              </a:ext>
            </a:extLst>
          </a:blip>
          <a:srcRect l="2313" t="34641" r="27700" b="3587"/>
          <a:stretch/>
        </p:blipFill>
        <p:spPr bwMode="auto">
          <a:xfrm>
            <a:off x="1219200" y="3371045"/>
            <a:ext cx="3003487" cy="2327032"/>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p:cNvSpPr/>
          <p:nvPr/>
        </p:nvSpPr>
        <p:spPr>
          <a:xfrm>
            <a:off x="76200" y="6394390"/>
            <a:ext cx="5562600" cy="246221"/>
          </a:xfrm>
          <a:prstGeom prst="rect">
            <a:avLst/>
          </a:prstGeom>
        </p:spPr>
        <p:txBody>
          <a:bodyPr wrap="square">
            <a:spAutoFit/>
          </a:bodyPr>
          <a:lstStyle/>
          <a:p>
            <a:r>
              <a:rPr lang="en-US" sz="1000" dirty="0" smtClean="0">
                <a:solidFill>
                  <a:srgbClr val="FFFFFF"/>
                </a:solidFill>
              </a:rPr>
              <a:t>Source: Clip Art </a:t>
            </a:r>
            <a:endParaRPr lang="en-US" sz="1000" dirty="0">
              <a:solidFill>
                <a:srgbClr val="FFFFFF"/>
              </a:solidFill>
            </a:endParaRPr>
          </a:p>
        </p:txBody>
      </p:sp>
    </p:spTree>
    <p:extLst>
      <p:ext uri="{BB962C8B-B14F-4D97-AF65-F5344CB8AC3E}">
        <p14:creationId xmlns:p14="http://schemas.microsoft.com/office/powerpoint/2010/main" val="2363520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95300" y="1447800"/>
            <a:ext cx="8153400" cy="4724400"/>
          </a:xfrm>
          <a:prstGeom prst="rect">
            <a:avLst/>
          </a:prstGeom>
        </p:spPr>
        <p:txBody>
          <a:bodyPr/>
          <a:lstStyle>
            <a:lvl1pPr marL="342900" indent="-342900" algn="l" rtl="0" eaLnBrk="0" fontAlgn="base" hangingPunct="0">
              <a:lnSpc>
                <a:spcPts val="3400"/>
              </a:lnSpc>
              <a:spcBef>
                <a:spcPts val="2400"/>
              </a:spcBef>
              <a:spcAft>
                <a:spcPts val="6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9pPr>
          </a:lstStyle>
          <a:p>
            <a:pPr>
              <a:lnSpc>
                <a:spcPts val="4000"/>
              </a:lnSpc>
            </a:pPr>
            <a:r>
              <a:rPr lang="en-US" sz="4000" kern="0" dirty="0" smtClean="0"/>
              <a:t>Linking behavioral </a:t>
            </a:r>
            <a:r>
              <a:rPr lang="en-US" sz="4000" kern="0" dirty="0"/>
              <a:t>health and </a:t>
            </a:r>
            <a:r>
              <a:rPr lang="en-US" sz="4000" kern="0" dirty="0" smtClean="0"/>
              <a:t>healthcare through a population health approach</a:t>
            </a:r>
            <a:endParaRPr lang="en-US" sz="4000" kern="0" dirty="0"/>
          </a:p>
          <a:p>
            <a:pPr>
              <a:lnSpc>
                <a:spcPts val="4000"/>
              </a:lnSpc>
            </a:pPr>
            <a:r>
              <a:rPr lang="en-US" sz="4000" kern="0" dirty="0" smtClean="0"/>
              <a:t>Identifying leadership skills essential to realizing this transformation </a:t>
            </a:r>
          </a:p>
          <a:p>
            <a:pPr>
              <a:lnSpc>
                <a:spcPts val="4000"/>
              </a:lnSpc>
            </a:pPr>
            <a:r>
              <a:rPr lang="en-US" sz="4000" kern="0" dirty="0" smtClean="0"/>
              <a:t>Committing to specific audacious  yet manageable actions</a:t>
            </a:r>
            <a:endParaRPr lang="en-US" sz="4000" kern="0" dirty="0"/>
          </a:p>
        </p:txBody>
      </p:sp>
      <p:sp>
        <p:nvSpPr>
          <p:cNvPr id="4" name="Title 1"/>
          <p:cNvSpPr txBox="1">
            <a:spLocks/>
          </p:cNvSpPr>
          <p:nvPr/>
        </p:nvSpPr>
        <p:spPr>
          <a:xfrm>
            <a:off x="601663" y="76200"/>
            <a:ext cx="8161337" cy="506412"/>
          </a:xfrm>
          <a:prstGeom prst="rect">
            <a:avLst/>
          </a:prstGeom>
        </p:spPr>
        <p:txBody>
          <a:bodyPr/>
          <a:lstStyle>
            <a:lvl1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a:lstStyle>
          <a:p>
            <a:r>
              <a:rPr lang="en-US" kern="0" dirty="0" smtClean="0"/>
              <a:t>Presentation Objectives</a:t>
            </a:r>
            <a:endParaRPr lang="en-US" kern="0" dirty="0"/>
          </a:p>
        </p:txBody>
      </p:sp>
      <p:sp>
        <p:nvSpPr>
          <p:cNvPr id="6" name="Line 9"/>
          <p:cNvSpPr>
            <a:spLocks noChangeShapeType="1"/>
          </p:cNvSpPr>
          <p:nvPr/>
        </p:nvSpPr>
        <p:spPr bwMode="auto">
          <a:xfrm>
            <a:off x="0" y="762000"/>
            <a:ext cx="9144000" cy="0"/>
          </a:xfrm>
          <a:prstGeom prst="line">
            <a:avLst/>
          </a:prstGeom>
          <a:noFill/>
          <a:ln w="76200">
            <a:solidFill>
              <a:srgbClr val="00FF00"/>
            </a:solidFill>
            <a:round/>
            <a:headEnd/>
            <a:tailEnd/>
          </a:ln>
        </p:spPr>
        <p:txBody>
          <a:bodyPr anchor="ctr"/>
          <a:lstStyle/>
          <a:p>
            <a:endParaRPr lang="en-US">
              <a:solidFill>
                <a:srgbClr val="FFFFFF"/>
              </a:solidFill>
            </a:endParaRPr>
          </a:p>
        </p:txBody>
      </p:sp>
    </p:spTree>
    <p:extLst>
      <p:ext uri="{BB962C8B-B14F-4D97-AF65-F5344CB8AC3E}">
        <p14:creationId xmlns:p14="http://schemas.microsoft.com/office/powerpoint/2010/main" val="2393416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89699773"/>
              </p:ext>
            </p:extLst>
          </p:nvPr>
        </p:nvGraphicFramePr>
        <p:xfrm>
          <a:off x="2286000" y="990600"/>
          <a:ext cx="61722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15"/>
          <p:cNvSpPr txBox="1">
            <a:spLocks noChangeArrowheads="1"/>
          </p:cNvSpPr>
          <p:nvPr/>
        </p:nvSpPr>
        <p:spPr bwMode="auto">
          <a:xfrm>
            <a:off x="0" y="57150"/>
            <a:ext cx="9144000" cy="641350"/>
          </a:xfrm>
          <a:prstGeom prst="rect">
            <a:avLst/>
          </a:prstGeom>
          <a:noFill/>
          <a:ln w="9525">
            <a:noFill/>
            <a:miter lim="800000"/>
            <a:headEnd/>
            <a:tailEnd/>
          </a:ln>
          <a:effec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0" fontAlgn="base" hangingPunct="0">
              <a:spcBef>
                <a:spcPct val="0"/>
              </a:spcBef>
              <a:spcAft>
                <a:spcPct val="0"/>
              </a:spcAft>
              <a:buClr>
                <a:srgbClr val="FC0128"/>
              </a:buClr>
              <a:buSzPct val="75000"/>
              <a:buFont typeface="Wingdings" pitchFamily="2" charset="2"/>
              <a:buNone/>
              <a:defRPr/>
            </a:pPr>
            <a:r>
              <a:rPr lang="en-US" sz="3600" dirty="0" smtClean="0">
                <a:solidFill>
                  <a:srgbClr val="FFFF00"/>
                </a:solidFill>
                <a:effectLst>
                  <a:outerShdw blurRad="38100" dist="38100" dir="2700000" algn="tl">
                    <a:srgbClr val="000000"/>
                  </a:outerShdw>
                </a:effectLst>
                <a:latin typeface="Arial Black" pitchFamily="34" charset="0"/>
              </a:rPr>
              <a:t>Factors Influencing Health</a:t>
            </a:r>
          </a:p>
        </p:txBody>
      </p:sp>
      <p:sp>
        <p:nvSpPr>
          <p:cNvPr id="6" name="Line 16"/>
          <p:cNvSpPr>
            <a:spLocks noChangeShapeType="1"/>
          </p:cNvSpPr>
          <p:nvPr/>
        </p:nvSpPr>
        <p:spPr bwMode="auto">
          <a:xfrm>
            <a:off x="0" y="762000"/>
            <a:ext cx="9144000" cy="0"/>
          </a:xfrm>
          <a:prstGeom prst="line">
            <a:avLst/>
          </a:prstGeom>
          <a:noFill/>
          <a:ln w="76200">
            <a:solidFill>
              <a:srgbClr val="70D34D"/>
            </a:solidFill>
            <a:round/>
            <a:headEnd/>
            <a:tailEnd/>
          </a:ln>
          <a:effectLst/>
        </p:spPr>
        <p:txBody>
          <a:bodyPr anchor="ctr"/>
          <a:lstStyle/>
          <a:p>
            <a:pPr algn="ctr" eaLnBrk="0" fontAlgn="base" hangingPunct="0">
              <a:spcBef>
                <a:spcPct val="0"/>
              </a:spcBef>
              <a:spcAft>
                <a:spcPct val="0"/>
              </a:spcAft>
              <a:buClr>
                <a:srgbClr val="FC0128"/>
              </a:buClr>
              <a:buSzPct val="75000"/>
              <a:buFont typeface="Wingdings" pitchFamily="2" charset="2"/>
              <a:buNone/>
              <a:defRPr/>
            </a:pPr>
            <a:endParaRPr lang="en-US" sz="4000" i="1">
              <a:solidFill>
                <a:srgbClr val="FFFF00"/>
              </a:solidFill>
              <a:effectLst>
                <a:outerShdw blurRad="38100" dist="38100" dir="2700000" algn="tl">
                  <a:srgbClr val="000000">
                    <a:alpha val="43137"/>
                  </a:srgbClr>
                </a:outerShdw>
              </a:effectLst>
              <a:latin typeface="GillSans" pitchFamily="34" charset="0"/>
            </a:endParaRPr>
          </a:p>
        </p:txBody>
      </p:sp>
      <p:sp>
        <p:nvSpPr>
          <p:cNvPr id="3" name="TextBox 2"/>
          <p:cNvSpPr txBox="1"/>
          <p:nvPr/>
        </p:nvSpPr>
        <p:spPr>
          <a:xfrm>
            <a:off x="152400" y="2046744"/>
            <a:ext cx="2590800" cy="3046988"/>
          </a:xfrm>
          <a:prstGeom prst="rect">
            <a:avLst/>
          </a:prstGeom>
          <a:noFill/>
        </p:spPr>
        <p:txBody>
          <a:bodyPr wrap="square" rtlCol="0">
            <a:spAutoFit/>
          </a:bodyPr>
          <a:lstStyle/>
          <a:p>
            <a:r>
              <a:rPr lang="en-US" sz="3200" dirty="0" smtClean="0">
                <a:solidFill>
                  <a:prstClr val="white"/>
                </a:solidFill>
                <a:latin typeface="Arial  "/>
              </a:rPr>
              <a:t>Genetics</a:t>
            </a:r>
          </a:p>
          <a:p>
            <a:endParaRPr lang="en-US" sz="3200" dirty="0">
              <a:solidFill>
                <a:prstClr val="white"/>
              </a:solidFill>
              <a:latin typeface="Arial  "/>
            </a:endParaRPr>
          </a:p>
          <a:p>
            <a:r>
              <a:rPr lang="en-US" sz="3200" dirty="0" smtClean="0">
                <a:solidFill>
                  <a:prstClr val="white"/>
                </a:solidFill>
                <a:latin typeface="Arial  "/>
              </a:rPr>
              <a:t>Behavior &amp; Environment</a:t>
            </a:r>
          </a:p>
          <a:p>
            <a:endParaRPr lang="en-US" sz="3200" dirty="0">
              <a:solidFill>
                <a:prstClr val="white"/>
              </a:solidFill>
              <a:latin typeface="Arial  "/>
            </a:endParaRPr>
          </a:p>
          <a:p>
            <a:r>
              <a:rPr lang="en-US" sz="3200" dirty="0" smtClean="0">
                <a:solidFill>
                  <a:prstClr val="white"/>
                </a:solidFill>
                <a:latin typeface="Arial  "/>
              </a:rPr>
              <a:t>Healthcare</a:t>
            </a:r>
            <a:endParaRPr lang="en-US" sz="3200" dirty="0">
              <a:solidFill>
                <a:prstClr val="white"/>
              </a:solidFill>
              <a:latin typeface="Arial  "/>
            </a:endParaRPr>
          </a:p>
        </p:txBody>
      </p:sp>
      <p:graphicFrame>
        <p:nvGraphicFramePr>
          <p:cNvPr id="7" name="Chart 6"/>
          <p:cNvGraphicFramePr/>
          <p:nvPr>
            <p:extLst>
              <p:ext uri="{D42A27DB-BD31-4B8C-83A1-F6EECF244321}">
                <p14:modId xmlns:p14="http://schemas.microsoft.com/office/powerpoint/2010/main" val="4063161750"/>
              </p:ext>
            </p:extLst>
          </p:nvPr>
        </p:nvGraphicFramePr>
        <p:xfrm>
          <a:off x="1066800" y="1143000"/>
          <a:ext cx="7772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9971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50693279"/>
              </p:ext>
            </p:extLst>
          </p:nvPr>
        </p:nvGraphicFramePr>
        <p:xfrm>
          <a:off x="1066800" y="1143000"/>
          <a:ext cx="77724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15"/>
          <p:cNvSpPr txBox="1">
            <a:spLocks noChangeArrowheads="1"/>
          </p:cNvSpPr>
          <p:nvPr/>
        </p:nvSpPr>
        <p:spPr bwMode="auto">
          <a:xfrm>
            <a:off x="0" y="57150"/>
            <a:ext cx="9144000" cy="641350"/>
          </a:xfrm>
          <a:prstGeom prst="rect">
            <a:avLst/>
          </a:prstGeom>
          <a:noFill/>
          <a:ln w="9525">
            <a:noFill/>
            <a:miter lim="800000"/>
            <a:headEnd/>
            <a:tailEnd/>
          </a:ln>
          <a:effec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0" fontAlgn="base" hangingPunct="0">
              <a:spcBef>
                <a:spcPct val="0"/>
              </a:spcBef>
              <a:spcAft>
                <a:spcPct val="0"/>
              </a:spcAft>
              <a:buClr>
                <a:srgbClr val="FC0128"/>
              </a:buClr>
              <a:buSzPct val="75000"/>
              <a:buFont typeface="Wingdings" pitchFamily="2" charset="2"/>
              <a:buNone/>
              <a:defRPr/>
            </a:pPr>
            <a:r>
              <a:rPr lang="en-US" sz="3600" dirty="0" smtClean="0">
                <a:solidFill>
                  <a:srgbClr val="FFFF00"/>
                </a:solidFill>
                <a:effectLst>
                  <a:outerShdw blurRad="38100" dist="38100" dir="2700000" algn="tl">
                    <a:srgbClr val="000000"/>
                  </a:outerShdw>
                </a:effectLst>
                <a:latin typeface="Arial Black" pitchFamily="34" charset="0"/>
              </a:rPr>
              <a:t>Factors Influencing Health</a:t>
            </a:r>
          </a:p>
        </p:txBody>
      </p:sp>
      <p:sp>
        <p:nvSpPr>
          <p:cNvPr id="6" name="Line 16"/>
          <p:cNvSpPr>
            <a:spLocks noChangeShapeType="1"/>
          </p:cNvSpPr>
          <p:nvPr/>
        </p:nvSpPr>
        <p:spPr bwMode="auto">
          <a:xfrm>
            <a:off x="0" y="762000"/>
            <a:ext cx="9144000" cy="0"/>
          </a:xfrm>
          <a:prstGeom prst="line">
            <a:avLst/>
          </a:prstGeom>
          <a:noFill/>
          <a:ln w="76200">
            <a:solidFill>
              <a:srgbClr val="70D34D"/>
            </a:solidFill>
            <a:round/>
            <a:headEnd/>
            <a:tailEnd/>
          </a:ln>
          <a:effectLst/>
        </p:spPr>
        <p:txBody>
          <a:bodyPr anchor="ctr"/>
          <a:lstStyle/>
          <a:p>
            <a:pPr algn="ctr" eaLnBrk="0" fontAlgn="base" hangingPunct="0">
              <a:spcBef>
                <a:spcPct val="0"/>
              </a:spcBef>
              <a:spcAft>
                <a:spcPct val="0"/>
              </a:spcAft>
              <a:buClr>
                <a:srgbClr val="FC0128"/>
              </a:buClr>
              <a:buSzPct val="75000"/>
              <a:buFont typeface="Wingdings" pitchFamily="2" charset="2"/>
              <a:buNone/>
              <a:defRPr/>
            </a:pPr>
            <a:endParaRPr lang="en-US" sz="4000" i="1">
              <a:solidFill>
                <a:srgbClr val="FFFF00"/>
              </a:solidFill>
              <a:effectLst>
                <a:outerShdw blurRad="38100" dist="38100" dir="2700000" algn="tl">
                  <a:srgbClr val="000000">
                    <a:alpha val="43137"/>
                  </a:srgbClr>
                </a:outerShdw>
              </a:effectLst>
              <a:latin typeface="GillSans" pitchFamily="34" charset="0"/>
            </a:endParaRPr>
          </a:p>
        </p:txBody>
      </p:sp>
    </p:spTree>
    <p:extLst>
      <p:ext uri="{BB962C8B-B14F-4D97-AF65-F5344CB8AC3E}">
        <p14:creationId xmlns:p14="http://schemas.microsoft.com/office/powerpoint/2010/main" val="2715446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ChangeArrowheads="1"/>
          </p:cNvSpPr>
          <p:nvPr/>
        </p:nvSpPr>
        <p:spPr bwMode="auto">
          <a:xfrm>
            <a:off x="1809750" y="4983163"/>
            <a:ext cx="2001838" cy="373062"/>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7" name="Rectangle 5"/>
          <p:cNvSpPr>
            <a:spLocks noChangeArrowheads="1"/>
          </p:cNvSpPr>
          <p:nvPr/>
        </p:nvSpPr>
        <p:spPr bwMode="auto">
          <a:xfrm>
            <a:off x="1809750" y="4214813"/>
            <a:ext cx="2001838" cy="76835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8" name="Rectangle 6"/>
          <p:cNvSpPr>
            <a:spLocks noChangeArrowheads="1"/>
          </p:cNvSpPr>
          <p:nvPr/>
        </p:nvSpPr>
        <p:spPr bwMode="auto">
          <a:xfrm>
            <a:off x="1809750" y="3446463"/>
            <a:ext cx="2001838" cy="7683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19" name="Rectangle 7"/>
          <p:cNvSpPr>
            <a:spLocks noChangeArrowheads="1"/>
          </p:cNvSpPr>
          <p:nvPr/>
        </p:nvSpPr>
        <p:spPr bwMode="auto">
          <a:xfrm>
            <a:off x="1809750" y="1514475"/>
            <a:ext cx="2001838" cy="2676525"/>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20" name="Text Box 9"/>
          <p:cNvSpPr txBox="1">
            <a:spLocks noChangeArrowheads="1"/>
          </p:cNvSpPr>
          <p:nvPr/>
        </p:nvSpPr>
        <p:spPr bwMode="auto">
          <a:xfrm>
            <a:off x="1752600" y="2438400"/>
            <a:ext cx="2190750" cy="923330"/>
          </a:xfrm>
          <a:prstGeom prst="rect">
            <a:avLst/>
          </a:prstGeom>
          <a:noFill/>
          <a:ln>
            <a:noFill/>
          </a:ln>
          <a:effectLst/>
          <a:extLst/>
        </p:spPr>
        <p:txBody>
          <a:bodyPr>
            <a:spAutoFit/>
          </a:bodyPr>
          <a:lstStyle/>
          <a:p>
            <a:pPr algn="ctr" eaLnBrk="0" hangingPunct="0">
              <a:buClr>
                <a:srgbClr val="FC0128"/>
              </a:buClr>
              <a:buSzPct val="75000"/>
              <a:buFont typeface="Wingdings" pitchFamily="2" charset="2"/>
              <a:buNone/>
              <a:defRPr/>
            </a:pPr>
            <a:r>
              <a:rPr lang="en-US" b="1" i="1" dirty="0">
                <a:solidFill>
                  <a:srgbClr val="FFFF00"/>
                </a:solidFill>
                <a:effectLst>
                  <a:outerShdw blurRad="38100" dist="38100" dir="2700000" algn="tl">
                    <a:srgbClr val="000000"/>
                  </a:outerShdw>
                </a:effectLst>
                <a:latin typeface="GillSans"/>
                <a:ea typeface="ＭＳ Ｐゴシック" charset="-128"/>
                <a:cs typeface="ＭＳ Ｐゴシック" charset="-128"/>
              </a:rPr>
              <a:t>Behaviors &amp; Environment</a:t>
            </a:r>
          </a:p>
          <a:p>
            <a:pPr algn="ctr" eaLnBrk="0" hangingPunct="0">
              <a:buClr>
                <a:srgbClr val="FC0128"/>
              </a:buClr>
              <a:buSzPct val="75000"/>
              <a:buFont typeface="Wingdings" pitchFamily="2" charset="2"/>
              <a:buNone/>
              <a:defRPr/>
            </a:pPr>
            <a:r>
              <a:rPr lang="en-US" b="1" i="1" dirty="0">
                <a:solidFill>
                  <a:srgbClr val="FFFF00"/>
                </a:solidFill>
                <a:effectLst>
                  <a:outerShdw blurRad="38100" dist="38100" dir="2700000" algn="tl">
                    <a:srgbClr val="000000"/>
                  </a:outerShdw>
                </a:effectLst>
                <a:latin typeface="GillSans"/>
                <a:ea typeface="ＭＳ Ｐゴシック" charset="-128"/>
                <a:cs typeface="ＭＳ Ｐゴシック" charset="-128"/>
              </a:rPr>
              <a:t>70%</a:t>
            </a:r>
          </a:p>
        </p:txBody>
      </p:sp>
      <p:sp>
        <p:nvSpPr>
          <p:cNvPr id="22" name="Text Box 10"/>
          <p:cNvSpPr txBox="1">
            <a:spLocks noChangeArrowheads="1"/>
          </p:cNvSpPr>
          <p:nvPr/>
        </p:nvSpPr>
        <p:spPr bwMode="auto">
          <a:xfrm>
            <a:off x="1771693" y="4991100"/>
            <a:ext cx="2092239" cy="353943"/>
          </a:xfrm>
          <a:prstGeom prst="rect">
            <a:avLst/>
          </a:prstGeom>
          <a:noFill/>
          <a:ln>
            <a:noFill/>
          </a:ln>
          <a:effectLst/>
          <a:extLst/>
        </p:spPr>
        <p:txBody>
          <a:bodyPr wrap="none">
            <a:spAutoFit/>
          </a:bodyPr>
          <a:lstStyle/>
          <a:p>
            <a:pPr algn="ctr" eaLnBrk="0" hangingPunct="0">
              <a:buClr>
                <a:srgbClr val="FC0128"/>
              </a:buClr>
              <a:buSzPct val="75000"/>
              <a:buFont typeface="Wingdings" pitchFamily="2" charset="2"/>
              <a:buNone/>
              <a:defRPr/>
            </a:pPr>
            <a:r>
              <a:rPr lang="en-US" sz="1700" b="1" i="1" dirty="0">
                <a:solidFill>
                  <a:srgbClr val="FFFF00"/>
                </a:solidFill>
                <a:effectLst>
                  <a:outerShdw blurRad="38100" dist="38100" dir="2700000" algn="tl">
                    <a:srgbClr val="000000"/>
                  </a:outerShdw>
                </a:effectLst>
                <a:latin typeface="GillSans"/>
                <a:ea typeface="ＭＳ Ｐゴシック" charset="-128"/>
                <a:cs typeface="ＭＳ Ｐゴシック" charset="-128"/>
              </a:rPr>
              <a:t>Medical Care, 10%</a:t>
            </a:r>
          </a:p>
        </p:txBody>
      </p:sp>
      <p:sp>
        <p:nvSpPr>
          <p:cNvPr id="24" name="Text Box 11"/>
          <p:cNvSpPr txBox="1">
            <a:spLocks noChangeArrowheads="1"/>
          </p:cNvSpPr>
          <p:nvPr/>
        </p:nvSpPr>
        <p:spPr bwMode="auto">
          <a:xfrm>
            <a:off x="2216735" y="4260850"/>
            <a:ext cx="1159293" cy="646331"/>
          </a:xfrm>
          <a:prstGeom prst="rect">
            <a:avLst/>
          </a:prstGeom>
          <a:noFill/>
          <a:ln>
            <a:noFill/>
          </a:ln>
          <a:effectLst/>
          <a:extLst/>
        </p:spPr>
        <p:txBody>
          <a:bodyPr wrap="none">
            <a:spAutoFit/>
          </a:bodyPr>
          <a:lstStyle/>
          <a:p>
            <a:pPr algn="ctr" eaLnBrk="0" hangingPunct="0">
              <a:buClr>
                <a:srgbClr val="FC0128"/>
              </a:buClr>
              <a:buSzPct val="75000"/>
              <a:buFont typeface="Wingdings" pitchFamily="2" charset="2"/>
              <a:buNone/>
              <a:defRPr/>
            </a:pPr>
            <a:r>
              <a:rPr lang="en-US" b="1" i="1">
                <a:solidFill>
                  <a:srgbClr val="FFFF00"/>
                </a:solidFill>
                <a:effectLst>
                  <a:outerShdw blurRad="38100" dist="38100" dir="2700000" algn="tl">
                    <a:srgbClr val="000000"/>
                  </a:outerShdw>
                </a:effectLst>
                <a:latin typeface="GillSans"/>
                <a:ea typeface="ＭＳ Ｐゴシック" charset="-128"/>
                <a:cs typeface="ＭＳ Ｐゴシック" charset="-128"/>
              </a:rPr>
              <a:t>Genetics</a:t>
            </a:r>
          </a:p>
          <a:p>
            <a:pPr algn="ctr" eaLnBrk="0" hangingPunct="0">
              <a:buClr>
                <a:srgbClr val="FC0128"/>
              </a:buClr>
              <a:buSzPct val="75000"/>
              <a:buFont typeface="Wingdings" pitchFamily="2" charset="2"/>
              <a:buNone/>
              <a:defRPr/>
            </a:pPr>
            <a:r>
              <a:rPr lang="en-US" b="1" i="1">
                <a:solidFill>
                  <a:srgbClr val="FFFF00"/>
                </a:solidFill>
                <a:effectLst>
                  <a:outerShdw blurRad="38100" dist="38100" dir="2700000" algn="tl">
                    <a:srgbClr val="000000"/>
                  </a:outerShdw>
                </a:effectLst>
                <a:latin typeface="GillSans"/>
                <a:ea typeface="ＭＳ Ｐゴシック" charset="-128"/>
                <a:cs typeface="ＭＳ Ｐゴシック" charset="-128"/>
              </a:rPr>
              <a:t>20%</a:t>
            </a:r>
          </a:p>
        </p:txBody>
      </p:sp>
      <p:sp>
        <p:nvSpPr>
          <p:cNvPr id="540676" name="Rectangle 4"/>
          <p:cNvSpPr>
            <a:spLocks noChangeArrowheads="1"/>
          </p:cNvSpPr>
          <p:nvPr/>
        </p:nvSpPr>
        <p:spPr bwMode="auto">
          <a:xfrm>
            <a:off x="5232400" y="1724025"/>
            <a:ext cx="2001838" cy="3632200"/>
          </a:xfrm>
          <a:prstGeom prst="rect">
            <a:avLst/>
          </a:prstGeom>
          <a:solidFill>
            <a:srgbClr val="0099FF"/>
          </a:solidFill>
          <a:ln w="9525">
            <a:noFill/>
            <a:miter lim="800000"/>
            <a:headEnd/>
            <a:tailEnd/>
          </a:ln>
        </p:spPr>
        <p:txBody>
          <a:bodyPr/>
          <a:lstStyle/>
          <a:p>
            <a:pPr algn="ctr" eaLnBrk="0" fontAlgn="base" hangingPunct="0">
              <a:spcBef>
                <a:spcPct val="0"/>
              </a:spcBef>
              <a:spcAft>
                <a:spcPct val="0"/>
              </a:spcAft>
              <a:buClr>
                <a:srgbClr val="FC0128"/>
              </a:buClr>
              <a:buSzPct val="75000"/>
              <a:buFont typeface="Wingdings" pitchFamily="2" charset="2"/>
              <a:buNone/>
              <a:defRPr/>
            </a:pPr>
            <a:endParaRPr lang="en-US" sz="4000" i="1">
              <a:solidFill>
                <a:srgbClr val="FFFF00"/>
              </a:solidFill>
              <a:effectLst>
                <a:outerShdw blurRad="38100" dist="38100" dir="2700000" algn="tl">
                  <a:srgbClr val="000000">
                    <a:alpha val="43137"/>
                  </a:srgbClr>
                </a:outerShdw>
              </a:effectLst>
              <a:latin typeface="GillSans" pitchFamily="34" charset="0"/>
            </a:endParaRPr>
          </a:p>
        </p:txBody>
      </p:sp>
      <p:sp>
        <p:nvSpPr>
          <p:cNvPr id="540686" name="Text Box 14"/>
          <p:cNvSpPr txBox="1">
            <a:spLocks noChangeArrowheads="1"/>
          </p:cNvSpPr>
          <p:nvPr/>
        </p:nvSpPr>
        <p:spPr bwMode="auto">
          <a:xfrm>
            <a:off x="5113699" y="1055073"/>
            <a:ext cx="2172006" cy="461665"/>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buClr>
                <a:srgbClr val="FC0128"/>
              </a:buClr>
              <a:buSzPct val="75000"/>
              <a:buFont typeface="Wingdings" pitchFamily="2" charset="2"/>
              <a:buNone/>
              <a:defRPr/>
            </a:pPr>
            <a:r>
              <a:rPr lang="en-US" sz="2400" dirty="0">
                <a:solidFill>
                  <a:srgbClr val="FFFF00"/>
                </a:solidFill>
                <a:effectLst>
                  <a:outerShdw blurRad="38100" dist="38100" dir="2700000" algn="tl">
                    <a:srgbClr val="000000"/>
                  </a:outerShdw>
                </a:effectLst>
                <a:latin typeface="Arial Black" pitchFamily="34" charset="0"/>
              </a:rPr>
              <a:t>$2.7 Trillion</a:t>
            </a:r>
          </a:p>
        </p:txBody>
      </p:sp>
      <p:sp>
        <p:nvSpPr>
          <p:cNvPr id="540687" name="Text Box 15"/>
          <p:cNvSpPr txBox="1">
            <a:spLocks noChangeArrowheads="1"/>
          </p:cNvSpPr>
          <p:nvPr/>
        </p:nvSpPr>
        <p:spPr bwMode="auto">
          <a:xfrm>
            <a:off x="0" y="57150"/>
            <a:ext cx="9144000" cy="641350"/>
          </a:xfrm>
          <a:prstGeom prst="rect">
            <a:avLst/>
          </a:prstGeom>
          <a:noFill/>
          <a:ln w="9525">
            <a:noFill/>
            <a:miter lim="800000"/>
            <a:headEnd/>
            <a:tailEnd/>
          </a:ln>
          <a:effec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0" fontAlgn="base" hangingPunct="0">
              <a:spcBef>
                <a:spcPct val="0"/>
              </a:spcBef>
              <a:spcAft>
                <a:spcPct val="0"/>
              </a:spcAft>
              <a:buClr>
                <a:srgbClr val="FC0128"/>
              </a:buClr>
              <a:buSzPct val="75000"/>
              <a:buFont typeface="Wingdings" pitchFamily="2" charset="2"/>
              <a:buNone/>
              <a:defRPr/>
            </a:pPr>
            <a:r>
              <a:rPr lang="en-US" sz="3600" smtClean="0">
                <a:solidFill>
                  <a:srgbClr val="FFFF00"/>
                </a:solidFill>
                <a:effectLst>
                  <a:outerShdw blurRad="38100" dist="38100" dir="2700000" algn="tl">
                    <a:srgbClr val="000000"/>
                  </a:outerShdw>
                </a:effectLst>
                <a:latin typeface="Arial Black" pitchFamily="34" charset="0"/>
              </a:rPr>
              <a:t>Current Health Care Spending</a:t>
            </a:r>
          </a:p>
        </p:txBody>
      </p:sp>
      <p:sp>
        <p:nvSpPr>
          <p:cNvPr id="540688" name="Line 16"/>
          <p:cNvSpPr>
            <a:spLocks noChangeShapeType="1"/>
          </p:cNvSpPr>
          <p:nvPr/>
        </p:nvSpPr>
        <p:spPr bwMode="auto">
          <a:xfrm>
            <a:off x="0" y="762000"/>
            <a:ext cx="9144000" cy="0"/>
          </a:xfrm>
          <a:prstGeom prst="line">
            <a:avLst/>
          </a:prstGeom>
          <a:noFill/>
          <a:ln w="76200">
            <a:solidFill>
              <a:schemeClr val="hlink"/>
            </a:solidFill>
            <a:round/>
            <a:headEnd/>
            <a:tailEnd/>
          </a:ln>
          <a:effectLst/>
        </p:spPr>
        <p:txBody>
          <a:bodyPr anchor="ctr"/>
          <a:lstStyle/>
          <a:p>
            <a:pPr algn="ctr" eaLnBrk="0" fontAlgn="base" hangingPunct="0">
              <a:spcBef>
                <a:spcPct val="0"/>
              </a:spcBef>
              <a:spcAft>
                <a:spcPct val="0"/>
              </a:spcAft>
              <a:buClr>
                <a:srgbClr val="FC0128"/>
              </a:buClr>
              <a:buSzPct val="75000"/>
              <a:buFont typeface="Wingdings" pitchFamily="2" charset="2"/>
              <a:buNone/>
              <a:defRPr/>
            </a:pPr>
            <a:endParaRPr lang="en-US" sz="4000" i="1">
              <a:solidFill>
                <a:srgbClr val="FFFF00"/>
              </a:solidFill>
              <a:effectLst>
                <a:outerShdw blurRad="38100" dist="38100" dir="2700000" algn="tl">
                  <a:srgbClr val="000000">
                    <a:alpha val="43137"/>
                  </a:srgbClr>
                </a:outerShdw>
              </a:effectLst>
              <a:latin typeface="GillSans" pitchFamily="34" charset="0"/>
            </a:endParaRPr>
          </a:p>
        </p:txBody>
      </p:sp>
      <p:sp>
        <p:nvSpPr>
          <p:cNvPr id="540689" name="Line 17"/>
          <p:cNvSpPr>
            <a:spLocks noChangeShapeType="1"/>
          </p:cNvSpPr>
          <p:nvPr/>
        </p:nvSpPr>
        <p:spPr bwMode="auto">
          <a:xfrm>
            <a:off x="1111250" y="5356225"/>
            <a:ext cx="6845300" cy="1588"/>
          </a:xfrm>
          <a:prstGeom prst="line">
            <a:avLst/>
          </a:prstGeom>
          <a:noFill/>
          <a:ln w="57150">
            <a:solidFill>
              <a:schemeClr val="tx1"/>
            </a:solidFill>
            <a:round/>
            <a:headEnd/>
            <a:tailEnd/>
          </a:ln>
        </p:spPr>
        <p:txBody>
          <a:bodyPr/>
          <a:lstStyle/>
          <a:p>
            <a:pPr algn="ctr" eaLnBrk="0" fontAlgn="base" hangingPunct="0">
              <a:spcBef>
                <a:spcPct val="0"/>
              </a:spcBef>
              <a:spcAft>
                <a:spcPct val="0"/>
              </a:spcAft>
              <a:buClr>
                <a:srgbClr val="FC0128"/>
              </a:buClr>
              <a:buSzPct val="75000"/>
              <a:buFont typeface="Wingdings" pitchFamily="2" charset="2"/>
              <a:buNone/>
              <a:defRPr/>
            </a:pPr>
            <a:endParaRPr lang="en-US" sz="4000" i="1">
              <a:solidFill>
                <a:srgbClr val="FFFF00"/>
              </a:solidFill>
              <a:effectLst>
                <a:outerShdw blurRad="38100" dist="38100" dir="2700000" algn="tl">
                  <a:srgbClr val="000000">
                    <a:alpha val="43137"/>
                  </a:srgbClr>
                </a:outerShdw>
              </a:effectLst>
              <a:latin typeface="GillSans" pitchFamily="34" charset="0"/>
            </a:endParaRPr>
          </a:p>
        </p:txBody>
      </p:sp>
      <p:sp>
        <p:nvSpPr>
          <p:cNvPr id="538640" name="Rectangle 16"/>
          <p:cNvSpPr>
            <a:spLocks noChangeArrowheads="1"/>
          </p:cNvSpPr>
          <p:nvPr/>
        </p:nvSpPr>
        <p:spPr bwMode="auto">
          <a:xfrm>
            <a:off x="1371600" y="5394325"/>
            <a:ext cx="2921000" cy="730250"/>
          </a:xfrm>
          <a:prstGeom prst="rect">
            <a:avLst/>
          </a:prstGeom>
          <a:noFill/>
          <a:ln w="9525">
            <a:noFill/>
            <a:miter lim="800000"/>
            <a:headEnd/>
            <a:tailEnd/>
          </a:ln>
        </p:spPr>
        <p:txBody>
          <a:bodyPr lIns="0" tIns="0" rIns="0" bIns="0">
            <a:spAutoFit/>
          </a:bodyPr>
          <a:lstStyle/>
          <a:p>
            <a:pPr algn="ctr" eaLnBrk="0" fontAlgn="base" hangingPunct="0">
              <a:spcBef>
                <a:spcPct val="0"/>
              </a:spcBef>
              <a:spcAft>
                <a:spcPct val="0"/>
              </a:spcAft>
              <a:buClr>
                <a:srgbClr val="FC0128"/>
              </a:buClr>
              <a:buSzPct val="75000"/>
              <a:buFont typeface="Wingdings" pitchFamily="2" charset="2"/>
              <a:buNone/>
              <a:defRPr/>
            </a:pPr>
            <a:r>
              <a:rPr lang="en-US" sz="2400" b="1" i="1" dirty="0">
                <a:solidFill>
                  <a:srgbClr val="FFFF00"/>
                </a:solidFill>
                <a:effectLst>
                  <a:outerShdw blurRad="38100" dist="38100" dir="2700000" algn="tl">
                    <a:srgbClr val="000000"/>
                  </a:outerShdw>
                </a:effectLst>
                <a:latin typeface="GillSans" pitchFamily="34" charset="0"/>
              </a:rPr>
              <a:t>Factors Influencing</a:t>
            </a:r>
            <a:br>
              <a:rPr lang="en-US" sz="2400" b="1" i="1" dirty="0">
                <a:solidFill>
                  <a:srgbClr val="FFFF00"/>
                </a:solidFill>
                <a:effectLst>
                  <a:outerShdw blurRad="38100" dist="38100" dir="2700000" algn="tl">
                    <a:srgbClr val="000000"/>
                  </a:outerShdw>
                </a:effectLst>
                <a:latin typeface="GillSans" pitchFamily="34" charset="0"/>
              </a:rPr>
            </a:br>
            <a:r>
              <a:rPr lang="en-US" sz="2400" b="1" i="1" dirty="0">
                <a:solidFill>
                  <a:srgbClr val="FFFF00"/>
                </a:solidFill>
                <a:effectLst>
                  <a:outerShdw blurRad="38100" dist="38100" dir="2700000" algn="tl">
                    <a:srgbClr val="000000"/>
                  </a:outerShdw>
                </a:effectLst>
                <a:latin typeface="GillSans" pitchFamily="34" charset="0"/>
              </a:rPr>
              <a:t>Health</a:t>
            </a:r>
          </a:p>
        </p:txBody>
      </p:sp>
      <p:sp>
        <p:nvSpPr>
          <p:cNvPr id="538641" name="Rectangle 17"/>
          <p:cNvSpPr>
            <a:spLocks noChangeArrowheads="1"/>
          </p:cNvSpPr>
          <p:nvPr/>
        </p:nvSpPr>
        <p:spPr bwMode="auto">
          <a:xfrm>
            <a:off x="5105400" y="5394325"/>
            <a:ext cx="2286000" cy="730250"/>
          </a:xfrm>
          <a:prstGeom prst="rect">
            <a:avLst/>
          </a:prstGeom>
          <a:noFill/>
          <a:ln w="9525">
            <a:noFill/>
            <a:miter lim="800000"/>
            <a:headEnd/>
            <a:tailEnd/>
          </a:ln>
        </p:spPr>
        <p:txBody>
          <a:bodyPr lIns="0" tIns="0" rIns="0" bIns="0">
            <a:spAutoFit/>
          </a:bodyPr>
          <a:lstStyle/>
          <a:p>
            <a:pPr algn="ctr" eaLnBrk="0" fontAlgn="base" hangingPunct="0">
              <a:spcBef>
                <a:spcPct val="0"/>
              </a:spcBef>
              <a:spcAft>
                <a:spcPct val="0"/>
              </a:spcAft>
              <a:buClr>
                <a:srgbClr val="FC0128"/>
              </a:buClr>
              <a:buSzPct val="75000"/>
              <a:buFont typeface="Wingdings" pitchFamily="2" charset="2"/>
              <a:buNone/>
              <a:defRPr/>
            </a:pPr>
            <a:r>
              <a:rPr lang="en-US" sz="2400" b="1" i="1" dirty="0">
                <a:solidFill>
                  <a:srgbClr val="FFFF00"/>
                </a:solidFill>
                <a:effectLst>
                  <a:outerShdw blurRad="38100" dist="38100" dir="2700000" algn="tl">
                    <a:srgbClr val="000000"/>
                  </a:outerShdw>
                </a:effectLst>
                <a:latin typeface="GillSans" pitchFamily="34" charset="0"/>
              </a:rPr>
              <a:t>National Health </a:t>
            </a:r>
            <a:br>
              <a:rPr lang="en-US" sz="2400" b="1" i="1" dirty="0">
                <a:solidFill>
                  <a:srgbClr val="FFFF00"/>
                </a:solidFill>
                <a:effectLst>
                  <a:outerShdw blurRad="38100" dist="38100" dir="2700000" algn="tl">
                    <a:srgbClr val="000000"/>
                  </a:outerShdw>
                </a:effectLst>
                <a:latin typeface="GillSans" pitchFamily="34" charset="0"/>
              </a:rPr>
            </a:br>
            <a:r>
              <a:rPr lang="en-US" sz="2400" b="1" i="1" dirty="0">
                <a:solidFill>
                  <a:srgbClr val="FFFF00"/>
                </a:solidFill>
                <a:effectLst>
                  <a:outerShdw blurRad="38100" dist="38100" dir="2700000" algn="tl">
                    <a:srgbClr val="000000"/>
                  </a:outerShdw>
                </a:effectLst>
                <a:latin typeface="GillSans" pitchFamily="34" charset="0"/>
              </a:rPr>
              <a:t>Expenditures</a:t>
            </a:r>
          </a:p>
        </p:txBody>
      </p:sp>
      <p:sp>
        <p:nvSpPr>
          <p:cNvPr id="21" name="Rectangle 2"/>
          <p:cNvSpPr>
            <a:spLocks noChangeArrowheads="1"/>
          </p:cNvSpPr>
          <p:nvPr/>
        </p:nvSpPr>
        <p:spPr bwMode="auto">
          <a:xfrm>
            <a:off x="5232400" y="1514475"/>
            <a:ext cx="2001838" cy="238125"/>
          </a:xfrm>
          <a:prstGeom prst="rect">
            <a:avLst/>
          </a:prstGeom>
          <a:solidFill>
            <a:srgbClr val="0099FF"/>
          </a:solidFill>
          <a:ln w="9525">
            <a:noFill/>
            <a:miter lim="800000"/>
            <a:headEnd/>
            <a:tailEnd/>
          </a:ln>
        </p:spPr>
        <p:txBody>
          <a:bodyPr/>
          <a:lstStyle/>
          <a:p>
            <a:pPr algn="ctr" eaLnBrk="0" hangingPunct="0">
              <a:buClr>
                <a:srgbClr val="FC0128"/>
              </a:buClr>
              <a:buSzPct val="75000"/>
              <a:buFont typeface="Wingdings" pitchFamily="2" charset="2"/>
              <a:buNone/>
              <a:defRPr/>
            </a:pPr>
            <a:endParaRPr lang="en-US" sz="4000" i="1">
              <a:solidFill>
                <a:srgbClr val="FFFF00"/>
              </a:solidFill>
              <a:effectLst>
                <a:outerShdw blurRad="38100" dist="38100" dir="2700000" algn="tl">
                  <a:srgbClr val="000000">
                    <a:alpha val="43137"/>
                  </a:srgbClr>
                </a:outerShdw>
              </a:effectLst>
              <a:latin typeface="GillSans" pitchFamily="34" charset="0"/>
            </a:endParaRPr>
          </a:p>
        </p:txBody>
      </p:sp>
      <p:sp>
        <p:nvSpPr>
          <p:cNvPr id="25" name="Text Box 18"/>
          <p:cNvSpPr txBox="1">
            <a:spLocks noChangeArrowheads="1"/>
          </p:cNvSpPr>
          <p:nvPr/>
        </p:nvSpPr>
        <p:spPr bwMode="auto">
          <a:xfrm>
            <a:off x="136524" y="6324600"/>
            <a:ext cx="4359275" cy="400110"/>
          </a:xfrm>
          <a:prstGeom prst="rect">
            <a:avLst/>
          </a:prstGeom>
          <a:noFill/>
          <a:ln w="9525">
            <a:noFill/>
            <a:miter lim="800000"/>
            <a:headEnd/>
            <a:tailEnd/>
          </a:ln>
          <a:effec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0" fontAlgn="base" hangingPunct="0">
              <a:spcBef>
                <a:spcPts val="1200"/>
              </a:spcBef>
              <a:spcAft>
                <a:spcPts val="1200"/>
              </a:spcAft>
              <a:buClr>
                <a:srgbClr val="FF0000"/>
              </a:buClr>
              <a:buSzPct val="75000"/>
              <a:buFont typeface="Wingdings" pitchFamily="2" charset="2"/>
              <a:buNone/>
              <a:defRPr/>
            </a:pPr>
            <a:r>
              <a:rPr lang="en-US" sz="1000" b="1" dirty="0" smtClean="0">
                <a:solidFill>
                  <a:srgbClr val="FFFFFF"/>
                </a:solidFill>
                <a:effectLst>
                  <a:outerShdw blurRad="38100" dist="38100" dir="2700000" algn="tl">
                    <a:srgbClr val="000000"/>
                  </a:outerShdw>
                </a:effectLst>
                <a:latin typeface="Times New Roman"/>
              </a:rPr>
              <a:t>References: </a:t>
            </a:r>
            <a:r>
              <a:rPr lang="en-US" sz="1000" dirty="0" smtClean="0">
                <a:solidFill>
                  <a:srgbClr val="FFFFFF"/>
                </a:solidFill>
                <a:effectLst>
                  <a:outerShdw blurRad="38100" dist="38100" dir="2700000" algn="tl">
                    <a:srgbClr val="000000"/>
                  </a:outerShdw>
                </a:effectLst>
                <a:latin typeface="Times New Roman"/>
              </a:rPr>
              <a:t>Bipartisan Policy Center. “Lots to Lose: How America’s Health and Obesity Crisis Threatens our Economic Future.” June 2012</a:t>
            </a:r>
          </a:p>
        </p:txBody>
      </p:sp>
    </p:spTree>
    <p:extLst>
      <p:ext uri="{BB962C8B-B14F-4D97-AF65-F5344CB8AC3E}">
        <p14:creationId xmlns:p14="http://schemas.microsoft.com/office/powerpoint/2010/main" val="852492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p:cNvSpPr>
            <a:spLocks noChangeArrowheads="1"/>
          </p:cNvSpPr>
          <p:nvPr/>
        </p:nvSpPr>
        <p:spPr bwMode="auto">
          <a:xfrm>
            <a:off x="1809750" y="4983163"/>
            <a:ext cx="2001838" cy="373062"/>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24" name="Rectangle 5"/>
          <p:cNvSpPr>
            <a:spLocks noChangeArrowheads="1"/>
          </p:cNvSpPr>
          <p:nvPr/>
        </p:nvSpPr>
        <p:spPr bwMode="auto">
          <a:xfrm>
            <a:off x="1809750" y="4214813"/>
            <a:ext cx="2001838" cy="76835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25" name="Rectangle 6"/>
          <p:cNvSpPr>
            <a:spLocks noChangeArrowheads="1"/>
          </p:cNvSpPr>
          <p:nvPr/>
        </p:nvSpPr>
        <p:spPr bwMode="auto">
          <a:xfrm>
            <a:off x="1809750" y="3446463"/>
            <a:ext cx="2001838" cy="7683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26" name="Rectangle 7"/>
          <p:cNvSpPr>
            <a:spLocks noChangeArrowheads="1"/>
          </p:cNvSpPr>
          <p:nvPr/>
        </p:nvSpPr>
        <p:spPr bwMode="auto">
          <a:xfrm>
            <a:off x="1809750" y="1514475"/>
            <a:ext cx="2001838" cy="2676525"/>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FF"/>
              </a:solidFill>
            </a:endParaRPr>
          </a:p>
        </p:txBody>
      </p:sp>
      <p:sp>
        <p:nvSpPr>
          <p:cNvPr id="27" name="Text Box 9"/>
          <p:cNvSpPr txBox="1">
            <a:spLocks noChangeArrowheads="1"/>
          </p:cNvSpPr>
          <p:nvPr/>
        </p:nvSpPr>
        <p:spPr bwMode="auto">
          <a:xfrm>
            <a:off x="1752600" y="2438400"/>
            <a:ext cx="2190750" cy="923330"/>
          </a:xfrm>
          <a:prstGeom prst="rect">
            <a:avLst/>
          </a:prstGeom>
          <a:noFill/>
          <a:ln>
            <a:noFill/>
          </a:ln>
          <a:effectLst/>
          <a:extLst/>
        </p:spPr>
        <p:txBody>
          <a:bodyPr>
            <a:spAutoFit/>
          </a:bodyPr>
          <a:lstStyle/>
          <a:p>
            <a:pPr algn="ctr" eaLnBrk="0" hangingPunct="0">
              <a:buClr>
                <a:srgbClr val="FC0128"/>
              </a:buClr>
              <a:buSzPct val="75000"/>
              <a:buFont typeface="Wingdings" pitchFamily="2" charset="2"/>
              <a:buNone/>
              <a:defRPr/>
            </a:pPr>
            <a:r>
              <a:rPr lang="en-US" b="1" i="1" dirty="0">
                <a:solidFill>
                  <a:srgbClr val="FFFF00"/>
                </a:solidFill>
                <a:effectLst>
                  <a:outerShdw blurRad="38100" dist="38100" dir="2700000" algn="tl">
                    <a:srgbClr val="000000"/>
                  </a:outerShdw>
                </a:effectLst>
                <a:latin typeface="GillSans"/>
                <a:ea typeface="ＭＳ Ｐゴシック" charset="-128"/>
                <a:cs typeface="ＭＳ Ｐゴシック" charset="-128"/>
              </a:rPr>
              <a:t>Behaviors &amp; Environment</a:t>
            </a:r>
          </a:p>
          <a:p>
            <a:pPr algn="ctr" eaLnBrk="0" hangingPunct="0">
              <a:buClr>
                <a:srgbClr val="FC0128"/>
              </a:buClr>
              <a:buSzPct val="75000"/>
              <a:buFont typeface="Wingdings" pitchFamily="2" charset="2"/>
              <a:buNone/>
              <a:defRPr/>
            </a:pPr>
            <a:r>
              <a:rPr lang="en-US" b="1" i="1" dirty="0">
                <a:solidFill>
                  <a:srgbClr val="FFFF00"/>
                </a:solidFill>
                <a:effectLst>
                  <a:outerShdw blurRad="38100" dist="38100" dir="2700000" algn="tl">
                    <a:srgbClr val="000000"/>
                  </a:outerShdw>
                </a:effectLst>
                <a:latin typeface="GillSans"/>
                <a:ea typeface="ＭＳ Ｐゴシック" charset="-128"/>
                <a:cs typeface="ＭＳ Ｐゴシック" charset="-128"/>
              </a:rPr>
              <a:t>70%</a:t>
            </a:r>
          </a:p>
        </p:txBody>
      </p:sp>
      <p:sp>
        <p:nvSpPr>
          <p:cNvPr id="28" name="Text Box 10"/>
          <p:cNvSpPr txBox="1">
            <a:spLocks noChangeArrowheads="1"/>
          </p:cNvSpPr>
          <p:nvPr/>
        </p:nvSpPr>
        <p:spPr bwMode="auto">
          <a:xfrm>
            <a:off x="1771693" y="4991100"/>
            <a:ext cx="2092239" cy="353943"/>
          </a:xfrm>
          <a:prstGeom prst="rect">
            <a:avLst/>
          </a:prstGeom>
          <a:noFill/>
          <a:ln>
            <a:noFill/>
          </a:ln>
          <a:effectLst/>
          <a:extLst/>
        </p:spPr>
        <p:txBody>
          <a:bodyPr wrap="none">
            <a:spAutoFit/>
          </a:bodyPr>
          <a:lstStyle/>
          <a:p>
            <a:pPr algn="ctr" eaLnBrk="0" hangingPunct="0">
              <a:buClr>
                <a:srgbClr val="FC0128"/>
              </a:buClr>
              <a:buSzPct val="75000"/>
              <a:buFont typeface="Wingdings" pitchFamily="2" charset="2"/>
              <a:buNone/>
              <a:defRPr/>
            </a:pPr>
            <a:r>
              <a:rPr lang="en-US" sz="1700" b="1" i="1" dirty="0">
                <a:solidFill>
                  <a:srgbClr val="FFFF00"/>
                </a:solidFill>
                <a:effectLst>
                  <a:outerShdw blurRad="38100" dist="38100" dir="2700000" algn="tl">
                    <a:srgbClr val="000000"/>
                  </a:outerShdw>
                </a:effectLst>
                <a:latin typeface="GillSans"/>
                <a:ea typeface="ＭＳ Ｐゴシック" charset="-128"/>
                <a:cs typeface="ＭＳ Ｐゴシック" charset="-128"/>
              </a:rPr>
              <a:t>Medical Care, 10%</a:t>
            </a:r>
          </a:p>
        </p:txBody>
      </p:sp>
      <p:sp>
        <p:nvSpPr>
          <p:cNvPr id="29" name="Text Box 11"/>
          <p:cNvSpPr txBox="1">
            <a:spLocks noChangeArrowheads="1"/>
          </p:cNvSpPr>
          <p:nvPr/>
        </p:nvSpPr>
        <p:spPr bwMode="auto">
          <a:xfrm>
            <a:off x="2216735" y="4260850"/>
            <a:ext cx="1159293" cy="646331"/>
          </a:xfrm>
          <a:prstGeom prst="rect">
            <a:avLst/>
          </a:prstGeom>
          <a:noFill/>
          <a:ln>
            <a:noFill/>
          </a:ln>
          <a:effectLst/>
          <a:extLst/>
        </p:spPr>
        <p:txBody>
          <a:bodyPr wrap="none">
            <a:spAutoFit/>
          </a:bodyPr>
          <a:lstStyle/>
          <a:p>
            <a:pPr algn="ctr" eaLnBrk="0" hangingPunct="0">
              <a:buClr>
                <a:srgbClr val="FC0128"/>
              </a:buClr>
              <a:buSzPct val="75000"/>
              <a:buFont typeface="Wingdings" pitchFamily="2" charset="2"/>
              <a:buNone/>
              <a:defRPr/>
            </a:pPr>
            <a:r>
              <a:rPr lang="en-US" b="1" i="1">
                <a:solidFill>
                  <a:srgbClr val="FFFF00"/>
                </a:solidFill>
                <a:effectLst>
                  <a:outerShdw blurRad="38100" dist="38100" dir="2700000" algn="tl">
                    <a:srgbClr val="000000"/>
                  </a:outerShdw>
                </a:effectLst>
                <a:latin typeface="GillSans"/>
                <a:ea typeface="ＭＳ Ｐゴシック" charset="-128"/>
                <a:cs typeface="ＭＳ Ｐゴシック" charset="-128"/>
              </a:rPr>
              <a:t>Genetics</a:t>
            </a:r>
          </a:p>
          <a:p>
            <a:pPr algn="ctr" eaLnBrk="0" hangingPunct="0">
              <a:buClr>
                <a:srgbClr val="FC0128"/>
              </a:buClr>
              <a:buSzPct val="75000"/>
              <a:buFont typeface="Wingdings" pitchFamily="2" charset="2"/>
              <a:buNone/>
              <a:defRPr/>
            </a:pPr>
            <a:r>
              <a:rPr lang="en-US" b="1" i="1">
                <a:solidFill>
                  <a:srgbClr val="FFFF00"/>
                </a:solidFill>
                <a:effectLst>
                  <a:outerShdw blurRad="38100" dist="38100" dir="2700000" algn="tl">
                    <a:srgbClr val="000000"/>
                  </a:outerShdw>
                </a:effectLst>
                <a:latin typeface="GillSans"/>
                <a:ea typeface="ＭＳ Ｐゴシック" charset="-128"/>
                <a:cs typeface="ＭＳ Ｐゴシック" charset="-128"/>
              </a:rPr>
              <a:t>20%</a:t>
            </a:r>
          </a:p>
        </p:txBody>
      </p:sp>
      <p:sp>
        <p:nvSpPr>
          <p:cNvPr id="540674" name="Rectangle 2"/>
          <p:cNvSpPr>
            <a:spLocks noChangeArrowheads="1"/>
          </p:cNvSpPr>
          <p:nvPr/>
        </p:nvSpPr>
        <p:spPr bwMode="auto">
          <a:xfrm>
            <a:off x="5232400" y="1514475"/>
            <a:ext cx="2001838" cy="238125"/>
          </a:xfrm>
          <a:prstGeom prst="rect">
            <a:avLst/>
          </a:prstGeom>
          <a:solidFill>
            <a:schemeClr val="accent1"/>
          </a:solidFill>
          <a:ln w="9525">
            <a:noFill/>
            <a:miter lim="800000"/>
            <a:headEnd/>
            <a:tailEnd/>
          </a:ln>
        </p:spPr>
        <p:txBody>
          <a:bodyPr/>
          <a:lstStyle/>
          <a:p>
            <a:pPr algn="ctr" eaLnBrk="0" fontAlgn="base" hangingPunct="0">
              <a:spcBef>
                <a:spcPct val="0"/>
              </a:spcBef>
              <a:spcAft>
                <a:spcPct val="0"/>
              </a:spcAft>
              <a:buClr>
                <a:srgbClr val="FC0128"/>
              </a:buClr>
              <a:buSzPct val="75000"/>
              <a:buFont typeface="Wingdings" pitchFamily="2" charset="2"/>
              <a:buNone/>
              <a:defRPr/>
            </a:pPr>
            <a:endParaRPr lang="en-US" sz="4000" i="1">
              <a:solidFill>
                <a:srgbClr val="FFFF00"/>
              </a:solidFill>
              <a:effectLst>
                <a:outerShdw blurRad="38100" dist="38100" dir="2700000" algn="tl">
                  <a:srgbClr val="000000">
                    <a:alpha val="43137"/>
                  </a:srgbClr>
                </a:outerShdw>
              </a:effectLst>
              <a:latin typeface="GillSans" pitchFamily="34" charset="0"/>
            </a:endParaRPr>
          </a:p>
        </p:txBody>
      </p:sp>
      <p:sp>
        <p:nvSpPr>
          <p:cNvPr id="540676" name="Rectangle 4"/>
          <p:cNvSpPr>
            <a:spLocks noChangeArrowheads="1"/>
          </p:cNvSpPr>
          <p:nvPr/>
        </p:nvSpPr>
        <p:spPr bwMode="auto">
          <a:xfrm>
            <a:off x="5232400" y="1724025"/>
            <a:ext cx="2001838" cy="3632200"/>
          </a:xfrm>
          <a:prstGeom prst="rect">
            <a:avLst/>
          </a:prstGeom>
          <a:solidFill>
            <a:srgbClr val="0099FF"/>
          </a:solidFill>
          <a:ln w="9525">
            <a:noFill/>
            <a:miter lim="800000"/>
            <a:headEnd/>
            <a:tailEnd/>
          </a:ln>
        </p:spPr>
        <p:txBody>
          <a:bodyPr/>
          <a:lstStyle/>
          <a:p>
            <a:pPr algn="ctr" eaLnBrk="0" fontAlgn="base" hangingPunct="0">
              <a:spcBef>
                <a:spcPct val="0"/>
              </a:spcBef>
              <a:spcAft>
                <a:spcPct val="0"/>
              </a:spcAft>
              <a:buClr>
                <a:srgbClr val="FC0128"/>
              </a:buClr>
              <a:buSzPct val="75000"/>
              <a:buFont typeface="Wingdings" pitchFamily="2" charset="2"/>
              <a:buNone/>
              <a:defRPr/>
            </a:pPr>
            <a:endParaRPr lang="en-US" sz="4000" i="1">
              <a:solidFill>
                <a:srgbClr val="FFFF00"/>
              </a:solidFill>
              <a:effectLst>
                <a:outerShdw blurRad="38100" dist="38100" dir="2700000" algn="tl">
                  <a:srgbClr val="000000">
                    <a:alpha val="43137"/>
                  </a:srgbClr>
                </a:outerShdw>
              </a:effectLst>
              <a:latin typeface="GillSans" pitchFamily="34" charset="0"/>
            </a:endParaRPr>
          </a:p>
        </p:txBody>
      </p:sp>
      <p:sp>
        <p:nvSpPr>
          <p:cNvPr id="540684" name="Text Box 12"/>
          <p:cNvSpPr txBox="1">
            <a:spLocks noChangeArrowheads="1"/>
          </p:cNvSpPr>
          <p:nvPr/>
        </p:nvSpPr>
        <p:spPr bwMode="auto">
          <a:xfrm>
            <a:off x="5406001" y="1435100"/>
            <a:ext cx="1656224" cy="338554"/>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buClr>
                <a:srgbClr val="FC0128"/>
              </a:buClr>
              <a:buSzPct val="75000"/>
              <a:buFont typeface="Wingdings" pitchFamily="2" charset="2"/>
              <a:buNone/>
              <a:defRPr/>
            </a:pPr>
            <a:r>
              <a:rPr lang="en-US" sz="1600" b="1" i="1" dirty="0">
                <a:solidFill>
                  <a:srgbClr val="FFFF00"/>
                </a:solidFill>
                <a:effectLst>
                  <a:outerShdw blurRad="38100" dist="38100" dir="2700000" algn="tl">
                    <a:srgbClr val="000000"/>
                  </a:outerShdw>
                </a:effectLst>
                <a:latin typeface="GillSans" pitchFamily="34" charset="0"/>
              </a:rPr>
              <a:t>Prevention, 3%</a:t>
            </a:r>
          </a:p>
        </p:txBody>
      </p:sp>
      <p:sp>
        <p:nvSpPr>
          <p:cNvPr id="540685" name="Text Box 13"/>
          <p:cNvSpPr txBox="1">
            <a:spLocks noChangeArrowheads="1"/>
          </p:cNvSpPr>
          <p:nvPr/>
        </p:nvSpPr>
        <p:spPr bwMode="auto">
          <a:xfrm>
            <a:off x="5276850" y="3041650"/>
            <a:ext cx="1933575" cy="830997"/>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buClr>
                <a:srgbClr val="FC0128"/>
              </a:buClr>
              <a:buSzPct val="75000"/>
              <a:buFont typeface="Wingdings" pitchFamily="2" charset="2"/>
              <a:buNone/>
              <a:defRPr/>
            </a:pPr>
            <a:r>
              <a:rPr lang="en-US" sz="1600" b="1" i="1" dirty="0">
                <a:solidFill>
                  <a:srgbClr val="FFFF00"/>
                </a:solidFill>
                <a:effectLst>
                  <a:outerShdw blurRad="38100" dist="38100" dir="2700000" algn="tl">
                    <a:srgbClr val="000000"/>
                  </a:outerShdw>
                </a:effectLst>
                <a:latin typeface="GillSans" pitchFamily="34" charset="0"/>
              </a:rPr>
              <a:t>Health Care Services</a:t>
            </a:r>
          </a:p>
          <a:p>
            <a:pPr algn="ctr" eaLnBrk="0" fontAlgn="base" hangingPunct="0">
              <a:spcBef>
                <a:spcPct val="0"/>
              </a:spcBef>
              <a:spcAft>
                <a:spcPct val="0"/>
              </a:spcAft>
              <a:buClr>
                <a:srgbClr val="FC0128"/>
              </a:buClr>
              <a:buSzPct val="75000"/>
              <a:buFont typeface="Wingdings" pitchFamily="2" charset="2"/>
              <a:buNone/>
              <a:defRPr/>
            </a:pPr>
            <a:r>
              <a:rPr lang="en-US" sz="1600" b="1" i="1" dirty="0">
                <a:solidFill>
                  <a:srgbClr val="FFFF00"/>
                </a:solidFill>
                <a:effectLst>
                  <a:outerShdw blurRad="38100" dist="38100" dir="2700000" algn="tl">
                    <a:srgbClr val="000000"/>
                  </a:outerShdw>
                </a:effectLst>
                <a:latin typeface="GillSans" pitchFamily="34" charset="0"/>
              </a:rPr>
              <a:t>97%</a:t>
            </a:r>
          </a:p>
        </p:txBody>
      </p:sp>
      <p:sp>
        <p:nvSpPr>
          <p:cNvPr id="540686" name="Text Box 14"/>
          <p:cNvSpPr txBox="1">
            <a:spLocks noChangeArrowheads="1"/>
          </p:cNvSpPr>
          <p:nvPr/>
        </p:nvSpPr>
        <p:spPr bwMode="auto">
          <a:xfrm>
            <a:off x="5113699" y="1055073"/>
            <a:ext cx="2172006" cy="461665"/>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buClr>
                <a:srgbClr val="FC0128"/>
              </a:buClr>
              <a:buSzPct val="75000"/>
              <a:buFont typeface="Wingdings" pitchFamily="2" charset="2"/>
              <a:buNone/>
              <a:defRPr/>
            </a:pPr>
            <a:r>
              <a:rPr lang="en-US" sz="2400" dirty="0">
                <a:solidFill>
                  <a:srgbClr val="FFFF00"/>
                </a:solidFill>
                <a:effectLst>
                  <a:outerShdw blurRad="38100" dist="38100" dir="2700000" algn="tl">
                    <a:srgbClr val="000000"/>
                  </a:outerShdw>
                </a:effectLst>
                <a:latin typeface="Arial Black" pitchFamily="34" charset="0"/>
              </a:rPr>
              <a:t>$2.7 Trillion</a:t>
            </a:r>
          </a:p>
        </p:txBody>
      </p:sp>
      <p:sp>
        <p:nvSpPr>
          <p:cNvPr id="540687" name="Text Box 15"/>
          <p:cNvSpPr txBox="1">
            <a:spLocks noChangeArrowheads="1"/>
          </p:cNvSpPr>
          <p:nvPr/>
        </p:nvSpPr>
        <p:spPr bwMode="auto">
          <a:xfrm>
            <a:off x="0" y="57150"/>
            <a:ext cx="9144000" cy="641350"/>
          </a:xfrm>
          <a:prstGeom prst="rect">
            <a:avLst/>
          </a:prstGeom>
          <a:noFill/>
          <a:ln w="9525">
            <a:noFill/>
            <a:miter lim="800000"/>
            <a:headEnd/>
            <a:tailEnd/>
          </a:ln>
          <a:effec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ctr" eaLnBrk="0" fontAlgn="base" hangingPunct="0">
              <a:spcBef>
                <a:spcPct val="0"/>
              </a:spcBef>
              <a:spcAft>
                <a:spcPct val="0"/>
              </a:spcAft>
              <a:buClr>
                <a:srgbClr val="FC0128"/>
              </a:buClr>
              <a:buSzPct val="75000"/>
              <a:buFont typeface="Wingdings" pitchFamily="2" charset="2"/>
              <a:buNone/>
              <a:defRPr/>
            </a:pPr>
            <a:r>
              <a:rPr lang="en-US" sz="3600" smtClean="0">
                <a:solidFill>
                  <a:srgbClr val="FFFF00"/>
                </a:solidFill>
                <a:effectLst>
                  <a:outerShdw blurRad="38100" dist="38100" dir="2700000" algn="tl">
                    <a:srgbClr val="000000"/>
                  </a:outerShdw>
                </a:effectLst>
                <a:latin typeface="Arial Black" pitchFamily="34" charset="0"/>
              </a:rPr>
              <a:t>Current Health Care Spending</a:t>
            </a:r>
          </a:p>
        </p:txBody>
      </p:sp>
      <p:sp>
        <p:nvSpPr>
          <p:cNvPr id="540689" name="Line 17"/>
          <p:cNvSpPr>
            <a:spLocks noChangeShapeType="1"/>
          </p:cNvSpPr>
          <p:nvPr/>
        </p:nvSpPr>
        <p:spPr bwMode="auto">
          <a:xfrm>
            <a:off x="1111250" y="5356225"/>
            <a:ext cx="6845300" cy="1588"/>
          </a:xfrm>
          <a:prstGeom prst="line">
            <a:avLst/>
          </a:prstGeom>
          <a:noFill/>
          <a:ln w="57150">
            <a:solidFill>
              <a:schemeClr val="tx1"/>
            </a:solidFill>
            <a:round/>
            <a:headEnd/>
            <a:tailEnd/>
          </a:ln>
        </p:spPr>
        <p:txBody>
          <a:bodyPr/>
          <a:lstStyle/>
          <a:p>
            <a:pPr algn="ctr" eaLnBrk="0" fontAlgn="base" hangingPunct="0">
              <a:spcBef>
                <a:spcPct val="0"/>
              </a:spcBef>
              <a:spcAft>
                <a:spcPct val="0"/>
              </a:spcAft>
              <a:buClr>
                <a:srgbClr val="FC0128"/>
              </a:buClr>
              <a:buSzPct val="75000"/>
              <a:buFont typeface="Wingdings" pitchFamily="2" charset="2"/>
              <a:buNone/>
              <a:defRPr/>
            </a:pPr>
            <a:endParaRPr lang="en-US" sz="4000" i="1">
              <a:solidFill>
                <a:srgbClr val="FFFF00"/>
              </a:solidFill>
              <a:effectLst>
                <a:outerShdw blurRad="38100" dist="38100" dir="2700000" algn="tl">
                  <a:srgbClr val="000000">
                    <a:alpha val="43137"/>
                  </a:srgbClr>
                </a:outerShdw>
              </a:effectLst>
              <a:latin typeface="GillSans" pitchFamily="34" charset="0"/>
            </a:endParaRPr>
          </a:p>
        </p:txBody>
      </p:sp>
      <p:sp>
        <p:nvSpPr>
          <p:cNvPr id="540693" name="Line 21"/>
          <p:cNvSpPr>
            <a:spLocks noChangeShapeType="1"/>
          </p:cNvSpPr>
          <p:nvPr/>
        </p:nvSpPr>
        <p:spPr bwMode="auto">
          <a:xfrm flipV="1">
            <a:off x="3886200" y="1676400"/>
            <a:ext cx="1219200" cy="1295400"/>
          </a:xfrm>
          <a:prstGeom prst="line">
            <a:avLst/>
          </a:prstGeom>
          <a:noFill/>
          <a:ln w="38100">
            <a:solidFill>
              <a:schemeClr val="tx1"/>
            </a:solidFill>
            <a:round/>
            <a:headEnd/>
            <a:tailEnd type="triangle" w="med" len="med"/>
          </a:ln>
          <a:effectLst/>
        </p:spPr>
        <p:txBody>
          <a:bodyPr/>
          <a:lstStyle/>
          <a:p>
            <a:pPr algn="ctr" eaLnBrk="0" fontAlgn="base" hangingPunct="0">
              <a:spcBef>
                <a:spcPct val="0"/>
              </a:spcBef>
              <a:spcAft>
                <a:spcPct val="0"/>
              </a:spcAft>
              <a:buClr>
                <a:srgbClr val="FC0128"/>
              </a:buClr>
              <a:buSzPct val="75000"/>
              <a:buFont typeface="Wingdings" pitchFamily="2" charset="2"/>
              <a:buNone/>
              <a:defRPr/>
            </a:pPr>
            <a:endParaRPr lang="en-US" sz="4000" i="1">
              <a:solidFill>
                <a:srgbClr val="FFFF00"/>
              </a:solidFill>
              <a:effectLst>
                <a:outerShdw blurRad="38100" dist="38100" dir="2700000" algn="tl">
                  <a:srgbClr val="000000">
                    <a:alpha val="43137"/>
                  </a:srgbClr>
                </a:outerShdw>
              </a:effectLst>
              <a:latin typeface="GillSans" pitchFamily="34" charset="0"/>
            </a:endParaRPr>
          </a:p>
        </p:txBody>
      </p:sp>
      <p:sp>
        <p:nvSpPr>
          <p:cNvPr id="538640" name="Rectangle 16"/>
          <p:cNvSpPr>
            <a:spLocks noChangeArrowheads="1"/>
          </p:cNvSpPr>
          <p:nvPr/>
        </p:nvSpPr>
        <p:spPr bwMode="auto">
          <a:xfrm>
            <a:off x="1371600" y="5394325"/>
            <a:ext cx="2921000" cy="730250"/>
          </a:xfrm>
          <a:prstGeom prst="rect">
            <a:avLst/>
          </a:prstGeom>
          <a:noFill/>
          <a:ln w="9525">
            <a:noFill/>
            <a:miter lim="800000"/>
            <a:headEnd/>
            <a:tailEnd/>
          </a:ln>
        </p:spPr>
        <p:txBody>
          <a:bodyPr lIns="0" tIns="0" rIns="0" bIns="0">
            <a:spAutoFit/>
          </a:bodyPr>
          <a:lstStyle/>
          <a:p>
            <a:pPr algn="ctr" eaLnBrk="0" fontAlgn="base" hangingPunct="0">
              <a:spcBef>
                <a:spcPct val="0"/>
              </a:spcBef>
              <a:spcAft>
                <a:spcPct val="0"/>
              </a:spcAft>
              <a:buClr>
                <a:srgbClr val="FC0128"/>
              </a:buClr>
              <a:buSzPct val="75000"/>
              <a:buFont typeface="Wingdings" pitchFamily="2" charset="2"/>
              <a:buNone/>
              <a:defRPr/>
            </a:pPr>
            <a:r>
              <a:rPr lang="en-US" sz="2400" b="1" i="1" dirty="0">
                <a:solidFill>
                  <a:srgbClr val="FFFF00"/>
                </a:solidFill>
                <a:effectLst>
                  <a:outerShdw blurRad="38100" dist="38100" dir="2700000" algn="tl">
                    <a:srgbClr val="000000"/>
                  </a:outerShdw>
                </a:effectLst>
                <a:latin typeface="GillSans" pitchFamily="34" charset="0"/>
              </a:rPr>
              <a:t>Factors Influencing</a:t>
            </a:r>
            <a:br>
              <a:rPr lang="en-US" sz="2400" b="1" i="1" dirty="0">
                <a:solidFill>
                  <a:srgbClr val="FFFF00"/>
                </a:solidFill>
                <a:effectLst>
                  <a:outerShdw blurRad="38100" dist="38100" dir="2700000" algn="tl">
                    <a:srgbClr val="000000"/>
                  </a:outerShdw>
                </a:effectLst>
                <a:latin typeface="GillSans" pitchFamily="34" charset="0"/>
              </a:rPr>
            </a:br>
            <a:r>
              <a:rPr lang="en-US" sz="2400" b="1" i="1" dirty="0">
                <a:solidFill>
                  <a:srgbClr val="FFFF00"/>
                </a:solidFill>
                <a:effectLst>
                  <a:outerShdw blurRad="38100" dist="38100" dir="2700000" algn="tl">
                    <a:srgbClr val="000000"/>
                  </a:outerShdw>
                </a:effectLst>
                <a:latin typeface="GillSans" pitchFamily="34" charset="0"/>
              </a:rPr>
              <a:t>Health</a:t>
            </a:r>
          </a:p>
        </p:txBody>
      </p:sp>
      <p:sp>
        <p:nvSpPr>
          <p:cNvPr id="538641" name="Rectangle 17"/>
          <p:cNvSpPr>
            <a:spLocks noChangeArrowheads="1"/>
          </p:cNvSpPr>
          <p:nvPr/>
        </p:nvSpPr>
        <p:spPr bwMode="auto">
          <a:xfrm>
            <a:off x="5105400" y="5394325"/>
            <a:ext cx="2286000" cy="730250"/>
          </a:xfrm>
          <a:prstGeom prst="rect">
            <a:avLst/>
          </a:prstGeom>
          <a:noFill/>
          <a:ln w="9525">
            <a:noFill/>
            <a:miter lim="800000"/>
            <a:headEnd/>
            <a:tailEnd/>
          </a:ln>
        </p:spPr>
        <p:txBody>
          <a:bodyPr lIns="0" tIns="0" rIns="0" bIns="0">
            <a:spAutoFit/>
          </a:bodyPr>
          <a:lstStyle/>
          <a:p>
            <a:pPr algn="ctr" eaLnBrk="0" fontAlgn="base" hangingPunct="0">
              <a:spcBef>
                <a:spcPct val="0"/>
              </a:spcBef>
              <a:spcAft>
                <a:spcPct val="0"/>
              </a:spcAft>
              <a:buClr>
                <a:srgbClr val="FC0128"/>
              </a:buClr>
              <a:buSzPct val="75000"/>
              <a:buFont typeface="Wingdings" pitchFamily="2" charset="2"/>
              <a:buNone/>
              <a:defRPr/>
            </a:pPr>
            <a:r>
              <a:rPr lang="en-US" sz="2400" b="1" i="1" dirty="0">
                <a:solidFill>
                  <a:srgbClr val="FFFF00"/>
                </a:solidFill>
                <a:effectLst>
                  <a:outerShdw blurRad="38100" dist="38100" dir="2700000" algn="tl">
                    <a:srgbClr val="000000"/>
                  </a:outerShdw>
                </a:effectLst>
                <a:latin typeface="GillSans" pitchFamily="34" charset="0"/>
              </a:rPr>
              <a:t>National Health </a:t>
            </a:r>
            <a:br>
              <a:rPr lang="en-US" sz="2400" b="1" i="1" dirty="0">
                <a:solidFill>
                  <a:srgbClr val="FFFF00"/>
                </a:solidFill>
                <a:effectLst>
                  <a:outerShdw blurRad="38100" dist="38100" dir="2700000" algn="tl">
                    <a:srgbClr val="000000"/>
                  </a:outerShdw>
                </a:effectLst>
                <a:latin typeface="GillSans" pitchFamily="34" charset="0"/>
              </a:rPr>
            </a:br>
            <a:r>
              <a:rPr lang="en-US" sz="2400" b="1" i="1" dirty="0">
                <a:solidFill>
                  <a:srgbClr val="FFFF00"/>
                </a:solidFill>
                <a:effectLst>
                  <a:outerShdw blurRad="38100" dist="38100" dir="2700000" algn="tl">
                    <a:srgbClr val="000000"/>
                  </a:outerShdw>
                </a:effectLst>
                <a:latin typeface="GillSans" pitchFamily="34" charset="0"/>
              </a:rPr>
              <a:t>Expenditures</a:t>
            </a:r>
          </a:p>
        </p:txBody>
      </p:sp>
      <p:sp>
        <p:nvSpPr>
          <p:cNvPr id="22" name="Line 21"/>
          <p:cNvSpPr>
            <a:spLocks noChangeShapeType="1"/>
          </p:cNvSpPr>
          <p:nvPr/>
        </p:nvSpPr>
        <p:spPr bwMode="auto">
          <a:xfrm flipV="1">
            <a:off x="3924300" y="3646550"/>
            <a:ext cx="1219200" cy="1295400"/>
          </a:xfrm>
          <a:prstGeom prst="line">
            <a:avLst/>
          </a:prstGeom>
          <a:noFill/>
          <a:ln w="38100">
            <a:solidFill>
              <a:schemeClr val="tx1"/>
            </a:solidFill>
            <a:round/>
            <a:headEnd/>
            <a:tailEnd type="triangle" w="med" len="med"/>
          </a:ln>
          <a:effectLst/>
        </p:spPr>
        <p:txBody>
          <a:bodyPr/>
          <a:lstStyle/>
          <a:p>
            <a:pPr algn="ctr" eaLnBrk="0" fontAlgn="base" hangingPunct="0">
              <a:spcBef>
                <a:spcPct val="0"/>
              </a:spcBef>
              <a:spcAft>
                <a:spcPct val="0"/>
              </a:spcAft>
              <a:buClr>
                <a:srgbClr val="FC0128"/>
              </a:buClr>
              <a:buSzPct val="75000"/>
              <a:buFont typeface="Wingdings" pitchFamily="2" charset="2"/>
              <a:buNone/>
              <a:defRPr/>
            </a:pPr>
            <a:endParaRPr lang="en-US" sz="4000" i="1">
              <a:solidFill>
                <a:srgbClr val="FFFF00"/>
              </a:solidFill>
              <a:effectLst>
                <a:outerShdw blurRad="38100" dist="38100" dir="2700000" algn="tl">
                  <a:srgbClr val="000000">
                    <a:alpha val="43137"/>
                  </a:srgbClr>
                </a:outerShdw>
              </a:effectLst>
              <a:latin typeface="GillSans" pitchFamily="34" charset="0"/>
            </a:endParaRPr>
          </a:p>
        </p:txBody>
      </p:sp>
      <p:sp>
        <p:nvSpPr>
          <p:cNvPr id="30" name="Text Box 18"/>
          <p:cNvSpPr txBox="1">
            <a:spLocks noChangeArrowheads="1"/>
          </p:cNvSpPr>
          <p:nvPr/>
        </p:nvSpPr>
        <p:spPr bwMode="auto">
          <a:xfrm>
            <a:off x="136524" y="6324600"/>
            <a:ext cx="4359275" cy="400110"/>
          </a:xfrm>
          <a:prstGeom prst="rect">
            <a:avLst/>
          </a:prstGeom>
          <a:noFill/>
          <a:ln w="9525">
            <a:noFill/>
            <a:miter lim="800000"/>
            <a:headEnd/>
            <a:tailEnd/>
          </a:ln>
          <a:effec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0" fontAlgn="base" hangingPunct="0">
              <a:spcBef>
                <a:spcPts val="1200"/>
              </a:spcBef>
              <a:spcAft>
                <a:spcPts val="1200"/>
              </a:spcAft>
              <a:buClr>
                <a:srgbClr val="FF0000"/>
              </a:buClr>
              <a:buSzPct val="75000"/>
              <a:buFont typeface="Wingdings" pitchFamily="2" charset="2"/>
              <a:buNone/>
              <a:defRPr/>
            </a:pPr>
            <a:r>
              <a:rPr lang="en-US" sz="1000" b="1" dirty="0" smtClean="0">
                <a:solidFill>
                  <a:srgbClr val="FFFFFF"/>
                </a:solidFill>
                <a:effectLst>
                  <a:outerShdw blurRad="38100" dist="38100" dir="2700000" algn="tl">
                    <a:srgbClr val="000000"/>
                  </a:outerShdw>
                </a:effectLst>
                <a:latin typeface="Times New Roman"/>
              </a:rPr>
              <a:t>References: </a:t>
            </a:r>
            <a:r>
              <a:rPr lang="en-US" sz="1000" dirty="0" smtClean="0">
                <a:solidFill>
                  <a:srgbClr val="FFFFFF"/>
                </a:solidFill>
                <a:effectLst>
                  <a:outerShdw blurRad="38100" dist="38100" dir="2700000" algn="tl">
                    <a:srgbClr val="000000"/>
                  </a:outerShdw>
                </a:effectLst>
                <a:latin typeface="Times New Roman"/>
              </a:rPr>
              <a:t>Bipartisan Policy Center. “Lots to Lose: How America’s Health and Obesity Crisis Threatens our Economic Future.” June 2012</a:t>
            </a:r>
          </a:p>
        </p:txBody>
      </p:sp>
      <p:sp>
        <p:nvSpPr>
          <p:cNvPr id="31" name="Line 16"/>
          <p:cNvSpPr>
            <a:spLocks noChangeShapeType="1"/>
          </p:cNvSpPr>
          <p:nvPr/>
        </p:nvSpPr>
        <p:spPr bwMode="auto">
          <a:xfrm>
            <a:off x="0" y="762000"/>
            <a:ext cx="9144000" cy="0"/>
          </a:xfrm>
          <a:prstGeom prst="line">
            <a:avLst/>
          </a:prstGeom>
          <a:noFill/>
          <a:ln w="76200">
            <a:solidFill>
              <a:schemeClr val="hlink"/>
            </a:solidFill>
            <a:round/>
            <a:headEnd/>
            <a:tailEnd/>
          </a:ln>
          <a:effectLst/>
        </p:spPr>
        <p:txBody>
          <a:bodyPr anchor="ctr"/>
          <a:lstStyle/>
          <a:p>
            <a:pPr algn="ctr" eaLnBrk="0" fontAlgn="base" hangingPunct="0">
              <a:spcBef>
                <a:spcPct val="0"/>
              </a:spcBef>
              <a:spcAft>
                <a:spcPct val="0"/>
              </a:spcAft>
              <a:buClr>
                <a:srgbClr val="FC0128"/>
              </a:buClr>
              <a:buSzPct val="75000"/>
              <a:buFont typeface="Wingdings" pitchFamily="2" charset="2"/>
              <a:buNone/>
              <a:defRPr/>
            </a:pPr>
            <a:endParaRPr lang="en-US" sz="4000" i="1">
              <a:solidFill>
                <a:srgbClr val="FFFF00"/>
              </a:solidFill>
              <a:effectLst>
                <a:outerShdw blurRad="38100" dist="38100" dir="2700000" algn="tl">
                  <a:srgbClr val="000000">
                    <a:alpha val="43137"/>
                  </a:srgbClr>
                </a:outerShdw>
              </a:effectLst>
              <a:latin typeface="GillSans" pitchFamily="34" charset="0"/>
            </a:endParaRPr>
          </a:p>
        </p:txBody>
      </p:sp>
    </p:spTree>
    <p:extLst>
      <p:ext uri="{BB962C8B-B14F-4D97-AF65-F5344CB8AC3E}">
        <p14:creationId xmlns:p14="http://schemas.microsoft.com/office/powerpoint/2010/main" val="2748390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Paradigm Shift </a:t>
            </a:r>
            <a:endParaRPr lang="en-US" dirty="0"/>
          </a:p>
        </p:txBody>
      </p:sp>
      <p:sp>
        <p:nvSpPr>
          <p:cNvPr id="3" name="Line 4"/>
          <p:cNvSpPr>
            <a:spLocks noChangeShapeType="1"/>
          </p:cNvSpPr>
          <p:nvPr/>
        </p:nvSpPr>
        <p:spPr bwMode="auto">
          <a:xfrm>
            <a:off x="0" y="838200"/>
            <a:ext cx="9144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FFFFFF"/>
              </a:solidFill>
            </a:endParaRPr>
          </a:p>
        </p:txBody>
      </p:sp>
      <p:grpSp>
        <p:nvGrpSpPr>
          <p:cNvPr id="4" name="Group 11"/>
          <p:cNvGrpSpPr>
            <a:grpSpLocks/>
          </p:cNvGrpSpPr>
          <p:nvPr/>
        </p:nvGrpSpPr>
        <p:grpSpPr bwMode="auto">
          <a:xfrm>
            <a:off x="722825" y="1219200"/>
            <a:ext cx="7698349" cy="4999270"/>
            <a:chOff x="341" y="240"/>
            <a:chExt cx="5248" cy="3936"/>
          </a:xfrm>
        </p:grpSpPr>
        <p:sp>
          <p:nvSpPr>
            <p:cNvPr id="5" name="Freeform 12"/>
            <p:cNvSpPr>
              <a:spLocks/>
            </p:cNvSpPr>
            <p:nvPr/>
          </p:nvSpPr>
          <p:spPr bwMode="auto">
            <a:xfrm>
              <a:off x="594" y="629"/>
              <a:ext cx="671" cy="535"/>
            </a:xfrm>
            <a:custGeom>
              <a:avLst/>
              <a:gdLst>
                <a:gd name="T0" fmla="*/ 3 w 2108"/>
                <a:gd name="T1" fmla="*/ 15 h 1493"/>
                <a:gd name="T2" fmla="*/ 2 w 2108"/>
                <a:gd name="T3" fmla="*/ 34 h 1493"/>
                <a:gd name="T4" fmla="*/ 3 w 2108"/>
                <a:gd name="T5" fmla="*/ 34 h 1493"/>
                <a:gd name="T6" fmla="*/ 2 w 2108"/>
                <a:gd name="T7" fmla="*/ 38 h 1493"/>
                <a:gd name="T8" fmla="*/ 1 w 2108"/>
                <a:gd name="T9" fmla="*/ 35 h 1493"/>
                <a:gd name="T10" fmla="*/ 0 w 2108"/>
                <a:gd name="T11" fmla="*/ 40 h 1493"/>
                <a:gd name="T12" fmla="*/ 5 w 2108"/>
                <a:gd name="T13" fmla="*/ 44 h 1493"/>
                <a:gd name="T14" fmla="*/ 5 w 2108"/>
                <a:gd name="T15" fmla="*/ 46 h 1493"/>
                <a:gd name="T16" fmla="*/ 6 w 2108"/>
                <a:gd name="T17" fmla="*/ 46 h 1493"/>
                <a:gd name="T18" fmla="*/ 12 w 2108"/>
                <a:gd name="T19" fmla="*/ 60 h 1493"/>
                <a:gd name="T20" fmla="*/ 19 w 2108"/>
                <a:gd name="T21" fmla="*/ 59 h 1493"/>
                <a:gd name="T22" fmla="*/ 25 w 2108"/>
                <a:gd name="T23" fmla="*/ 63 h 1493"/>
                <a:gd name="T24" fmla="*/ 27 w 2108"/>
                <a:gd name="T25" fmla="*/ 62 h 1493"/>
                <a:gd name="T26" fmla="*/ 43 w 2108"/>
                <a:gd name="T27" fmla="*/ 63 h 1493"/>
                <a:gd name="T28" fmla="*/ 60 w 2108"/>
                <a:gd name="T29" fmla="*/ 69 h 1493"/>
                <a:gd name="T30" fmla="*/ 60 w 2108"/>
                <a:gd name="T31" fmla="*/ 61 h 1493"/>
                <a:gd name="T32" fmla="*/ 68 w 2108"/>
                <a:gd name="T33" fmla="*/ 17 h 1493"/>
                <a:gd name="T34" fmla="*/ 21 w 2108"/>
                <a:gd name="T35" fmla="*/ 0 h 1493"/>
                <a:gd name="T36" fmla="*/ 21 w 2108"/>
                <a:gd name="T37" fmla="*/ 13 h 1493"/>
                <a:gd name="T38" fmla="*/ 19 w 2108"/>
                <a:gd name="T39" fmla="*/ 24 h 1493"/>
                <a:gd name="T40" fmla="*/ 19 w 2108"/>
                <a:gd name="T41" fmla="*/ 29 h 1493"/>
                <a:gd name="T42" fmla="*/ 14 w 2108"/>
                <a:gd name="T43" fmla="*/ 31 h 1493"/>
                <a:gd name="T44" fmla="*/ 13 w 2108"/>
                <a:gd name="T45" fmla="*/ 28 h 1493"/>
                <a:gd name="T46" fmla="*/ 18 w 2108"/>
                <a:gd name="T47" fmla="*/ 25 h 1493"/>
                <a:gd name="T48" fmla="*/ 17 w 2108"/>
                <a:gd name="T49" fmla="*/ 22 h 1493"/>
                <a:gd name="T50" fmla="*/ 13 w 2108"/>
                <a:gd name="T51" fmla="*/ 23 h 1493"/>
                <a:gd name="T52" fmla="*/ 16 w 2108"/>
                <a:gd name="T53" fmla="*/ 19 h 1493"/>
                <a:gd name="T54" fmla="*/ 18 w 2108"/>
                <a:gd name="T55" fmla="*/ 17 h 1493"/>
                <a:gd name="T56" fmla="*/ 3 w 2108"/>
                <a:gd name="T57" fmla="*/ 3 h 1493"/>
                <a:gd name="T58" fmla="*/ 2 w 2108"/>
                <a:gd name="T59" fmla="*/ 7 h 1493"/>
                <a:gd name="T60" fmla="*/ 3 w 2108"/>
                <a:gd name="T61" fmla="*/ 15 h 14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08" h="1493">
                  <a:moveTo>
                    <a:pt x="78" y="325"/>
                  </a:moveTo>
                  <a:lnTo>
                    <a:pt x="50" y="736"/>
                  </a:lnTo>
                  <a:lnTo>
                    <a:pt x="99" y="736"/>
                  </a:lnTo>
                  <a:lnTo>
                    <a:pt x="73" y="822"/>
                  </a:lnTo>
                  <a:lnTo>
                    <a:pt x="36" y="772"/>
                  </a:lnTo>
                  <a:lnTo>
                    <a:pt x="0" y="881"/>
                  </a:lnTo>
                  <a:lnTo>
                    <a:pt x="149" y="963"/>
                  </a:lnTo>
                  <a:lnTo>
                    <a:pt x="157" y="1001"/>
                  </a:lnTo>
                  <a:lnTo>
                    <a:pt x="195" y="1004"/>
                  </a:lnTo>
                  <a:lnTo>
                    <a:pt x="386" y="1305"/>
                  </a:lnTo>
                  <a:lnTo>
                    <a:pt x="599" y="1296"/>
                  </a:lnTo>
                  <a:lnTo>
                    <a:pt x="759" y="1367"/>
                  </a:lnTo>
                  <a:lnTo>
                    <a:pt x="835" y="1354"/>
                  </a:lnTo>
                  <a:lnTo>
                    <a:pt x="1318" y="1367"/>
                  </a:lnTo>
                  <a:lnTo>
                    <a:pt x="1867" y="1493"/>
                  </a:lnTo>
                  <a:lnTo>
                    <a:pt x="1878" y="1329"/>
                  </a:lnTo>
                  <a:lnTo>
                    <a:pt x="2108" y="372"/>
                  </a:lnTo>
                  <a:lnTo>
                    <a:pt x="649" y="0"/>
                  </a:lnTo>
                  <a:lnTo>
                    <a:pt x="663" y="284"/>
                  </a:lnTo>
                  <a:lnTo>
                    <a:pt x="589" y="513"/>
                  </a:lnTo>
                  <a:lnTo>
                    <a:pt x="579" y="630"/>
                  </a:lnTo>
                  <a:lnTo>
                    <a:pt x="426" y="673"/>
                  </a:lnTo>
                  <a:lnTo>
                    <a:pt x="412" y="615"/>
                  </a:lnTo>
                  <a:lnTo>
                    <a:pt x="541" y="539"/>
                  </a:lnTo>
                  <a:lnTo>
                    <a:pt x="531" y="475"/>
                  </a:lnTo>
                  <a:lnTo>
                    <a:pt x="417" y="492"/>
                  </a:lnTo>
                  <a:lnTo>
                    <a:pt x="504" y="419"/>
                  </a:lnTo>
                  <a:lnTo>
                    <a:pt x="564" y="367"/>
                  </a:lnTo>
                  <a:lnTo>
                    <a:pt x="90" y="71"/>
                  </a:lnTo>
                  <a:lnTo>
                    <a:pt x="51" y="156"/>
                  </a:lnTo>
                  <a:lnTo>
                    <a:pt x="78" y="325"/>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6" name="Freeform 13"/>
            <p:cNvSpPr>
              <a:spLocks/>
            </p:cNvSpPr>
            <p:nvPr/>
          </p:nvSpPr>
          <p:spPr bwMode="auto">
            <a:xfrm>
              <a:off x="1215" y="1765"/>
              <a:ext cx="567" cy="778"/>
            </a:xfrm>
            <a:custGeom>
              <a:avLst/>
              <a:gdLst>
                <a:gd name="T0" fmla="*/ 12 w 1784"/>
                <a:gd name="T1" fmla="*/ 0 h 2171"/>
                <a:gd name="T2" fmla="*/ 40 w 1784"/>
                <a:gd name="T3" fmla="*/ 7 h 2171"/>
                <a:gd name="T4" fmla="*/ 38 w 1784"/>
                <a:gd name="T5" fmla="*/ 25 h 2171"/>
                <a:gd name="T6" fmla="*/ 57 w 1784"/>
                <a:gd name="T7" fmla="*/ 29 h 2171"/>
                <a:gd name="T8" fmla="*/ 50 w 1784"/>
                <a:gd name="T9" fmla="*/ 100 h 2171"/>
                <a:gd name="T10" fmla="*/ 0 w 1784"/>
                <a:gd name="T11" fmla="*/ 88 h 2171"/>
                <a:gd name="T12" fmla="*/ 12 w 1784"/>
                <a:gd name="T13" fmla="*/ 0 h 2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4" h="2171">
                  <a:moveTo>
                    <a:pt x="388" y="0"/>
                  </a:moveTo>
                  <a:lnTo>
                    <a:pt x="1251" y="158"/>
                  </a:lnTo>
                  <a:lnTo>
                    <a:pt x="1189" y="538"/>
                  </a:lnTo>
                  <a:lnTo>
                    <a:pt x="1784" y="630"/>
                  </a:lnTo>
                  <a:lnTo>
                    <a:pt x="1554" y="2171"/>
                  </a:lnTo>
                  <a:lnTo>
                    <a:pt x="0" y="1913"/>
                  </a:lnTo>
                  <a:lnTo>
                    <a:pt x="388" y="0"/>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7" name="Freeform 14"/>
            <p:cNvSpPr>
              <a:spLocks/>
            </p:cNvSpPr>
            <p:nvPr/>
          </p:nvSpPr>
          <p:spPr bwMode="auto">
            <a:xfrm>
              <a:off x="418" y="956"/>
              <a:ext cx="796" cy="745"/>
            </a:xfrm>
            <a:custGeom>
              <a:avLst/>
              <a:gdLst>
                <a:gd name="T0" fmla="*/ 0 w 2510"/>
                <a:gd name="T1" fmla="*/ 71 h 2078"/>
                <a:gd name="T2" fmla="*/ 3 w 2510"/>
                <a:gd name="T3" fmla="*/ 47 h 2078"/>
                <a:gd name="T4" fmla="*/ 8 w 2510"/>
                <a:gd name="T5" fmla="*/ 40 h 2078"/>
                <a:gd name="T6" fmla="*/ 17 w 2510"/>
                <a:gd name="T7" fmla="*/ 0 h 2078"/>
                <a:gd name="T8" fmla="*/ 22 w 2510"/>
                <a:gd name="T9" fmla="*/ 2 h 2078"/>
                <a:gd name="T10" fmla="*/ 23 w 2510"/>
                <a:gd name="T11" fmla="*/ 4 h 2078"/>
                <a:gd name="T12" fmla="*/ 24 w 2510"/>
                <a:gd name="T13" fmla="*/ 4 h 2078"/>
                <a:gd name="T14" fmla="*/ 30 w 2510"/>
                <a:gd name="T15" fmla="*/ 18 h 2078"/>
                <a:gd name="T16" fmla="*/ 37 w 2510"/>
                <a:gd name="T17" fmla="*/ 18 h 2078"/>
                <a:gd name="T18" fmla="*/ 42 w 2510"/>
                <a:gd name="T19" fmla="*/ 21 h 2078"/>
                <a:gd name="T20" fmla="*/ 44 w 2510"/>
                <a:gd name="T21" fmla="*/ 20 h 2078"/>
                <a:gd name="T22" fmla="*/ 60 w 2510"/>
                <a:gd name="T23" fmla="*/ 21 h 2078"/>
                <a:gd name="T24" fmla="*/ 77 w 2510"/>
                <a:gd name="T25" fmla="*/ 27 h 2078"/>
                <a:gd name="T26" fmla="*/ 78 w 2510"/>
                <a:gd name="T27" fmla="*/ 30 h 2078"/>
                <a:gd name="T28" fmla="*/ 80 w 2510"/>
                <a:gd name="T29" fmla="*/ 34 h 2078"/>
                <a:gd name="T30" fmla="*/ 74 w 2510"/>
                <a:gd name="T31" fmla="*/ 47 h 2078"/>
                <a:gd name="T32" fmla="*/ 70 w 2510"/>
                <a:gd name="T33" fmla="*/ 52 h 2078"/>
                <a:gd name="T34" fmla="*/ 70 w 2510"/>
                <a:gd name="T35" fmla="*/ 55 h 2078"/>
                <a:gd name="T36" fmla="*/ 72 w 2510"/>
                <a:gd name="T37" fmla="*/ 59 h 2078"/>
                <a:gd name="T38" fmla="*/ 69 w 2510"/>
                <a:gd name="T39" fmla="*/ 67 h 2078"/>
                <a:gd name="T40" fmla="*/ 65 w 2510"/>
                <a:gd name="T41" fmla="*/ 96 h 2078"/>
                <a:gd name="T42" fmla="*/ 38 w 2510"/>
                <a:gd name="T43" fmla="*/ 86 h 2078"/>
                <a:gd name="T44" fmla="*/ 0 w 2510"/>
                <a:gd name="T45" fmla="*/ 71 h 20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10" h="2078">
                  <a:moveTo>
                    <a:pt x="0" y="1549"/>
                  </a:moveTo>
                  <a:lnTo>
                    <a:pt x="110" y="1023"/>
                  </a:lnTo>
                  <a:lnTo>
                    <a:pt x="235" y="869"/>
                  </a:lnTo>
                  <a:lnTo>
                    <a:pt x="543" y="0"/>
                  </a:lnTo>
                  <a:lnTo>
                    <a:pt x="700" y="44"/>
                  </a:lnTo>
                  <a:lnTo>
                    <a:pt x="708" y="83"/>
                  </a:lnTo>
                  <a:lnTo>
                    <a:pt x="746" y="89"/>
                  </a:lnTo>
                  <a:lnTo>
                    <a:pt x="937" y="390"/>
                  </a:lnTo>
                  <a:lnTo>
                    <a:pt x="1150" y="381"/>
                  </a:lnTo>
                  <a:lnTo>
                    <a:pt x="1310" y="451"/>
                  </a:lnTo>
                  <a:lnTo>
                    <a:pt x="1386" y="436"/>
                  </a:lnTo>
                  <a:lnTo>
                    <a:pt x="1869" y="451"/>
                  </a:lnTo>
                  <a:lnTo>
                    <a:pt x="2418" y="576"/>
                  </a:lnTo>
                  <a:lnTo>
                    <a:pt x="2447" y="644"/>
                  </a:lnTo>
                  <a:lnTo>
                    <a:pt x="2510" y="737"/>
                  </a:lnTo>
                  <a:lnTo>
                    <a:pt x="2326" y="1017"/>
                  </a:lnTo>
                  <a:lnTo>
                    <a:pt x="2209" y="1125"/>
                  </a:lnTo>
                  <a:lnTo>
                    <a:pt x="2192" y="1199"/>
                  </a:lnTo>
                  <a:lnTo>
                    <a:pt x="2258" y="1279"/>
                  </a:lnTo>
                  <a:lnTo>
                    <a:pt x="2183" y="1450"/>
                  </a:lnTo>
                  <a:lnTo>
                    <a:pt x="2032" y="2078"/>
                  </a:lnTo>
                  <a:lnTo>
                    <a:pt x="1182" y="1873"/>
                  </a:lnTo>
                  <a:lnTo>
                    <a:pt x="0" y="1549"/>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8" name="Freeform 15"/>
            <p:cNvSpPr>
              <a:spLocks/>
            </p:cNvSpPr>
            <p:nvPr/>
          </p:nvSpPr>
          <p:spPr bwMode="auto">
            <a:xfrm>
              <a:off x="341" y="1511"/>
              <a:ext cx="798" cy="1490"/>
            </a:xfrm>
            <a:custGeom>
              <a:avLst/>
              <a:gdLst>
                <a:gd name="T0" fmla="*/ 3 w 2501"/>
                <a:gd name="T1" fmla="*/ 39 h 4163"/>
                <a:gd name="T2" fmla="*/ 1 w 2501"/>
                <a:gd name="T3" fmla="*/ 54 h 4163"/>
                <a:gd name="T4" fmla="*/ 8 w 2501"/>
                <a:gd name="T5" fmla="*/ 78 h 4163"/>
                <a:gd name="T6" fmla="*/ 10 w 2501"/>
                <a:gd name="T7" fmla="*/ 76 h 4163"/>
                <a:gd name="T8" fmla="*/ 12 w 2501"/>
                <a:gd name="T9" fmla="*/ 86 h 4163"/>
                <a:gd name="T10" fmla="*/ 8 w 2501"/>
                <a:gd name="T11" fmla="*/ 79 h 4163"/>
                <a:gd name="T12" fmla="*/ 7 w 2501"/>
                <a:gd name="T13" fmla="*/ 90 h 4163"/>
                <a:gd name="T14" fmla="*/ 12 w 2501"/>
                <a:gd name="T15" fmla="*/ 97 h 4163"/>
                <a:gd name="T16" fmla="*/ 9 w 2501"/>
                <a:gd name="T17" fmla="*/ 106 h 4163"/>
                <a:gd name="T18" fmla="*/ 17 w 2501"/>
                <a:gd name="T19" fmla="*/ 131 h 4163"/>
                <a:gd name="T20" fmla="*/ 15 w 2501"/>
                <a:gd name="T21" fmla="*/ 141 h 4163"/>
                <a:gd name="T22" fmla="*/ 27 w 2501"/>
                <a:gd name="T23" fmla="*/ 148 h 4163"/>
                <a:gd name="T24" fmla="*/ 31 w 2501"/>
                <a:gd name="T25" fmla="*/ 156 h 4163"/>
                <a:gd name="T26" fmla="*/ 35 w 2501"/>
                <a:gd name="T27" fmla="*/ 158 h 4163"/>
                <a:gd name="T28" fmla="*/ 35 w 2501"/>
                <a:gd name="T29" fmla="*/ 163 h 4163"/>
                <a:gd name="T30" fmla="*/ 39 w 2501"/>
                <a:gd name="T31" fmla="*/ 164 h 4163"/>
                <a:gd name="T32" fmla="*/ 45 w 2501"/>
                <a:gd name="T33" fmla="*/ 178 h 4163"/>
                <a:gd name="T34" fmla="*/ 45 w 2501"/>
                <a:gd name="T35" fmla="*/ 188 h 4163"/>
                <a:gd name="T36" fmla="*/ 74 w 2501"/>
                <a:gd name="T37" fmla="*/ 191 h 4163"/>
                <a:gd name="T38" fmla="*/ 72 w 2501"/>
                <a:gd name="T39" fmla="*/ 186 h 4163"/>
                <a:gd name="T40" fmla="*/ 73 w 2501"/>
                <a:gd name="T41" fmla="*/ 180 h 4163"/>
                <a:gd name="T42" fmla="*/ 78 w 2501"/>
                <a:gd name="T43" fmla="*/ 170 h 4163"/>
                <a:gd name="T44" fmla="*/ 81 w 2501"/>
                <a:gd name="T45" fmla="*/ 167 h 4163"/>
                <a:gd name="T46" fmla="*/ 79 w 2501"/>
                <a:gd name="T47" fmla="*/ 164 h 4163"/>
                <a:gd name="T48" fmla="*/ 78 w 2501"/>
                <a:gd name="T49" fmla="*/ 153 h 4163"/>
                <a:gd name="T50" fmla="*/ 36 w 2501"/>
                <a:gd name="T51" fmla="*/ 65 h 4163"/>
                <a:gd name="T52" fmla="*/ 46 w 2501"/>
                <a:gd name="T53" fmla="*/ 15 h 4163"/>
                <a:gd name="T54" fmla="*/ 8 w 2501"/>
                <a:gd name="T55" fmla="*/ 0 h 4163"/>
                <a:gd name="T56" fmla="*/ 7 w 2501"/>
                <a:gd name="T57" fmla="*/ 3 h 4163"/>
                <a:gd name="T58" fmla="*/ 0 w 2501"/>
                <a:gd name="T59" fmla="*/ 25 h 4163"/>
                <a:gd name="T60" fmla="*/ 3 w 2501"/>
                <a:gd name="T61" fmla="*/ 39 h 41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01" h="4163">
                  <a:moveTo>
                    <a:pt x="87" y="845"/>
                  </a:moveTo>
                  <a:lnTo>
                    <a:pt x="16" y="1169"/>
                  </a:lnTo>
                  <a:lnTo>
                    <a:pt x="257" y="1692"/>
                  </a:lnTo>
                  <a:lnTo>
                    <a:pt x="299" y="1657"/>
                  </a:lnTo>
                  <a:lnTo>
                    <a:pt x="374" y="1874"/>
                  </a:lnTo>
                  <a:lnTo>
                    <a:pt x="255" y="1723"/>
                  </a:lnTo>
                  <a:lnTo>
                    <a:pt x="230" y="1966"/>
                  </a:lnTo>
                  <a:lnTo>
                    <a:pt x="363" y="2114"/>
                  </a:lnTo>
                  <a:lnTo>
                    <a:pt x="272" y="2314"/>
                  </a:lnTo>
                  <a:lnTo>
                    <a:pt x="534" y="2866"/>
                  </a:lnTo>
                  <a:lnTo>
                    <a:pt x="475" y="3071"/>
                  </a:lnTo>
                  <a:lnTo>
                    <a:pt x="823" y="3232"/>
                  </a:lnTo>
                  <a:lnTo>
                    <a:pt x="948" y="3393"/>
                  </a:lnTo>
                  <a:lnTo>
                    <a:pt x="1092" y="3449"/>
                  </a:lnTo>
                  <a:lnTo>
                    <a:pt x="1094" y="3548"/>
                  </a:lnTo>
                  <a:lnTo>
                    <a:pt x="1189" y="3572"/>
                  </a:lnTo>
                  <a:lnTo>
                    <a:pt x="1390" y="3886"/>
                  </a:lnTo>
                  <a:lnTo>
                    <a:pt x="1393" y="4111"/>
                  </a:lnTo>
                  <a:lnTo>
                    <a:pt x="2282" y="4163"/>
                  </a:lnTo>
                  <a:lnTo>
                    <a:pt x="2224" y="4072"/>
                  </a:lnTo>
                  <a:lnTo>
                    <a:pt x="2252" y="3937"/>
                  </a:lnTo>
                  <a:lnTo>
                    <a:pt x="2395" y="3709"/>
                  </a:lnTo>
                  <a:lnTo>
                    <a:pt x="2501" y="3644"/>
                  </a:lnTo>
                  <a:lnTo>
                    <a:pt x="2439" y="3566"/>
                  </a:lnTo>
                  <a:lnTo>
                    <a:pt x="2399" y="3342"/>
                  </a:lnTo>
                  <a:lnTo>
                    <a:pt x="1122" y="1431"/>
                  </a:lnTo>
                  <a:lnTo>
                    <a:pt x="1422" y="324"/>
                  </a:lnTo>
                  <a:lnTo>
                    <a:pt x="240" y="0"/>
                  </a:lnTo>
                  <a:lnTo>
                    <a:pt x="205" y="65"/>
                  </a:lnTo>
                  <a:lnTo>
                    <a:pt x="0" y="555"/>
                  </a:lnTo>
                  <a:lnTo>
                    <a:pt x="87" y="845"/>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9" name="Freeform 16"/>
            <p:cNvSpPr>
              <a:spLocks/>
            </p:cNvSpPr>
            <p:nvPr/>
          </p:nvSpPr>
          <p:spPr bwMode="auto">
            <a:xfrm>
              <a:off x="699" y="1627"/>
              <a:ext cx="639" cy="1080"/>
            </a:xfrm>
            <a:custGeom>
              <a:avLst/>
              <a:gdLst>
                <a:gd name="T0" fmla="*/ 0 w 2007"/>
                <a:gd name="T1" fmla="*/ 51 h 3018"/>
                <a:gd name="T2" fmla="*/ 41 w 2007"/>
                <a:gd name="T3" fmla="*/ 138 h 3018"/>
                <a:gd name="T4" fmla="*/ 43 w 2007"/>
                <a:gd name="T5" fmla="*/ 120 h 3018"/>
                <a:gd name="T6" fmla="*/ 45 w 2007"/>
                <a:gd name="T7" fmla="*/ 118 h 3018"/>
                <a:gd name="T8" fmla="*/ 49 w 2007"/>
                <a:gd name="T9" fmla="*/ 122 h 3018"/>
                <a:gd name="T10" fmla="*/ 52 w 2007"/>
                <a:gd name="T11" fmla="*/ 105 h 3018"/>
                <a:gd name="T12" fmla="*/ 65 w 2007"/>
                <a:gd name="T13" fmla="*/ 18 h 3018"/>
                <a:gd name="T14" fmla="*/ 37 w 2007"/>
                <a:gd name="T15" fmla="*/ 9 h 3018"/>
                <a:gd name="T16" fmla="*/ 10 w 2007"/>
                <a:gd name="T17" fmla="*/ 0 h 3018"/>
                <a:gd name="T18" fmla="*/ 0 w 2007"/>
                <a:gd name="T19" fmla="*/ 51 h 30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7" h="3018">
                  <a:moveTo>
                    <a:pt x="0" y="1107"/>
                  </a:moveTo>
                  <a:lnTo>
                    <a:pt x="1277" y="3018"/>
                  </a:lnTo>
                  <a:lnTo>
                    <a:pt x="1325" y="2612"/>
                  </a:lnTo>
                  <a:lnTo>
                    <a:pt x="1396" y="2585"/>
                  </a:lnTo>
                  <a:lnTo>
                    <a:pt x="1516" y="2658"/>
                  </a:lnTo>
                  <a:lnTo>
                    <a:pt x="1619" y="2298"/>
                  </a:lnTo>
                  <a:lnTo>
                    <a:pt x="2007" y="385"/>
                  </a:lnTo>
                  <a:lnTo>
                    <a:pt x="1150" y="205"/>
                  </a:lnTo>
                  <a:lnTo>
                    <a:pt x="300" y="0"/>
                  </a:lnTo>
                  <a:lnTo>
                    <a:pt x="0" y="1107"/>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10" name="Freeform 17"/>
            <p:cNvSpPr>
              <a:spLocks/>
            </p:cNvSpPr>
            <p:nvPr/>
          </p:nvSpPr>
          <p:spPr bwMode="auto">
            <a:xfrm>
              <a:off x="1065" y="760"/>
              <a:ext cx="601" cy="1061"/>
            </a:xfrm>
            <a:custGeom>
              <a:avLst/>
              <a:gdLst>
                <a:gd name="T0" fmla="*/ 0 w 1886"/>
                <a:gd name="T1" fmla="*/ 121 h 2959"/>
                <a:gd name="T2" fmla="*/ 5 w 1886"/>
                <a:gd name="T3" fmla="*/ 92 h 2959"/>
                <a:gd name="T4" fmla="*/ 7 w 1886"/>
                <a:gd name="T5" fmla="*/ 84 h 2959"/>
                <a:gd name="T6" fmla="*/ 5 w 1886"/>
                <a:gd name="T7" fmla="*/ 80 h 2959"/>
                <a:gd name="T8" fmla="*/ 6 w 1886"/>
                <a:gd name="T9" fmla="*/ 77 h 2959"/>
                <a:gd name="T10" fmla="*/ 10 w 1886"/>
                <a:gd name="T11" fmla="*/ 72 h 2959"/>
                <a:gd name="T12" fmla="*/ 15 w 1886"/>
                <a:gd name="T13" fmla="*/ 59 h 2959"/>
                <a:gd name="T14" fmla="*/ 13 w 1886"/>
                <a:gd name="T15" fmla="*/ 55 h 2959"/>
                <a:gd name="T16" fmla="*/ 12 w 1886"/>
                <a:gd name="T17" fmla="*/ 52 h 2959"/>
                <a:gd name="T18" fmla="*/ 13 w 1886"/>
                <a:gd name="T19" fmla="*/ 44 h 2959"/>
                <a:gd name="T20" fmla="*/ 20 w 1886"/>
                <a:gd name="T21" fmla="*/ 0 h 2959"/>
                <a:gd name="T22" fmla="*/ 28 w 1886"/>
                <a:gd name="T23" fmla="*/ 3 h 2959"/>
                <a:gd name="T24" fmla="*/ 26 w 1886"/>
                <a:gd name="T25" fmla="*/ 20 h 2959"/>
                <a:gd name="T26" fmla="*/ 27 w 1886"/>
                <a:gd name="T27" fmla="*/ 26 h 2959"/>
                <a:gd name="T28" fmla="*/ 28 w 1886"/>
                <a:gd name="T29" fmla="*/ 30 h 2959"/>
                <a:gd name="T30" fmla="*/ 27 w 1886"/>
                <a:gd name="T31" fmla="*/ 30 h 2959"/>
                <a:gd name="T32" fmla="*/ 30 w 1886"/>
                <a:gd name="T33" fmla="*/ 34 h 2959"/>
                <a:gd name="T34" fmla="*/ 33 w 1886"/>
                <a:gd name="T35" fmla="*/ 46 h 2959"/>
                <a:gd name="T36" fmla="*/ 34 w 1886"/>
                <a:gd name="T37" fmla="*/ 56 h 2959"/>
                <a:gd name="T38" fmla="*/ 35 w 1886"/>
                <a:gd name="T39" fmla="*/ 61 h 2959"/>
                <a:gd name="T40" fmla="*/ 32 w 1886"/>
                <a:gd name="T41" fmla="*/ 66 h 2959"/>
                <a:gd name="T42" fmla="*/ 34 w 1886"/>
                <a:gd name="T43" fmla="*/ 68 h 2959"/>
                <a:gd name="T44" fmla="*/ 38 w 1886"/>
                <a:gd name="T45" fmla="*/ 65 h 2959"/>
                <a:gd name="T46" fmla="*/ 41 w 1886"/>
                <a:gd name="T47" fmla="*/ 82 h 2959"/>
                <a:gd name="T48" fmla="*/ 43 w 1886"/>
                <a:gd name="T49" fmla="*/ 83 h 2959"/>
                <a:gd name="T50" fmla="*/ 43 w 1886"/>
                <a:gd name="T51" fmla="*/ 88 h 2959"/>
                <a:gd name="T52" fmla="*/ 49 w 1886"/>
                <a:gd name="T53" fmla="*/ 90 h 2959"/>
                <a:gd name="T54" fmla="*/ 57 w 1886"/>
                <a:gd name="T55" fmla="*/ 90 h 2959"/>
                <a:gd name="T56" fmla="*/ 61 w 1886"/>
                <a:gd name="T57" fmla="*/ 93 h 2959"/>
                <a:gd name="T58" fmla="*/ 56 w 1886"/>
                <a:gd name="T59" fmla="*/ 136 h 2959"/>
                <a:gd name="T60" fmla="*/ 28 w 1886"/>
                <a:gd name="T61" fmla="*/ 129 h 2959"/>
                <a:gd name="T62" fmla="*/ 0 w 1886"/>
                <a:gd name="T63" fmla="*/ 121 h 29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86" h="2959">
                  <a:moveTo>
                    <a:pt x="0" y="2623"/>
                  </a:moveTo>
                  <a:lnTo>
                    <a:pt x="151" y="1995"/>
                  </a:lnTo>
                  <a:lnTo>
                    <a:pt x="226" y="1824"/>
                  </a:lnTo>
                  <a:lnTo>
                    <a:pt x="160" y="1744"/>
                  </a:lnTo>
                  <a:lnTo>
                    <a:pt x="177" y="1670"/>
                  </a:lnTo>
                  <a:lnTo>
                    <a:pt x="294" y="1562"/>
                  </a:lnTo>
                  <a:lnTo>
                    <a:pt x="478" y="1282"/>
                  </a:lnTo>
                  <a:lnTo>
                    <a:pt x="415" y="1189"/>
                  </a:lnTo>
                  <a:lnTo>
                    <a:pt x="386" y="1121"/>
                  </a:lnTo>
                  <a:lnTo>
                    <a:pt x="397" y="958"/>
                  </a:lnTo>
                  <a:lnTo>
                    <a:pt x="627" y="0"/>
                  </a:lnTo>
                  <a:lnTo>
                    <a:pt x="879" y="54"/>
                  </a:lnTo>
                  <a:lnTo>
                    <a:pt x="793" y="428"/>
                  </a:lnTo>
                  <a:lnTo>
                    <a:pt x="851" y="560"/>
                  </a:lnTo>
                  <a:lnTo>
                    <a:pt x="855" y="644"/>
                  </a:lnTo>
                  <a:lnTo>
                    <a:pt x="826" y="659"/>
                  </a:lnTo>
                  <a:lnTo>
                    <a:pt x="920" y="749"/>
                  </a:lnTo>
                  <a:lnTo>
                    <a:pt x="1019" y="987"/>
                  </a:lnTo>
                  <a:lnTo>
                    <a:pt x="1053" y="1201"/>
                  </a:lnTo>
                  <a:lnTo>
                    <a:pt x="1069" y="1317"/>
                  </a:lnTo>
                  <a:lnTo>
                    <a:pt x="997" y="1427"/>
                  </a:lnTo>
                  <a:lnTo>
                    <a:pt x="1046" y="1476"/>
                  </a:lnTo>
                  <a:lnTo>
                    <a:pt x="1177" y="1405"/>
                  </a:lnTo>
                  <a:lnTo>
                    <a:pt x="1266" y="1781"/>
                  </a:lnTo>
                  <a:lnTo>
                    <a:pt x="1325" y="1802"/>
                  </a:lnTo>
                  <a:lnTo>
                    <a:pt x="1338" y="1912"/>
                  </a:lnTo>
                  <a:lnTo>
                    <a:pt x="1507" y="1955"/>
                  </a:lnTo>
                  <a:lnTo>
                    <a:pt x="1774" y="1958"/>
                  </a:lnTo>
                  <a:lnTo>
                    <a:pt x="1886" y="2006"/>
                  </a:lnTo>
                  <a:lnTo>
                    <a:pt x="1724" y="2959"/>
                  </a:lnTo>
                  <a:lnTo>
                    <a:pt x="857" y="2803"/>
                  </a:lnTo>
                  <a:lnTo>
                    <a:pt x="0" y="2623"/>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11" name="Freeform 18"/>
            <p:cNvSpPr>
              <a:spLocks/>
            </p:cNvSpPr>
            <p:nvPr/>
          </p:nvSpPr>
          <p:spPr bwMode="auto">
            <a:xfrm>
              <a:off x="1318" y="780"/>
              <a:ext cx="1027" cy="716"/>
            </a:xfrm>
            <a:custGeom>
              <a:avLst/>
              <a:gdLst>
                <a:gd name="T0" fmla="*/ 2 w 3226"/>
                <a:gd name="T1" fmla="*/ 23 h 1996"/>
                <a:gd name="T2" fmla="*/ 2 w 3226"/>
                <a:gd name="T3" fmla="*/ 27 h 1996"/>
                <a:gd name="T4" fmla="*/ 1 w 3226"/>
                <a:gd name="T5" fmla="*/ 28 h 1996"/>
                <a:gd name="T6" fmla="*/ 4 w 3226"/>
                <a:gd name="T7" fmla="*/ 32 h 1996"/>
                <a:gd name="T8" fmla="*/ 7 w 3226"/>
                <a:gd name="T9" fmla="*/ 43 h 1996"/>
                <a:gd name="T10" fmla="*/ 8 w 3226"/>
                <a:gd name="T11" fmla="*/ 53 h 1996"/>
                <a:gd name="T12" fmla="*/ 9 w 3226"/>
                <a:gd name="T13" fmla="*/ 58 h 1996"/>
                <a:gd name="T14" fmla="*/ 7 w 3226"/>
                <a:gd name="T15" fmla="*/ 63 h 1996"/>
                <a:gd name="T16" fmla="*/ 8 w 3226"/>
                <a:gd name="T17" fmla="*/ 66 h 1996"/>
                <a:gd name="T18" fmla="*/ 12 w 3226"/>
                <a:gd name="T19" fmla="*/ 62 h 1996"/>
                <a:gd name="T20" fmla="*/ 15 w 3226"/>
                <a:gd name="T21" fmla="*/ 80 h 1996"/>
                <a:gd name="T22" fmla="*/ 17 w 3226"/>
                <a:gd name="T23" fmla="*/ 81 h 1996"/>
                <a:gd name="T24" fmla="*/ 18 w 3226"/>
                <a:gd name="T25" fmla="*/ 86 h 1996"/>
                <a:gd name="T26" fmla="*/ 19 w 3226"/>
                <a:gd name="T27" fmla="*/ 88 h 1996"/>
                <a:gd name="T28" fmla="*/ 23 w 3226"/>
                <a:gd name="T29" fmla="*/ 88 h 1996"/>
                <a:gd name="T30" fmla="*/ 32 w 3226"/>
                <a:gd name="T31" fmla="*/ 88 h 1996"/>
                <a:gd name="T32" fmla="*/ 35 w 3226"/>
                <a:gd name="T33" fmla="*/ 90 h 1996"/>
                <a:gd name="T34" fmla="*/ 36 w 3226"/>
                <a:gd name="T35" fmla="*/ 81 h 1996"/>
                <a:gd name="T36" fmla="*/ 65 w 3226"/>
                <a:gd name="T37" fmla="*/ 87 h 1996"/>
                <a:gd name="T38" fmla="*/ 99 w 3226"/>
                <a:gd name="T39" fmla="*/ 92 h 1996"/>
                <a:gd name="T40" fmla="*/ 101 w 3226"/>
                <a:gd name="T41" fmla="*/ 76 h 1996"/>
                <a:gd name="T42" fmla="*/ 104 w 3226"/>
                <a:gd name="T43" fmla="*/ 22 h 1996"/>
                <a:gd name="T44" fmla="*/ 58 w 3226"/>
                <a:gd name="T45" fmla="*/ 14 h 1996"/>
                <a:gd name="T46" fmla="*/ 35 w 3226"/>
                <a:gd name="T47" fmla="*/ 9 h 1996"/>
                <a:gd name="T48" fmla="*/ 3 w 3226"/>
                <a:gd name="T49" fmla="*/ 0 h 1996"/>
                <a:gd name="T50" fmla="*/ 0 w 3226"/>
                <a:gd name="T51" fmla="*/ 17 h 1996"/>
                <a:gd name="T52" fmla="*/ 2 w 3226"/>
                <a:gd name="T53" fmla="*/ 23 h 19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26" h="1996">
                  <a:moveTo>
                    <a:pt x="58" y="506"/>
                  </a:moveTo>
                  <a:lnTo>
                    <a:pt x="62" y="590"/>
                  </a:lnTo>
                  <a:lnTo>
                    <a:pt x="33" y="605"/>
                  </a:lnTo>
                  <a:lnTo>
                    <a:pt x="127" y="695"/>
                  </a:lnTo>
                  <a:lnTo>
                    <a:pt x="226" y="933"/>
                  </a:lnTo>
                  <a:lnTo>
                    <a:pt x="260" y="1147"/>
                  </a:lnTo>
                  <a:lnTo>
                    <a:pt x="276" y="1263"/>
                  </a:lnTo>
                  <a:lnTo>
                    <a:pt x="204" y="1373"/>
                  </a:lnTo>
                  <a:lnTo>
                    <a:pt x="253" y="1422"/>
                  </a:lnTo>
                  <a:lnTo>
                    <a:pt x="384" y="1351"/>
                  </a:lnTo>
                  <a:lnTo>
                    <a:pt x="473" y="1727"/>
                  </a:lnTo>
                  <a:lnTo>
                    <a:pt x="532" y="1748"/>
                  </a:lnTo>
                  <a:lnTo>
                    <a:pt x="545" y="1858"/>
                  </a:lnTo>
                  <a:lnTo>
                    <a:pt x="591" y="1908"/>
                  </a:lnTo>
                  <a:lnTo>
                    <a:pt x="714" y="1901"/>
                  </a:lnTo>
                  <a:lnTo>
                    <a:pt x="981" y="1904"/>
                  </a:lnTo>
                  <a:lnTo>
                    <a:pt x="1093" y="1952"/>
                  </a:lnTo>
                  <a:lnTo>
                    <a:pt x="1128" y="1758"/>
                  </a:lnTo>
                  <a:lnTo>
                    <a:pt x="2001" y="1886"/>
                  </a:lnTo>
                  <a:lnTo>
                    <a:pt x="3083" y="1996"/>
                  </a:lnTo>
                  <a:lnTo>
                    <a:pt x="3117" y="1635"/>
                  </a:lnTo>
                  <a:lnTo>
                    <a:pt x="3226" y="469"/>
                  </a:lnTo>
                  <a:lnTo>
                    <a:pt x="1796" y="303"/>
                  </a:lnTo>
                  <a:lnTo>
                    <a:pt x="1086" y="192"/>
                  </a:lnTo>
                  <a:lnTo>
                    <a:pt x="86" y="0"/>
                  </a:lnTo>
                  <a:lnTo>
                    <a:pt x="0" y="374"/>
                  </a:lnTo>
                  <a:lnTo>
                    <a:pt x="58" y="506"/>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12" name="Freeform 19"/>
            <p:cNvSpPr>
              <a:spLocks/>
            </p:cNvSpPr>
            <p:nvPr/>
          </p:nvSpPr>
          <p:spPr bwMode="auto">
            <a:xfrm>
              <a:off x="1024" y="2450"/>
              <a:ext cx="685" cy="869"/>
            </a:xfrm>
            <a:custGeom>
              <a:avLst/>
              <a:gdLst>
                <a:gd name="T0" fmla="*/ 4 w 2152"/>
                <a:gd name="T1" fmla="*/ 71 h 2424"/>
                <a:gd name="T2" fmla="*/ 3 w 2152"/>
                <a:gd name="T3" fmla="*/ 67 h 2424"/>
                <a:gd name="T4" fmla="*/ 4 w 2152"/>
                <a:gd name="T5" fmla="*/ 61 h 2424"/>
                <a:gd name="T6" fmla="*/ 8 w 2152"/>
                <a:gd name="T7" fmla="*/ 50 h 2424"/>
                <a:gd name="T8" fmla="*/ 11 w 2152"/>
                <a:gd name="T9" fmla="*/ 47 h 2424"/>
                <a:gd name="T10" fmla="*/ 10 w 2152"/>
                <a:gd name="T11" fmla="*/ 43 h 2424"/>
                <a:gd name="T12" fmla="*/ 8 w 2152"/>
                <a:gd name="T13" fmla="*/ 33 h 2424"/>
                <a:gd name="T14" fmla="*/ 10 w 2152"/>
                <a:gd name="T15" fmla="*/ 15 h 2424"/>
                <a:gd name="T16" fmla="*/ 12 w 2152"/>
                <a:gd name="T17" fmla="*/ 13 h 2424"/>
                <a:gd name="T18" fmla="*/ 16 w 2152"/>
                <a:gd name="T19" fmla="*/ 16 h 2424"/>
                <a:gd name="T20" fmla="*/ 19 w 2152"/>
                <a:gd name="T21" fmla="*/ 0 h 2424"/>
                <a:gd name="T22" fmla="*/ 69 w 2152"/>
                <a:gd name="T23" fmla="*/ 12 h 2424"/>
                <a:gd name="T24" fmla="*/ 59 w 2152"/>
                <a:gd name="T25" fmla="*/ 112 h 2424"/>
                <a:gd name="T26" fmla="*/ 44 w 2152"/>
                <a:gd name="T27" fmla="*/ 109 h 2424"/>
                <a:gd name="T28" fmla="*/ 34 w 2152"/>
                <a:gd name="T29" fmla="*/ 105 h 2424"/>
                <a:gd name="T30" fmla="*/ 14 w 2152"/>
                <a:gd name="T31" fmla="*/ 94 h 2424"/>
                <a:gd name="T32" fmla="*/ 0 w 2152"/>
                <a:gd name="T33" fmla="*/ 76 h 2424"/>
                <a:gd name="T34" fmla="*/ 4 w 2152"/>
                <a:gd name="T35" fmla="*/ 71 h 24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2" h="2424">
                  <a:moveTo>
                    <a:pt x="139" y="1541"/>
                  </a:moveTo>
                  <a:lnTo>
                    <a:pt x="81" y="1450"/>
                  </a:lnTo>
                  <a:lnTo>
                    <a:pt x="109" y="1315"/>
                  </a:lnTo>
                  <a:lnTo>
                    <a:pt x="252" y="1087"/>
                  </a:lnTo>
                  <a:lnTo>
                    <a:pt x="358" y="1022"/>
                  </a:lnTo>
                  <a:lnTo>
                    <a:pt x="296" y="944"/>
                  </a:lnTo>
                  <a:lnTo>
                    <a:pt x="256" y="720"/>
                  </a:lnTo>
                  <a:lnTo>
                    <a:pt x="304" y="314"/>
                  </a:lnTo>
                  <a:lnTo>
                    <a:pt x="375" y="287"/>
                  </a:lnTo>
                  <a:lnTo>
                    <a:pt x="495" y="360"/>
                  </a:lnTo>
                  <a:lnTo>
                    <a:pt x="598" y="0"/>
                  </a:lnTo>
                  <a:lnTo>
                    <a:pt x="2152" y="258"/>
                  </a:lnTo>
                  <a:lnTo>
                    <a:pt x="1826" y="2424"/>
                  </a:lnTo>
                  <a:lnTo>
                    <a:pt x="1351" y="2354"/>
                  </a:lnTo>
                  <a:lnTo>
                    <a:pt x="1053" y="2272"/>
                  </a:lnTo>
                  <a:lnTo>
                    <a:pt x="445" y="2032"/>
                  </a:lnTo>
                  <a:lnTo>
                    <a:pt x="0" y="1659"/>
                  </a:lnTo>
                  <a:lnTo>
                    <a:pt x="139" y="1541"/>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13" name="Freeform 20"/>
            <p:cNvSpPr>
              <a:spLocks/>
            </p:cNvSpPr>
            <p:nvPr/>
          </p:nvSpPr>
          <p:spPr bwMode="auto">
            <a:xfrm>
              <a:off x="1593" y="1410"/>
              <a:ext cx="707" cy="639"/>
            </a:xfrm>
            <a:custGeom>
              <a:avLst/>
              <a:gdLst>
                <a:gd name="T0" fmla="*/ 0 w 2218"/>
                <a:gd name="T1" fmla="*/ 70 h 1783"/>
                <a:gd name="T2" fmla="*/ 9 w 2218"/>
                <a:gd name="T3" fmla="*/ 0 h 1783"/>
                <a:gd name="T4" fmla="*/ 37 w 2218"/>
                <a:gd name="T5" fmla="*/ 6 h 1783"/>
                <a:gd name="T6" fmla="*/ 72 w 2218"/>
                <a:gd name="T7" fmla="*/ 11 h 1783"/>
                <a:gd name="T8" fmla="*/ 69 w 2218"/>
                <a:gd name="T9" fmla="*/ 47 h 1783"/>
                <a:gd name="T10" fmla="*/ 67 w 2218"/>
                <a:gd name="T11" fmla="*/ 82 h 1783"/>
                <a:gd name="T12" fmla="*/ 19 w 2218"/>
                <a:gd name="T13" fmla="*/ 75 h 1783"/>
                <a:gd name="T14" fmla="*/ 0 w 2218"/>
                <a:gd name="T15" fmla="*/ 70 h 17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18" h="1783">
                  <a:moveTo>
                    <a:pt x="0" y="1529"/>
                  </a:moveTo>
                  <a:lnTo>
                    <a:pt x="263" y="0"/>
                  </a:lnTo>
                  <a:lnTo>
                    <a:pt x="1136" y="128"/>
                  </a:lnTo>
                  <a:lnTo>
                    <a:pt x="2218" y="238"/>
                  </a:lnTo>
                  <a:lnTo>
                    <a:pt x="2144" y="1011"/>
                  </a:lnTo>
                  <a:lnTo>
                    <a:pt x="2071" y="1783"/>
                  </a:lnTo>
                  <a:lnTo>
                    <a:pt x="595" y="1621"/>
                  </a:lnTo>
                  <a:lnTo>
                    <a:pt x="0" y="1529"/>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14" name="Freeform 21"/>
            <p:cNvSpPr>
              <a:spLocks/>
            </p:cNvSpPr>
            <p:nvPr/>
          </p:nvSpPr>
          <p:spPr bwMode="auto">
            <a:xfrm>
              <a:off x="1709" y="1991"/>
              <a:ext cx="731" cy="632"/>
            </a:xfrm>
            <a:custGeom>
              <a:avLst/>
              <a:gdLst>
                <a:gd name="T0" fmla="*/ 7 w 2301"/>
                <a:gd name="T1" fmla="*/ 0 h 1764"/>
                <a:gd name="T2" fmla="*/ 55 w 2301"/>
                <a:gd name="T3" fmla="*/ 8 h 1764"/>
                <a:gd name="T4" fmla="*/ 74 w 2301"/>
                <a:gd name="T5" fmla="*/ 10 h 1764"/>
                <a:gd name="T6" fmla="*/ 73 w 2301"/>
                <a:gd name="T7" fmla="*/ 27 h 1764"/>
                <a:gd name="T8" fmla="*/ 70 w 2301"/>
                <a:gd name="T9" fmla="*/ 81 h 1764"/>
                <a:gd name="T10" fmla="*/ 61 w 2301"/>
                <a:gd name="T11" fmla="*/ 80 h 1764"/>
                <a:gd name="T12" fmla="*/ 30 w 2301"/>
                <a:gd name="T13" fmla="*/ 76 h 1764"/>
                <a:gd name="T14" fmla="*/ 0 w 2301"/>
                <a:gd name="T15" fmla="*/ 71 h 1764"/>
                <a:gd name="T16" fmla="*/ 7 w 2301"/>
                <a:gd name="T17" fmla="*/ 0 h 17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1" h="1764">
                  <a:moveTo>
                    <a:pt x="230" y="0"/>
                  </a:moveTo>
                  <a:lnTo>
                    <a:pt x="1706" y="162"/>
                  </a:lnTo>
                  <a:lnTo>
                    <a:pt x="2301" y="211"/>
                  </a:lnTo>
                  <a:lnTo>
                    <a:pt x="2275" y="595"/>
                  </a:lnTo>
                  <a:lnTo>
                    <a:pt x="2194" y="1764"/>
                  </a:lnTo>
                  <a:lnTo>
                    <a:pt x="1894" y="1741"/>
                  </a:lnTo>
                  <a:lnTo>
                    <a:pt x="952" y="1660"/>
                  </a:lnTo>
                  <a:lnTo>
                    <a:pt x="0" y="1541"/>
                  </a:lnTo>
                  <a:lnTo>
                    <a:pt x="230" y="0"/>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15" name="Freeform 22"/>
            <p:cNvSpPr>
              <a:spLocks/>
            </p:cNvSpPr>
            <p:nvPr/>
          </p:nvSpPr>
          <p:spPr bwMode="auto">
            <a:xfrm>
              <a:off x="1605" y="2543"/>
              <a:ext cx="708" cy="790"/>
            </a:xfrm>
            <a:custGeom>
              <a:avLst/>
              <a:gdLst>
                <a:gd name="T0" fmla="*/ 9 w 2220"/>
                <a:gd name="T1" fmla="*/ 101 h 2204"/>
                <a:gd name="T2" fmla="*/ 10 w 2220"/>
                <a:gd name="T3" fmla="*/ 94 h 2204"/>
                <a:gd name="T4" fmla="*/ 28 w 2220"/>
                <a:gd name="T5" fmla="*/ 97 h 2204"/>
                <a:gd name="T6" fmla="*/ 27 w 2220"/>
                <a:gd name="T7" fmla="*/ 93 h 2204"/>
                <a:gd name="T8" fmla="*/ 66 w 2220"/>
                <a:gd name="T9" fmla="*/ 99 h 2204"/>
                <a:gd name="T10" fmla="*/ 72 w 2220"/>
                <a:gd name="T11" fmla="*/ 9 h 2204"/>
                <a:gd name="T12" fmla="*/ 41 w 2220"/>
                <a:gd name="T13" fmla="*/ 5 h 2204"/>
                <a:gd name="T14" fmla="*/ 11 w 2220"/>
                <a:gd name="T15" fmla="*/ 0 h 2204"/>
                <a:gd name="T16" fmla="*/ 0 w 2220"/>
                <a:gd name="T17" fmla="*/ 100 h 2204"/>
                <a:gd name="T18" fmla="*/ 9 w 2220"/>
                <a:gd name="T19" fmla="*/ 101 h 2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0" h="2204">
                  <a:moveTo>
                    <a:pt x="281" y="2204"/>
                  </a:moveTo>
                  <a:lnTo>
                    <a:pt x="309" y="2037"/>
                  </a:lnTo>
                  <a:lnTo>
                    <a:pt x="863" y="2110"/>
                  </a:lnTo>
                  <a:lnTo>
                    <a:pt x="839" y="2025"/>
                  </a:lnTo>
                  <a:lnTo>
                    <a:pt x="2038" y="2139"/>
                  </a:lnTo>
                  <a:lnTo>
                    <a:pt x="2220" y="200"/>
                  </a:lnTo>
                  <a:lnTo>
                    <a:pt x="1278" y="119"/>
                  </a:lnTo>
                  <a:lnTo>
                    <a:pt x="326" y="0"/>
                  </a:lnTo>
                  <a:lnTo>
                    <a:pt x="0" y="2166"/>
                  </a:lnTo>
                  <a:lnTo>
                    <a:pt x="281" y="2204"/>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16" name="Freeform 23"/>
            <p:cNvSpPr>
              <a:spLocks/>
            </p:cNvSpPr>
            <p:nvPr/>
          </p:nvSpPr>
          <p:spPr bwMode="auto">
            <a:xfrm>
              <a:off x="1873" y="2688"/>
              <a:ext cx="1403" cy="1488"/>
            </a:xfrm>
            <a:custGeom>
              <a:avLst/>
              <a:gdLst>
                <a:gd name="T0" fmla="*/ 0 w 4408"/>
                <a:gd name="T1" fmla="*/ 75 h 4152"/>
                <a:gd name="T2" fmla="*/ 39 w 4408"/>
                <a:gd name="T3" fmla="*/ 80 h 4152"/>
                <a:gd name="T4" fmla="*/ 44 w 4408"/>
                <a:gd name="T5" fmla="*/ 0 h 4152"/>
                <a:gd name="T6" fmla="*/ 75 w 4408"/>
                <a:gd name="T7" fmla="*/ 3 h 4152"/>
                <a:gd name="T8" fmla="*/ 74 w 4408"/>
                <a:gd name="T9" fmla="*/ 37 h 4152"/>
                <a:gd name="T10" fmla="*/ 77 w 4408"/>
                <a:gd name="T11" fmla="*/ 40 h 4152"/>
                <a:gd name="T12" fmla="*/ 80 w 4408"/>
                <a:gd name="T13" fmla="*/ 40 h 4152"/>
                <a:gd name="T14" fmla="*/ 82 w 4408"/>
                <a:gd name="T15" fmla="*/ 44 h 4152"/>
                <a:gd name="T16" fmla="*/ 87 w 4408"/>
                <a:gd name="T17" fmla="*/ 46 h 4152"/>
                <a:gd name="T18" fmla="*/ 96 w 4408"/>
                <a:gd name="T19" fmla="*/ 51 h 4152"/>
                <a:gd name="T20" fmla="*/ 97 w 4408"/>
                <a:gd name="T21" fmla="*/ 48 h 4152"/>
                <a:gd name="T22" fmla="*/ 103 w 4408"/>
                <a:gd name="T23" fmla="*/ 53 h 4152"/>
                <a:gd name="T24" fmla="*/ 111 w 4408"/>
                <a:gd name="T25" fmla="*/ 53 h 4152"/>
                <a:gd name="T26" fmla="*/ 117 w 4408"/>
                <a:gd name="T27" fmla="*/ 51 h 4152"/>
                <a:gd name="T28" fmla="*/ 124 w 4408"/>
                <a:gd name="T29" fmla="*/ 49 h 4152"/>
                <a:gd name="T30" fmla="*/ 131 w 4408"/>
                <a:gd name="T31" fmla="*/ 54 h 4152"/>
                <a:gd name="T32" fmla="*/ 132 w 4408"/>
                <a:gd name="T33" fmla="*/ 56 h 4152"/>
                <a:gd name="T34" fmla="*/ 136 w 4408"/>
                <a:gd name="T35" fmla="*/ 56 h 4152"/>
                <a:gd name="T36" fmla="*/ 137 w 4408"/>
                <a:gd name="T37" fmla="*/ 84 h 4152"/>
                <a:gd name="T38" fmla="*/ 142 w 4408"/>
                <a:gd name="T39" fmla="*/ 98 h 4152"/>
                <a:gd name="T40" fmla="*/ 140 w 4408"/>
                <a:gd name="T41" fmla="*/ 109 h 4152"/>
                <a:gd name="T42" fmla="*/ 141 w 4408"/>
                <a:gd name="T43" fmla="*/ 118 h 4152"/>
                <a:gd name="T44" fmla="*/ 138 w 4408"/>
                <a:gd name="T45" fmla="*/ 123 h 4152"/>
                <a:gd name="T46" fmla="*/ 139 w 4408"/>
                <a:gd name="T47" fmla="*/ 124 h 4152"/>
                <a:gd name="T48" fmla="*/ 133 w 4408"/>
                <a:gd name="T49" fmla="*/ 127 h 4152"/>
                <a:gd name="T50" fmla="*/ 129 w 4408"/>
                <a:gd name="T51" fmla="*/ 128 h 4152"/>
                <a:gd name="T52" fmla="*/ 130 w 4408"/>
                <a:gd name="T53" fmla="*/ 123 h 4152"/>
                <a:gd name="T54" fmla="*/ 127 w 4408"/>
                <a:gd name="T55" fmla="*/ 125 h 4152"/>
                <a:gd name="T56" fmla="*/ 127 w 4408"/>
                <a:gd name="T57" fmla="*/ 131 h 4152"/>
                <a:gd name="T58" fmla="*/ 124 w 4408"/>
                <a:gd name="T59" fmla="*/ 137 h 4152"/>
                <a:gd name="T60" fmla="*/ 107 w 4408"/>
                <a:gd name="T61" fmla="*/ 149 h 4152"/>
                <a:gd name="T62" fmla="*/ 102 w 4408"/>
                <a:gd name="T63" fmla="*/ 157 h 4152"/>
                <a:gd name="T64" fmla="*/ 97 w 4408"/>
                <a:gd name="T65" fmla="*/ 173 h 4152"/>
                <a:gd name="T66" fmla="*/ 101 w 4408"/>
                <a:gd name="T67" fmla="*/ 191 h 4152"/>
                <a:gd name="T68" fmla="*/ 97 w 4408"/>
                <a:gd name="T69" fmla="*/ 191 h 4152"/>
                <a:gd name="T70" fmla="*/ 79 w 4408"/>
                <a:gd name="T71" fmla="*/ 182 h 4152"/>
                <a:gd name="T72" fmla="*/ 77 w 4408"/>
                <a:gd name="T73" fmla="*/ 174 h 4152"/>
                <a:gd name="T74" fmla="*/ 75 w 4408"/>
                <a:gd name="T75" fmla="*/ 171 h 4152"/>
                <a:gd name="T76" fmla="*/ 74 w 4408"/>
                <a:gd name="T77" fmla="*/ 161 h 4152"/>
                <a:gd name="T78" fmla="*/ 71 w 4408"/>
                <a:gd name="T79" fmla="*/ 157 h 4152"/>
                <a:gd name="T80" fmla="*/ 61 w 4408"/>
                <a:gd name="T81" fmla="*/ 131 h 4152"/>
                <a:gd name="T82" fmla="*/ 57 w 4408"/>
                <a:gd name="T83" fmla="*/ 126 h 4152"/>
                <a:gd name="T84" fmla="*/ 55 w 4408"/>
                <a:gd name="T85" fmla="*/ 121 h 4152"/>
                <a:gd name="T86" fmla="*/ 41 w 4408"/>
                <a:gd name="T87" fmla="*/ 120 h 4152"/>
                <a:gd name="T88" fmla="*/ 33 w 4408"/>
                <a:gd name="T89" fmla="*/ 133 h 4152"/>
                <a:gd name="T90" fmla="*/ 20 w 4408"/>
                <a:gd name="T91" fmla="*/ 120 h 4152"/>
                <a:gd name="T92" fmla="*/ 17 w 4408"/>
                <a:gd name="T93" fmla="*/ 102 h 4152"/>
                <a:gd name="T94" fmla="*/ 4 w 4408"/>
                <a:gd name="T95" fmla="*/ 85 h 4152"/>
                <a:gd name="T96" fmla="*/ 3 w 4408"/>
                <a:gd name="T97" fmla="*/ 79 h 4152"/>
                <a:gd name="T98" fmla="*/ 1 w 4408"/>
                <a:gd name="T99" fmla="*/ 78 h 4152"/>
                <a:gd name="T100" fmla="*/ 0 w 4408"/>
                <a:gd name="T101" fmla="*/ 75 h 4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408" h="4152">
                  <a:moveTo>
                    <a:pt x="0" y="1622"/>
                  </a:moveTo>
                  <a:lnTo>
                    <a:pt x="1199" y="1736"/>
                  </a:lnTo>
                  <a:lnTo>
                    <a:pt x="1364" y="0"/>
                  </a:lnTo>
                  <a:lnTo>
                    <a:pt x="2318" y="55"/>
                  </a:lnTo>
                  <a:lnTo>
                    <a:pt x="2286" y="803"/>
                  </a:lnTo>
                  <a:lnTo>
                    <a:pt x="2377" y="878"/>
                  </a:lnTo>
                  <a:lnTo>
                    <a:pt x="2469" y="880"/>
                  </a:lnTo>
                  <a:lnTo>
                    <a:pt x="2539" y="948"/>
                  </a:lnTo>
                  <a:lnTo>
                    <a:pt x="2682" y="985"/>
                  </a:lnTo>
                  <a:lnTo>
                    <a:pt x="2969" y="1108"/>
                  </a:lnTo>
                  <a:lnTo>
                    <a:pt x="3023" y="1055"/>
                  </a:lnTo>
                  <a:lnTo>
                    <a:pt x="3206" y="1161"/>
                  </a:lnTo>
                  <a:lnTo>
                    <a:pt x="3454" y="1159"/>
                  </a:lnTo>
                  <a:lnTo>
                    <a:pt x="3625" y="1106"/>
                  </a:lnTo>
                  <a:lnTo>
                    <a:pt x="3859" y="1066"/>
                  </a:lnTo>
                  <a:lnTo>
                    <a:pt x="4075" y="1181"/>
                  </a:lnTo>
                  <a:lnTo>
                    <a:pt x="4109" y="1220"/>
                  </a:lnTo>
                  <a:lnTo>
                    <a:pt x="4221" y="1219"/>
                  </a:lnTo>
                  <a:lnTo>
                    <a:pt x="4247" y="1834"/>
                  </a:lnTo>
                  <a:lnTo>
                    <a:pt x="4408" y="2131"/>
                  </a:lnTo>
                  <a:lnTo>
                    <a:pt x="4349" y="2371"/>
                  </a:lnTo>
                  <a:lnTo>
                    <a:pt x="4360" y="2569"/>
                  </a:lnTo>
                  <a:lnTo>
                    <a:pt x="4287" y="2666"/>
                  </a:lnTo>
                  <a:lnTo>
                    <a:pt x="4317" y="2697"/>
                  </a:lnTo>
                  <a:lnTo>
                    <a:pt x="4138" y="2755"/>
                  </a:lnTo>
                  <a:lnTo>
                    <a:pt x="3991" y="2770"/>
                  </a:lnTo>
                  <a:lnTo>
                    <a:pt x="4021" y="2663"/>
                  </a:lnTo>
                  <a:lnTo>
                    <a:pt x="3942" y="2723"/>
                  </a:lnTo>
                  <a:lnTo>
                    <a:pt x="3947" y="2848"/>
                  </a:lnTo>
                  <a:lnTo>
                    <a:pt x="3850" y="2971"/>
                  </a:lnTo>
                  <a:lnTo>
                    <a:pt x="3329" y="3237"/>
                  </a:lnTo>
                  <a:lnTo>
                    <a:pt x="3163" y="3406"/>
                  </a:lnTo>
                  <a:lnTo>
                    <a:pt x="3010" y="3770"/>
                  </a:lnTo>
                  <a:lnTo>
                    <a:pt x="3138" y="4149"/>
                  </a:lnTo>
                  <a:lnTo>
                    <a:pt x="3013" y="4152"/>
                  </a:lnTo>
                  <a:lnTo>
                    <a:pt x="2453" y="3956"/>
                  </a:lnTo>
                  <a:lnTo>
                    <a:pt x="2392" y="3787"/>
                  </a:lnTo>
                  <a:lnTo>
                    <a:pt x="2331" y="3716"/>
                  </a:lnTo>
                  <a:lnTo>
                    <a:pt x="2311" y="3500"/>
                  </a:lnTo>
                  <a:lnTo>
                    <a:pt x="2203" y="3420"/>
                  </a:lnTo>
                  <a:lnTo>
                    <a:pt x="1900" y="2843"/>
                  </a:lnTo>
                  <a:lnTo>
                    <a:pt x="1754" y="2733"/>
                  </a:lnTo>
                  <a:lnTo>
                    <a:pt x="1709" y="2640"/>
                  </a:lnTo>
                  <a:lnTo>
                    <a:pt x="1266" y="2615"/>
                  </a:lnTo>
                  <a:lnTo>
                    <a:pt x="1026" y="2891"/>
                  </a:lnTo>
                  <a:lnTo>
                    <a:pt x="627" y="2605"/>
                  </a:lnTo>
                  <a:lnTo>
                    <a:pt x="510" y="2210"/>
                  </a:lnTo>
                  <a:lnTo>
                    <a:pt x="123" y="1841"/>
                  </a:lnTo>
                  <a:lnTo>
                    <a:pt x="78" y="1725"/>
                  </a:lnTo>
                  <a:lnTo>
                    <a:pt x="24" y="1707"/>
                  </a:lnTo>
                  <a:lnTo>
                    <a:pt x="0" y="1622"/>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17" name="Freeform 24"/>
            <p:cNvSpPr>
              <a:spLocks/>
            </p:cNvSpPr>
            <p:nvPr/>
          </p:nvSpPr>
          <p:spPr bwMode="auto">
            <a:xfrm>
              <a:off x="2311" y="948"/>
              <a:ext cx="661" cy="455"/>
            </a:xfrm>
            <a:custGeom>
              <a:avLst/>
              <a:gdLst>
                <a:gd name="T0" fmla="*/ 4 w 2076"/>
                <a:gd name="T1" fmla="*/ 0 h 1270"/>
                <a:gd name="T2" fmla="*/ 62 w 2076"/>
                <a:gd name="T3" fmla="*/ 4 h 1270"/>
                <a:gd name="T4" fmla="*/ 62 w 2076"/>
                <a:gd name="T5" fmla="*/ 19 h 1270"/>
                <a:gd name="T6" fmla="*/ 65 w 2076"/>
                <a:gd name="T7" fmla="*/ 31 h 1270"/>
                <a:gd name="T8" fmla="*/ 65 w 2076"/>
                <a:gd name="T9" fmla="*/ 46 h 1270"/>
                <a:gd name="T10" fmla="*/ 67 w 2076"/>
                <a:gd name="T11" fmla="*/ 58 h 1270"/>
                <a:gd name="T12" fmla="*/ 32 w 2076"/>
                <a:gd name="T13" fmla="*/ 57 h 1270"/>
                <a:gd name="T14" fmla="*/ 0 w 2076"/>
                <a:gd name="T15" fmla="*/ 54 h 1270"/>
                <a:gd name="T16" fmla="*/ 4 w 2076"/>
                <a:gd name="T17" fmla="*/ 0 h 1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76" h="1270">
                  <a:moveTo>
                    <a:pt x="109" y="0"/>
                  </a:moveTo>
                  <a:lnTo>
                    <a:pt x="1916" y="91"/>
                  </a:lnTo>
                  <a:lnTo>
                    <a:pt x="1928" y="413"/>
                  </a:lnTo>
                  <a:lnTo>
                    <a:pt x="2009" y="671"/>
                  </a:lnTo>
                  <a:lnTo>
                    <a:pt x="2019" y="1003"/>
                  </a:lnTo>
                  <a:lnTo>
                    <a:pt x="2076" y="1270"/>
                  </a:lnTo>
                  <a:lnTo>
                    <a:pt x="981" y="1237"/>
                  </a:lnTo>
                  <a:lnTo>
                    <a:pt x="0" y="1166"/>
                  </a:lnTo>
                  <a:lnTo>
                    <a:pt x="109" y="0"/>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18" name="Freeform 25"/>
            <p:cNvSpPr>
              <a:spLocks/>
            </p:cNvSpPr>
            <p:nvPr/>
          </p:nvSpPr>
          <p:spPr bwMode="auto">
            <a:xfrm>
              <a:off x="2276" y="1365"/>
              <a:ext cx="705" cy="519"/>
            </a:xfrm>
            <a:custGeom>
              <a:avLst/>
              <a:gdLst>
                <a:gd name="T0" fmla="*/ 4 w 2215"/>
                <a:gd name="T1" fmla="*/ 0 h 1446"/>
                <a:gd name="T2" fmla="*/ 35 w 2215"/>
                <a:gd name="T3" fmla="*/ 3 h 1446"/>
                <a:gd name="T4" fmla="*/ 70 w 2215"/>
                <a:gd name="T5" fmla="*/ 5 h 1446"/>
                <a:gd name="T6" fmla="*/ 68 w 2215"/>
                <a:gd name="T7" fmla="*/ 11 h 1446"/>
                <a:gd name="T8" fmla="*/ 71 w 2215"/>
                <a:gd name="T9" fmla="*/ 16 h 1446"/>
                <a:gd name="T10" fmla="*/ 71 w 2215"/>
                <a:gd name="T11" fmla="*/ 49 h 1446"/>
                <a:gd name="T12" fmla="*/ 70 w 2215"/>
                <a:gd name="T13" fmla="*/ 48 h 1446"/>
                <a:gd name="T14" fmla="*/ 70 w 2215"/>
                <a:gd name="T15" fmla="*/ 53 h 1446"/>
                <a:gd name="T16" fmla="*/ 71 w 2215"/>
                <a:gd name="T17" fmla="*/ 56 h 1446"/>
                <a:gd name="T18" fmla="*/ 70 w 2215"/>
                <a:gd name="T19" fmla="*/ 59 h 1446"/>
                <a:gd name="T20" fmla="*/ 71 w 2215"/>
                <a:gd name="T21" fmla="*/ 67 h 1446"/>
                <a:gd name="T22" fmla="*/ 69 w 2215"/>
                <a:gd name="T23" fmla="*/ 66 h 1446"/>
                <a:gd name="T24" fmla="*/ 68 w 2215"/>
                <a:gd name="T25" fmla="*/ 63 h 1446"/>
                <a:gd name="T26" fmla="*/ 61 w 2215"/>
                <a:gd name="T27" fmla="*/ 60 h 1446"/>
                <a:gd name="T28" fmla="*/ 55 w 2215"/>
                <a:gd name="T29" fmla="*/ 61 h 1446"/>
                <a:gd name="T30" fmla="*/ 52 w 2215"/>
                <a:gd name="T31" fmla="*/ 57 h 1446"/>
                <a:gd name="T32" fmla="*/ 0 w 2215"/>
                <a:gd name="T33" fmla="*/ 52 h 1446"/>
                <a:gd name="T34" fmla="*/ 4 w 2215"/>
                <a:gd name="T35" fmla="*/ 0 h 14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5" h="1446">
                  <a:moveTo>
                    <a:pt x="108" y="0"/>
                  </a:moveTo>
                  <a:lnTo>
                    <a:pt x="1089" y="71"/>
                  </a:lnTo>
                  <a:lnTo>
                    <a:pt x="2184" y="104"/>
                  </a:lnTo>
                  <a:lnTo>
                    <a:pt x="2110" y="242"/>
                  </a:lnTo>
                  <a:lnTo>
                    <a:pt x="2215" y="342"/>
                  </a:lnTo>
                  <a:lnTo>
                    <a:pt x="2210" y="1052"/>
                  </a:lnTo>
                  <a:lnTo>
                    <a:pt x="2167" y="1048"/>
                  </a:lnTo>
                  <a:lnTo>
                    <a:pt x="2171" y="1140"/>
                  </a:lnTo>
                  <a:lnTo>
                    <a:pt x="2207" y="1209"/>
                  </a:lnTo>
                  <a:lnTo>
                    <a:pt x="2182" y="1280"/>
                  </a:lnTo>
                  <a:lnTo>
                    <a:pt x="2205" y="1446"/>
                  </a:lnTo>
                  <a:lnTo>
                    <a:pt x="2155" y="1429"/>
                  </a:lnTo>
                  <a:lnTo>
                    <a:pt x="2098" y="1365"/>
                  </a:lnTo>
                  <a:lnTo>
                    <a:pt x="1904" y="1301"/>
                  </a:lnTo>
                  <a:lnTo>
                    <a:pt x="1712" y="1309"/>
                  </a:lnTo>
                  <a:lnTo>
                    <a:pt x="1605" y="1228"/>
                  </a:lnTo>
                  <a:lnTo>
                    <a:pt x="0" y="1134"/>
                  </a:lnTo>
                  <a:lnTo>
                    <a:pt x="108" y="0"/>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19" name="Freeform 26"/>
            <p:cNvSpPr>
              <a:spLocks/>
            </p:cNvSpPr>
            <p:nvPr/>
          </p:nvSpPr>
          <p:spPr bwMode="auto">
            <a:xfrm>
              <a:off x="2252" y="1772"/>
              <a:ext cx="829" cy="456"/>
            </a:xfrm>
            <a:custGeom>
              <a:avLst/>
              <a:gdLst>
                <a:gd name="T0" fmla="*/ 2 w 2601"/>
                <a:gd name="T1" fmla="*/ 0 h 1270"/>
                <a:gd name="T2" fmla="*/ 55 w 2601"/>
                <a:gd name="T3" fmla="*/ 4 h 1270"/>
                <a:gd name="T4" fmla="*/ 58 w 2601"/>
                <a:gd name="T5" fmla="*/ 8 h 1270"/>
                <a:gd name="T6" fmla="*/ 64 w 2601"/>
                <a:gd name="T7" fmla="*/ 8 h 1270"/>
                <a:gd name="T8" fmla="*/ 70 w 2601"/>
                <a:gd name="T9" fmla="*/ 11 h 1270"/>
                <a:gd name="T10" fmla="*/ 72 w 2601"/>
                <a:gd name="T11" fmla="*/ 14 h 1270"/>
                <a:gd name="T12" fmla="*/ 74 w 2601"/>
                <a:gd name="T13" fmla="*/ 14 h 1270"/>
                <a:gd name="T14" fmla="*/ 76 w 2601"/>
                <a:gd name="T15" fmla="*/ 25 h 1270"/>
                <a:gd name="T16" fmla="*/ 76 w 2601"/>
                <a:gd name="T17" fmla="*/ 29 h 1270"/>
                <a:gd name="T18" fmla="*/ 79 w 2601"/>
                <a:gd name="T19" fmla="*/ 34 h 1270"/>
                <a:gd name="T20" fmla="*/ 79 w 2601"/>
                <a:gd name="T21" fmla="*/ 43 h 1270"/>
                <a:gd name="T22" fmla="*/ 79 w 2601"/>
                <a:gd name="T23" fmla="*/ 45 h 1270"/>
                <a:gd name="T24" fmla="*/ 80 w 2601"/>
                <a:gd name="T25" fmla="*/ 48 h 1270"/>
                <a:gd name="T26" fmla="*/ 84 w 2601"/>
                <a:gd name="T27" fmla="*/ 59 h 1270"/>
                <a:gd name="T28" fmla="*/ 47 w 2601"/>
                <a:gd name="T29" fmla="*/ 58 h 1270"/>
                <a:gd name="T30" fmla="*/ 18 w 2601"/>
                <a:gd name="T31" fmla="*/ 56 h 1270"/>
                <a:gd name="T32" fmla="*/ 19 w 2601"/>
                <a:gd name="T33" fmla="*/ 38 h 1270"/>
                <a:gd name="T34" fmla="*/ 0 w 2601"/>
                <a:gd name="T35" fmla="*/ 36 h 1270"/>
                <a:gd name="T36" fmla="*/ 2 w 2601"/>
                <a:gd name="T37" fmla="*/ 0 h 12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01" h="1270">
                  <a:moveTo>
                    <a:pt x="73" y="0"/>
                  </a:moveTo>
                  <a:lnTo>
                    <a:pt x="1678" y="94"/>
                  </a:lnTo>
                  <a:lnTo>
                    <a:pt x="1785" y="175"/>
                  </a:lnTo>
                  <a:lnTo>
                    <a:pt x="1977" y="167"/>
                  </a:lnTo>
                  <a:lnTo>
                    <a:pt x="2171" y="231"/>
                  </a:lnTo>
                  <a:lnTo>
                    <a:pt x="2228" y="295"/>
                  </a:lnTo>
                  <a:lnTo>
                    <a:pt x="2278" y="312"/>
                  </a:lnTo>
                  <a:lnTo>
                    <a:pt x="2365" y="553"/>
                  </a:lnTo>
                  <a:lnTo>
                    <a:pt x="2367" y="627"/>
                  </a:lnTo>
                  <a:lnTo>
                    <a:pt x="2427" y="739"/>
                  </a:lnTo>
                  <a:lnTo>
                    <a:pt x="2455" y="923"/>
                  </a:lnTo>
                  <a:lnTo>
                    <a:pt x="2439" y="978"/>
                  </a:lnTo>
                  <a:lnTo>
                    <a:pt x="2475" y="1039"/>
                  </a:lnTo>
                  <a:lnTo>
                    <a:pt x="2601" y="1270"/>
                  </a:lnTo>
                  <a:lnTo>
                    <a:pt x="1442" y="1255"/>
                  </a:lnTo>
                  <a:lnTo>
                    <a:pt x="569" y="1205"/>
                  </a:lnTo>
                  <a:lnTo>
                    <a:pt x="595" y="821"/>
                  </a:lnTo>
                  <a:lnTo>
                    <a:pt x="0" y="772"/>
                  </a:lnTo>
                  <a:lnTo>
                    <a:pt x="73" y="0"/>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20" name="Freeform 27"/>
            <p:cNvSpPr>
              <a:spLocks/>
            </p:cNvSpPr>
            <p:nvPr/>
          </p:nvSpPr>
          <p:spPr bwMode="auto">
            <a:xfrm>
              <a:off x="2408" y="2204"/>
              <a:ext cx="748" cy="441"/>
            </a:xfrm>
            <a:custGeom>
              <a:avLst/>
              <a:gdLst>
                <a:gd name="T0" fmla="*/ 3 w 2346"/>
                <a:gd name="T1" fmla="*/ 0 h 1230"/>
                <a:gd name="T2" fmla="*/ 31 w 2346"/>
                <a:gd name="T3" fmla="*/ 2 h 1230"/>
                <a:gd name="T4" fmla="*/ 69 w 2346"/>
                <a:gd name="T5" fmla="*/ 3 h 1230"/>
                <a:gd name="T6" fmla="*/ 70 w 2346"/>
                <a:gd name="T7" fmla="*/ 5 h 1230"/>
                <a:gd name="T8" fmla="*/ 72 w 2346"/>
                <a:gd name="T9" fmla="*/ 5 h 1230"/>
                <a:gd name="T10" fmla="*/ 73 w 2346"/>
                <a:gd name="T11" fmla="*/ 8 h 1230"/>
                <a:gd name="T12" fmla="*/ 72 w 2346"/>
                <a:gd name="T13" fmla="*/ 8 h 1230"/>
                <a:gd name="T14" fmla="*/ 71 w 2346"/>
                <a:gd name="T15" fmla="*/ 11 h 1230"/>
                <a:gd name="T16" fmla="*/ 74 w 2346"/>
                <a:gd name="T17" fmla="*/ 17 h 1230"/>
                <a:gd name="T18" fmla="*/ 76 w 2346"/>
                <a:gd name="T19" fmla="*/ 18 h 1230"/>
                <a:gd name="T20" fmla="*/ 76 w 2346"/>
                <a:gd name="T21" fmla="*/ 57 h 1230"/>
                <a:gd name="T22" fmla="*/ 43 w 2346"/>
                <a:gd name="T23" fmla="*/ 57 h 1230"/>
                <a:gd name="T24" fmla="*/ 0 w 2346"/>
                <a:gd name="T25" fmla="*/ 54 h 1230"/>
                <a:gd name="T26" fmla="*/ 3 w 2346"/>
                <a:gd name="T27" fmla="*/ 0 h 1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46" h="1230">
                  <a:moveTo>
                    <a:pt x="81" y="0"/>
                  </a:moveTo>
                  <a:lnTo>
                    <a:pt x="954" y="50"/>
                  </a:lnTo>
                  <a:lnTo>
                    <a:pt x="2113" y="65"/>
                  </a:lnTo>
                  <a:lnTo>
                    <a:pt x="2178" y="116"/>
                  </a:lnTo>
                  <a:lnTo>
                    <a:pt x="2214" y="106"/>
                  </a:lnTo>
                  <a:lnTo>
                    <a:pt x="2255" y="166"/>
                  </a:lnTo>
                  <a:lnTo>
                    <a:pt x="2221" y="166"/>
                  </a:lnTo>
                  <a:lnTo>
                    <a:pt x="2182" y="247"/>
                  </a:lnTo>
                  <a:lnTo>
                    <a:pt x="2275" y="377"/>
                  </a:lnTo>
                  <a:lnTo>
                    <a:pt x="2346" y="398"/>
                  </a:lnTo>
                  <a:lnTo>
                    <a:pt x="2335" y="1226"/>
                  </a:lnTo>
                  <a:lnTo>
                    <a:pt x="1338" y="1230"/>
                  </a:lnTo>
                  <a:lnTo>
                    <a:pt x="0" y="1169"/>
                  </a:lnTo>
                  <a:lnTo>
                    <a:pt x="81" y="0"/>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21" name="Freeform 28"/>
            <p:cNvSpPr>
              <a:spLocks/>
            </p:cNvSpPr>
            <p:nvPr/>
          </p:nvSpPr>
          <p:spPr bwMode="auto">
            <a:xfrm>
              <a:off x="2307" y="2615"/>
              <a:ext cx="867" cy="496"/>
            </a:xfrm>
            <a:custGeom>
              <a:avLst/>
              <a:gdLst>
                <a:gd name="T0" fmla="*/ 1 w 2724"/>
                <a:gd name="T1" fmla="*/ 0 h 1384"/>
                <a:gd name="T2" fmla="*/ 10 w 2724"/>
                <a:gd name="T3" fmla="*/ 1 h 1384"/>
                <a:gd name="T4" fmla="*/ 53 w 2724"/>
                <a:gd name="T5" fmla="*/ 4 h 1384"/>
                <a:gd name="T6" fmla="*/ 86 w 2724"/>
                <a:gd name="T7" fmla="*/ 4 h 1384"/>
                <a:gd name="T8" fmla="*/ 86 w 2724"/>
                <a:gd name="T9" fmla="*/ 13 h 1384"/>
                <a:gd name="T10" fmla="*/ 88 w 2724"/>
                <a:gd name="T11" fmla="*/ 33 h 1384"/>
                <a:gd name="T12" fmla="*/ 88 w 2724"/>
                <a:gd name="T13" fmla="*/ 64 h 1384"/>
                <a:gd name="T14" fmla="*/ 81 w 2724"/>
                <a:gd name="T15" fmla="*/ 58 h 1384"/>
                <a:gd name="T16" fmla="*/ 73 w 2724"/>
                <a:gd name="T17" fmla="*/ 60 h 1384"/>
                <a:gd name="T18" fmla="*/ 67 w 2724"/>
                <a:gd name="T19" fmla="*/ 63 h 1384"/>
                <a:gd name="T20" fmla="*/ 60 w 2724"/>
                <a:gd name="T21" fmla="*/ 63 h 1384"/>
                <a:gd name="T22" fmla="*/ 53 w 2724"/>
                <a:gd name="T23" fmla="*/ 58 h 1384"/>
                <a:gd name="T24" fmla="*/ 52 w 2724"/>
                <a:gd name="T25" fmla="*/ 60 h 1384"/>
                <a:gd name="T26" fmla="*/ 42 w 2724"/>
                <a:gd name="T27" fmla="*/ 55 h 1384"/>
                <a:gd name="T28" fmla="*/ 38 w 2724"/>
                <a:gd name="T29" fmla="*/ 53 h 1384"/>
                <a:gd name="T30" fmla="*/ 36 w 2724"/>
                <a:gd name="T31" fmla="*/ 50 h 1384"/>
                <a:gd name="T32" fmla="*/ 32 w 2724"/>
                <a:gd name="T33" fmla="*/ 50 h 1384"/>
                <a:gd name="T34" fmla="*/ 30 w 2724"/>
                <a:gd name="T35" fmla="*/ 46 h 1384"/>
                <a:gd name="T36" fmla="*/ 31 w 2724"/>
                <a:gd name="T37" fmla="*/ 12 h 1384"/>
                <a:gd name="T38" fmla="*/ 0 w 2724"/>
                <a:gd name="T39" fmla="*/ 9 h 1384"/>
                <a:gd name="T40" fmla="*/ 1 w 2724"/>
                <a:gd name="T41" fmla="*/ 0 h 13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24" h="1384">
                  <a:moveTo>
                    <a:pt x="17" y="0"/>
                  </a:moveTo>
                  <a:lnTo>
                    <a:pt x="317" y="23"/>
                  </a:lnTo>
                  <a:lnTo>
                    <a:pt x="1655" y="84"/>
                  </a:lnTo>
                  <a:lnTo>
                    <a:pt x="2652" y="80"/>
                  </a:lnTo>
                  <a:lnTo>
                    <a:pt x="2660" y="281"/>
                  </a:lnTo>
                  <a:lnTo>
                    <a:pt x="2724" y="712"/>
                  </a:lnTo>
                  <a:lnTo>
                    <a:pt x="2711" y="1384"/>
                  </a:lnTo>
                  <a:lnTo>
                    <a:pt x="2495" y="1269"/>
                  </a:lnTo>
                  <a:lnTo>
                    <a:pt x="2261" y="1309"/>
                  </a:lnTo>
                  <a:lnTo>
                    <a:pt x="2090" y="1362"/>
                  </a:lnTo>
                  <a:lnTo>
                    <a:pt x="1842" y="1364"/>
                  </a:lnTo>
                  <a:lnTo>
                    <a:pt x="1659" y="1258"/>
                  </a:lnTo>
                  <a:lnTo>
                    <a:pt x="1605" y="1311"/>
                  </a:lnTo>
                  <a:lnTo>
                    <a:pt x="1318" y="1188"/>
                  </a:lnTo>
                  <a:lnTo>
                    <a:pt x="1175" y="1151"/>
                  </a:lnTo>
                  <a:lnTo>
                    <a:pt x="1105" y="1085"/>
                  </a:lnTo>
                  <a:lnTo>
                    <a:pt x="1013" y="1081"/>
                  </a:lnTo>
                  <a:lnTo>
                    <a:pt x="922" y="1006"/>
                  </a:lnTo>
                  <a:lnTo>
                    <a:pt x="954" y="258"/>
                  </a:lnTo>
                  <a:lnTo>
                    <a:pt x="0" y="203"/>
                  </a:lnTo>
                  <a:lnTo>
                    <a:pt x="17" y="0"/>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22" name="Freeform 29"/>
            <p:cNvSpPr>
              <a:spLocks/>
            </p:cNvSpPr>
            <p:nvPr/>
          </p:nvSpPr>
          <p:spPr bwMode="auto">
            <a:xfrm>
              <a:off x="2920" y="944"/>
              <a:ext cx="655" cy="799"/>
            </a:xfrm>
            <a:custGeom>
              <a:avLst/>
              <a:gdLst>
                <a:gd name="T0" fmla="*/ 0 w 2053"/>
                <a:gd name="T1" fmla="*/ 19 h 2229"/>
                <a:gd name="T2" fmla="*/ 3 w 2053"/>
                <a:gd name="T3" fmla="*/ 31 h 2229"/>
                <a:gd name="T4" fmla="*/ 4 w 2053"/>
                <a:gd name="T5" fmla="*/ 47 h 2229"/>
                <a:gd name="T6" fmla="*/ 5 w 2053"/>
                <a:gd name="T7" fmla="*/ 59 h 2229"/>
                <a:gd name="T8" fmla="*/ 3 w 2053"/>
                <a:gd name="T9" fmla="*/ 65 h 2229"/>
                <a:gd name="T10" fmla="*/ 6 w 2053"/>
                <a:gd name="T11" fmla="*/ 70 h 2229"/>
                <a:gd name="T12" fmla="*/ 6 w 2053"/>
                <a:gd name="T13" fmla="*/ 103 h 2229"/>
                <a:gd name="T14" fmla="*/ 55 w 2053"/>
                <a:gd name="T15" fmla="*/ 101 h 2229"/>
                <a:gd name="T16" fmla="*/ 54 w 2053"/>
                <a:gd name="T17" fmla="*/ 95 h 2229"/>
                <a:gd name="T18" fmla="*/ 49 w 2053"/>
                <a:gd name="T19" fmla="*/ 89 h 2229"/>
                <a:gd name="T20" fmla="*/ 46 w 2053"/>
                <a:gd name="T21" fmla="*/ 85 h 2229"/>
                <a:gd name="T22" fmla="*/ 40 w 2053"/>
                <a:gd name="T23" fmla="*/ 80 h 2229"/>
                <a:gd name="T24" fmla="*/ 40 w 2053"/>
                <a:gd name="T25" fmla="*/ 70 h 2229"/>
                <a:gd name="T26" fmla="*/ 38 w 2053"/>
                <a:gd name="T27" fmla="*/ 64 h 2229"/>
                <a:gd name="T28" fmla="*/ 44 w 2053"/>
                <a:gd name="T29" fmla="*/ 55 h 2229"/>
                <a:gd name="T30" fmla="*/ 43 w 2053"/>
                <a:gd name="T31" fmla="*/ 46 h 2229"/>
                <a:gd name="T32" fmla="*/ 52 w 2053"/>
                <a:gd name="T33" fmla="*/ 36 h 2229"/>
                <a:gd name="T34" fmla="*/ 54 w 2053"/>
                <a:gd name="T35" fmla="*/ 31 h 2229"/>
                <a:gd name="T36" fmla="*/ 67 w 2053"/>
                <a:gd name="T37" fmla="*/ 22 h 2229"/>
                <a:gd name="T38" fmla="*/ 61 w 2053"/>
                <a:gd name="T39" fmla="*/ 19 h 2229"/>
                <a:gd name="T40" fmla="*/ 56 w 2053"/>
                <a:gd name="T41" fmla="*/ 19 h 2229"/>
                <a:gd name="T42" fmla="*/ 56 w 2053"/>
                <a:gd name="T43" fmla="*/ 17 h 2229"/>
                <a:gd name="T44" fmla="*/ 46 w 2053"/>
                <a:gd name="T45" fmla="*/ 16 h 2229"/>
                <a:gd name="T46" fmla="*/ 41 w 2053"/>
                <a:gd name="T47" fmla="*/ 14 h 2229"/>
                <a:gd name="T48" fmla="*/ 28 w 2053"/>
                <a:gd name="T49" fmla="*/ 13 h 2229"/>
                <a:gd name="T50" fmla="*/ 26 w 2053"/>
                <a:gd name="T51" fmla="*/ 9 h 2229"/>
                <a:gd name="T52" fmla="*/ 21 w 2053"/>
                <a:gd name="T53" fmla="*/ 6 h 2229"/>
                <a:gd name="T54" fmla="*/ 20 w 2053"/>
                <a:gd name="T55" fmla="*/ 0 h 2229"/>
                <a:gd name="T56" fmla="*/ 18 w 2053"/>
                <a:gd name="T57" fmla="*/ 0 h 2229"/>
                <a:gd name="T58" fmla="*/ 18 w 2053"/>
                <a:gd name="T59" fmla="*/ 5 h 2229"/>
                <a:gd name="T60" fmla="*/ 0 w 2053"/>
                <a:gd name="T61" fmla="*/ 5 h 2229"/>
                <a:gd name="T62" fmla="*/ 0 w 2053"/>
                <a:gd name="T63" fmla="*/ 19 h 2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53" h="2229">
                  <a:moveTo>
                    <a:pt x="12" y="424"/>
                  </a:moveTo>
                  <a:lnTo>
                    <a:pt x="93" y="682"/>
                  </a:lnTo>
                  <a:lnTo>
                    <a:pt x="103" y="1014"/>
                  </a:lnTo>
                  <a:lnTo>
                    <a:pt x="160" y="1281"/>
                  </a:lnTo>
                  <a:lnTo>
                    <a:pt x="86" y="1419"/>
                  </a:lnTo>
                  <a:lnTo>
                    <a:pt x="191" y="1519"/>
                  </a:lnTo>
                  <a:lnTo>
                    <a:pt x="186" y="2229"/>
                  </a:lnTo>
                  <a:lnTo>
                    <a:pt x="1685" y="2200"/>
                  </a:lnTo>
                  <a:lnTo>
                    <a:pt x="1660" y="2061"/>
                  </a:lnTo>
                  <a:lnTo>
                    <a:pt x="1500" y="1939"/>
                  </a:lnTo>
                  <a:lnTo>
                    <a:pt x="1420" y="1852"/>
                  </a:lnTo>
                  <a:lnTo>
                    <a:pt x="1216" y="1728"/>
                  </a:lnTo>
                  <a:lnTo>
                    <a:pt x="1222" y="1521"/>
                  </a:lnTo>
                  <a:lnTo>
                    <a:pt x="1178" y="1388"/>
                  </a:lnTo>
                  <a:lnTo>
                    <a:pt x="1344" y="1189"/>
                  </a:lnTo>
                  <a:lnTo>
                    <a:pt x="1335" y="992"/>
                  </a:lnTo>
                  <a:lnTo>
                    <a:pt x="1610" y="789"/>
                  </a:lnTo>
                  <a:lnTo>
                    <a:pt x="1674" y="673"/>
                  </a:lnTo>
                  <a:lnTo>
                    <a:pt x="2053" y="478"/>
                  </a:lnTo>
                  <a:lnTo>
                    <a:pt x="1884" y="404"/>
                  </a:lnTo>
                  <a:lnTo>
                    <a:pt x="1738" y="419"/>
                  </a:lnTo>
                  <a:lnTo>
                    <a:pt x="1704" y="364"/>
                  </a:lnTo>
                  <a:lnTo>
                    <a:pt x="1428" y="358"/>
                  </a:lnTo>
                  <a:lnTo>
                    <a:pt x="1248" y="305"/>
                  </a:lnTo>
                  <a:lnTo>
                    <a:pt x="868" y="270"/>
                  </a:lnTo>
                  <a:lnTo>
                    <a:pt x="811" y="200"/>
                  </a:lnTo>
                  <a:lnTo>
                    <a:pt x="659" y="139"/>
                  </a:lnTo>
                  <a:lnTo>
                    <a:pt x="631" y="0"/>
                  </a:lnTo>
                  <a:lnTo>
                    <a:pt x="535" y="0"/>
                  </a:lnTo>
                  <a:lnTo>
                    <a:pt x="535" y="102"/>
                  </a:lnTo>
                  <a:lnTo>
                    <a:pt x="0" y="102"/>
                  </a:lnTo>
                  <a:lnTo>
                    <a:pt x="12" y="424"/>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23" name="Freeform 30"/>
            <p:cNvSpPr>
              <a:spLocks/>
            </p:cNvSpPr>
            <p:nvPr/>
          </p:nvSpPr>
          <p:spPr bwMode="auto">
            <a:xfrm>
              <a:off x="2966" y="1732"/>
              <a:ext cx="600" cy="436"/>
            </a:xfrm>
            <a:custGeom>
              <a:avLst/>
              <a:gdLst>
                <a:gd name="T0" fmla="*/ 0 w 1884"/>
                <a:gd name="T1" fmla="*/ 5 h 1215"/>
                <a:gd name="T2" fmla="*/ 1 w 1884"/>
                <a:gd name="T3" fmla="*/ 9 h 1215"/>
                <a:gd name="T4" fmla="*/ 1 w 1884"/>
                <a:gd name="T5" fmla="*/ 12 h 1215"/>
                <a:gd name="T6" fmla="*/ 1 w 1884"/>
                <a:gd name="T7" fmla="*/ 20 h 1215"/>
                <a:gd name="T8" fmla="*/ 4 w 1884"/>
                <a:gd name="T9" fmla="*/ 31 h 1215"/>
                <a:gd name="T10" fmla="*/ 4 w 1884"/>
                <a:gd name="T11" fmla="*/ 34 h 1215"/>
                <a:gd name="T12" fmla="*/ 6 w 1884"/>
                <a:gd name="T13" fmla="*/ 39 h 1215"/>
                <a:gd name="T14" fmla="*/ 7 w 1884"/>
                <a:gd name="T15" fmla="*/ 48 h 1215"/>
                <a:gd name="T16" fmla="*/ 6 w 1884"/>
                <a:gd name="T17" fmla="*/ 50 h 1215"/>
                <a:gd name="T18" fmla="*/ 8 w 1884"/>
                <a:gd name="T19" fmla="*/ 53 h 1215"/>
                <a:gd name="T20" fmla="*/ 47 w 1884"/>
                <a:gd name="T21" fmla="*/ 52 h 1215"/>
                <a:gd name="T22" fmla="*/ 50 w 1884"/>
                <a:gd name="T23" fmla="*/ 56 h 1215"/>
                <a:gd name="T24" fmla="*/ 54 w 1884"/>
                <a:gd name="T25" fmla="*/ 43 h 1215"/>
                <a:gd name="T26" fmla="*/ 53 w 1884"/>
                <a:gd name="T27" fmla="*/ 38 h 1215"/>
                <a:gd name="T28" fmla="*/ 60 w 1884"/>
                <a:gd name="T29" fmla="*/ 31 h 1215"/>
                <a:gd name="T30" fmla="*/ 61 w 1884"/>
                <a:gd name="T31" fmla="*/ 25 h 1215"/>
                <a:gd name="T32" fmla="*/ 56 w 1884"/>
                <a:gd name="T33" fmla="*/ 18 h 1215"/>
                <a:gd name="T34" fmla="*/ 51 w 1884"/>
                <a:gd name="T35" fmla="*/ 9 h 1215"/>
                <a:gd name="T36" fmla="*/ 50 w 1884"/>
                <a:gd name="T37" fmla="*/ 0 h 1215"/>
                <a:gd name="T38" fmla="*/ 1 w 1884"/>
                <a:gd name="T39" fmla="*/ 1 h 1215"/>
                <a:gd name="T40" fmla="*/ 0 w 1884"/>
                <a:gd name="T41" fmla="*/ 1 h 1215"/>
                <a:gd name="T42" fmla="*/ 0 w 1884"/>
                <a:gd name="T43" fmla="*/ 5 h 12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84" h="1215">
                  <a:moveTo>
                    <a:pt x="4" y="117"/>
                  </a:moveTo>
                  <a:lnTo>
                    <a:pt x="40" y="186"/>
                  </a:lnTo>
                  <a:lnTo>
                    <a:pt x="15" y="257"/>
                  </a:lnTo>
                  <a:lnTo>
                    <a:pt x="38" y="423"/>
                  </a:lnTo>
                  <a:lnTo>
                    <a:pt x="125" y="664"/>
                  </a:lnTo>
                  <a:lnTo>
                    <a:pt x="127" y="738"/>
                  </a:lnTo>
                  <a:lnTo>
                    <a:pt x="187" y="850"/>
                  </a:lnTo>
                  <a:lnTo>
                    <a:pt x="215" y="1034"/>
                  </a:lnTo>
                  <a:lnTo>
                    <a:pt x="199" y="1089"/>
                  </a:lnTo>
                  <a:lnTo>
                    <a:pt x="235" y="1150"/>
                  </a:lnTo>
                  <a:lnTo>
                    <a:pt x="1453" y="1122"/>
                  </a:lnTo>
                  <a:lnTo>
                    <a:pt x="1542" y="1215"/>
                  </a:lnTo>
                  <a:lnTo>
                    <a:pt x="1669" y="940"/>
                  </a:lnTo>
                  <a:lnTo>
                    <a:pt x="1630" y="833"/>
                  </a:lnTo>
                  <a:lnTo>
                    <a:pt x="1841" y="672"/>
                  </a:lnTo>
                  <a:lnTo>
                    <a:pt x="1884" y="551"/>
                  </a:lnTo>
                  <a:lnTo>
                    <a:pt x="1731" y="378"/>
                  </a:lnTo>
                  <a:lnTo>
                    <a:pt x="1572" y="196"/>
                  </a:lnTo>
                  <a:lnTo>
                    <a:pt x="1542" y="0"/>
                  </a:lnTo>
                  <a:lnTo>
                    <a:pt x="43" y="29"/>
                  </a:lnTo>
                  <a:lnTo>
                    <a:pt x="0" y="25"/>
                  </a:lnTo>
                  <a:lnTo>
                    <a:pt x="4" y="117"/>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24" name="Freeform 31"/>
            <p:cNvSpPr>
              <a:spLocks/>
            </p:cNvSpPr>
            <p:nvPr/>
          </p:nvSpPr>
          <p:spPr bwMode="auto">
            <a:xfrm>
              <a:off x="3041" y="2134"/>
              <a:ext cx="667" cy="641"/>
            </a:xfrm>
            <a:custGeom>
              <a:avLst/>
              <a:gdLst>
                <a:gd name="T0" fmla="*/ 4 w 2097"/>
                <a:gd name="T1" fmla="*/ 12 h 1775"/>
                <a:gd name="T2" fmla="*/ 6 w 2097"/>
                <a:gd name="T3" fmla="*/ 14 h 1775"/>
                <a:gd name="T4" fmla="*/ 7 w 2097"/>
                <a:gd name="T5" fmla="*/ 14 h 1775"/>
                <a:gd name="T6" fmla="*/ 9 w 2097"/>
                <a:gd name="T7" fmla="*/ 17 h 1775"/>
                <a:gd name="T8" fmla="*/ 8 w 2097"/>
                <a:gd name="T9" fmla="*/ 17 h 1775"/>
                <a:gd name="T10" fmla="*/ 6 w 2097"/>
                <a:gd name="T11" fmla="*/ 21 h 1775"/>
                <a:gd name="T12" fmla="*/ 9 w 2097"/>
                <a:gd name="T13" fmla="*/ 27 h 1775"/>
                <a:gd name="T14" fmla="*/ 11 w 2097"/>
                <a:gd name="T15" fmla="*/ 28 h 1775"/>
                <a:gd name="T16" fmla="*/ 11 w 2097"/>
                <a:gd name="T17" fmla="*/ 67 h 1775"/>
                <a:gd name="T18" fmla="*/ 11 w 2097"/>
                <a:gd name="T19" fmla="*/ 76 h 1775"/>
                <a:gd name="T20" fmla="*/ 56 w 2097"/>
                <a:gd name="T21" fmla="*/ 74 h 1775"/>
                <a:gd name="T22" fmla="*/ 57 w 2097"/>
                <a:gd name="T23" fmla="*/ 80 h 1775"/>
                <a:gd name="T24" fmla="*/ 55 w 2097"/>
                <a:gd name="T25" fmla="*/ 83 h 1775"/>
                <a:gd name="T26" fmla="*/ 62 w 2097"/>
                <a:gd name="T27" fmla="*/ 83 h 1775"/>
                <a:gd name="T28" fmla="*/ 63 w 2097"/>
                <a:gd name="T29" fmla="*/ 80 h 1775"/>
                <a:gd name="T30" fmla="*/ 63 w 2097"/>
                <a:gd name="T31" fmla="*/ 76 h 1775"/>
                <a:gd name="T32" fmla="*/ 65 w 2097"/>
                <a:gd name="T33" fmla="*/ 74 h 1775"/>
                <a:gd name="T34" fmla="*/ 65 w 2097"/>
                <a:gd name="T35" fmla="*/ 71 h 1775"/>
                <a:gd name="T36" fmla="*/ 67 w 2097"/>
                <a:gd name="T37" fmla="*/ 71 h 1775"/>
                <a:gd name="T38" fmla="*/ 67 w 2097"/>
                <a:gd name="T39" fmla="*/ 65 h 1775"/>
                <a:gd name="T40" fmla="*/ 65 w 2097"/>
                <a:gd name="T41" fmla="*/ 64 h 1775"/>
                <a:gd name="T42" fmla="*/ 63 w 2097"/>
                <a:gd name="T43" fmla="*/ 60 h 1775"/>
                <a:gd name="T44" fmla="*/ 61 w 2097"/>
                <a:gd name="T45" fmla="*/ 50 h 1775"/>
                <a:gd name="T46" fmla="*/ 58 w 2097"/>
                <a:gd name="T47" fmla="*/ 49 h 1775"/>
                <a:gd name="T48" fmla="*/ 55 w 2097"/>
                <a:gd name="T49" fmla="*/ 45 h 1775"/>
                <a:gd name="T50" fmla="*/ 54 w 2097"/>
                <a:gd name="T51" fmla="*/ 40 h 1775"/>
                <a:gd name="T52" fmla="*/ 56 w 2097"/>
                <a:gd name="T53" fmla="*/ 32 h 1775"/>
                <a:gd name="T54" fmla="*/ 54 w 2097"/>
                <a:gd name="T55" fmla="*/ 30 h 1775"/>
                <a:gd name="T56" fmla="*/ 50 w 2097"/>
                <a:gd name="T57" fmla="*/ 30 h 1775"/>
                <a:gd name="T58" fmla="*/ 49 w 2097"/>
                <a:gd name="T59" fmla="*/ 25 h 1775"/>
                <a:gd name="T60" fmla="*/ 43 w 2097"/>
                <a:gd name="T61" fmla="*/ 16 h 1775"/>
                <a:gd name="T62" fmla="*/ 41 w 2097"/>
                <a:gd name="T63" fmla="*/ 8 h 1775"/>
                <a:gd name="T64" fmla="*/ 42 w 2097"/>
                <a:gd name="T65" fmla="*/ 4 h 1775"/>
                <a:gd name="T66" fmla="*/ 39 w 2097"/>
                <a:gd name="T67" fmla="*/ 0 h 1775"/>
                <a:gd name="T68" fmla="*/ 0 w 2097"/>
                <a:gd name="T69" fmla="*/ 1 h 1775"/>
                <a:gd name="T70" fmla="*/ 4 w 2097"/>
                <a:gd name="T71" fmla="*/ 12 h 17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97" h="1775">
                  <a:moveTo>
                    <a:pt x="126" y="259"/>
                  </a:moveTo>
                  <a:lnTo>
                    <a:pt x="191" y="310"/>
                  </a:lnTo>
                  <a:lnTo>
                    <a:pt x="227" y="300"/>
                  </a:lnTo>
                  <a:lnTo>
                    <a:pt x="268" y="360"/>
                  </a:lnTo>
                  <a:lnTo>
                    <a:pt x="234" y="360"/>
                  </a:lnTo>
                  <a:lnTo>
                    <a:pt x="195" y="441"/>
                  </a:lnTo>
                  <a:lnTo>
                    <a:pt x="288" y="571"/>
                  </a:lnTo>
                  <a:lnTo>
                    <a:pt x="359" y="592"/>
                  </a:lnTo>
                  <a:lnTo>
                    <a:pt x="348" y="1420"/>
                  </a:lnTo>
                  <a:lnTo>
                    <a:pt x="356" y="1621"/>
                  </a:lnTo>
                  <a:lnTo>
                    <a:pt x="1751" y="1578"/>
                  </a:lnTo>
                  <a:lnTo>
                    <a:pt x="1765" y="1699"/>
                  </a:lnTo>
                  <a:lnTo>
                    <a:pt x="1709" y="1775"/>
                  </a:lnTo>
                  <a:lnTo>
                    <a:pt x="1924" y="1766"/>
                  </a:lnTo>
                  <a:lnTo>
                    <a:pt x="1959" y="1699"/>
                  </a:lnTo>
                  <a:lnTo>
                    <a:pt x="1961" y="1621"/>
                  </a:lnTo>
                  <a:lnTo>
                    <a:pt x="2013" y="1565"/>
                  </a:lnTo>
                  <a:lnTo>
                    <a:pt x="2028" y="1509"/>
                  </a:lnTo>
                  <a:lnTo>
                    <a:pt x="2083" y="1500"/>
                  </a:lnTo>
                  <a:lnTo>
                    <a:pt x="2097" y="1382"/>
                  </a:lnTo>
                  <a:lnTo>
                    <a:pt x="2022" y="1365"/>
                  </a:lnTo>
                  <a:lnTo>
                    <a:pt x="1971" y="1275"/>
                  </a:lnTo>
                  <a:lnTo>
                    <a:pt x="1894" y="1064"/>
                  </a:lnTo>
                  <a:lnTo>
                    <a:pt x="1809" y="1033"/>
                  </a:lnTo>
                  <a:lnTo>
                    <a:pt x="1706" y="952"/>
                  </a:lnTo>
                  <a:lnTo>
                    <a:pt x="1672" y="841"/>
                  </a:lnTo>
                  <a:lnTo>
                    <a:pt x="1730" y="674"/>
                  </a:lnTo>
                  <a:lnTo>
                    <a:pt x="1680" y="639"/>
                  </a:lnTo>
                  <a:lnTo>
                    <a:pt x="1558" y="642"/>
                  </a:lnTo>
                  <a:lnTo>
                    <a:pt x="1533" y="534"/>
                  </a:lnTo>
                  <a:lnTo>
                    <a:pt x="1332" y="329"/>
                  </a:lnTo>
                  <a:lnTo>
                    <a:pt x="1284" y="160"/>
                  </a:lnTo>
                  <a:lnTo>
                    <a:pt x="1307" y="93"/>
                  </a:lnTo>
                  <a:lnTo>
                    <a:pt x="1218" y="0"/>
                  </a:lnTo>
                  <a:lnTo>
                    <a:pt x="0" y="28"/>
                  </a:lnTo>
                  <a:lnTo>
                    <a:pt x="126" y="259"/>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25" name="Freeform 32"/>
            <p:cNvSpPr>
              <a:spLocks/>
            </p:cNvSpPr>
            <p:nvPr/>
          </p:nvSpPr>
          <p:spPr bwMode="auto">
            <a:xfrm>
              <a:off x="3155" y="2700"/>
              <a:ext cx="506" cy="498"/>
            </a:xfrm>
            <a:custGeom>
              <a:avLst/>
              <a:gdLst>
                <a:gd name="T0" fmla="*/ 2 w 1591"/>
                <a:gd name="T1" fmla="*/ 22 h 1389"/>
                <a:gd name="T2" fmla="*/ 2 w 1591"/>
                <a:gd name="T3" fmla="*/ 53 h 1389"/>
                <a:gd name="T4" fmla="*/ 3 w 1591"/>
                <a:gd name="T5" fmla="*/ 54 h 1389"/>
                <a:gd name="T6" fmla="*/ 6 w 1591"/>
                <a:gd name="T7" fmla="*/ 54 h 1389"/>
                <a:gd name="T8" fmla="*/ 6 w 1591"/>
                <a:gd name="T9" fmla="*/ 64 h 1389"/>
                <a:gd name="T10" fmla="*/ 37 w 1591"/>
                <a:gd name="T11" fmla="*/ 63 h 1389"/>
                <a:gd name="T12" fmla="*/ 36 w 1591"/>
                <a:gd name="T13" fmla="*/ 54 h 1389"/>
                <a:gd name="T14" fmla="*/ 39 w 1591"/>
                <a:gd name="T15" fmla="*/ 43 h 1389"/>
                <a:gd name="T16" fmla="*/ 43 w 1591"/>
                <a:gd name="T17" fmla="*/ 36 h 1389"/>
                <a:gd name="T18" fmla="*/ 43 w 1591"/>
                <a:gd name="T19" fmla="*/ 34 h 1389"/>
                <a:gd name="T20" fmla="*/ 45 w 1591"/>
                <a:gd name="T21" fmla="*/ 27 h 1389"/>
                <a:gd name="T22" fmla="*/ 47 w 1591"/>
                <a:gd name="T23" fmla="*/ 20 h 1389"/>
                <a:gd name="T24" fmla="*/ 46 w 1591"/>
                <a:gd name="T25" fmla="*/ 19 h 1389"/>
                <a:gd name="T26" fmla="*/ 49 w 1591"/>
                <a:gd name="T27" fmla="*/ 16 h 1389"/>
                <a:gd name="T28" fmla="*/ 51 w 1591"/>
                <a:gd name="T29" fmla="*/ 10 h 1389"/>
                <a:gd name="T30" fmla="*/ 51 w 1591"/>
                <a:gd name="T31" fmla="*/ 9 h 1389"/>
                <a:gd name="T32" fmla="*/ 44 w 1591"/>
                <a:gd name="T33" fmla="*/ 9 h 1389"/>
                <a:gd name="T34" fmla="*/ 45 w 1591"/>
                <a:gd name="T35" fmla="*/ 5 h 1389"/>
                <a:gd name="T36" fmla="*/ 45 w 1591"/>
                <a:gd name="T37" fmla="*/ 0 h 1389"/>
                <a:gd name="T38" fmla="*/ 0 w 1591"/>
                <a:gd name="T39" fmla="*/ 2 h 1389"/>
                <a:gd name="T40" fmla="*/ 2 w 1591"/>
                <a:gd name="T41" fmla="*/ 22 h 13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91" h="1389">
                  <a:moveTo>
                    <a:pt x="64" y="474"/>
                  </a:moveTo>
                  <a:lnTo>
                    <a:pt x="51" y="1146"/>
                  </a:lnTo>
                  <a:lnTo>
                    <a:pt x="85" y="1185"/>
                  </a:lnTo>
                  <a:lnTo>
                    <a:pt x="197" y="1184"/>
                  </a:lnTo>
                  <a:lnTo>
                    <a:pt x="201" y="1389"/>
                  </a:lnTo>
                  <a:lnTo>
                    <a:pt x="1150" y="1376"/>
                  </a:lnTo>
                  <a:lnTo>
                    <a:pt x="1131" y="1165"/>
                  </a:lnTo>
                  <a:lnTo>
                    <a:pt x="1210" y="935"/>
                  </a:lnTo>
                  <a:lnTo>
                    <a:pt x="1329" y="775"/>
                  </a:lnTo>
                  <a:lnTo>
                    <a:pt x="1320" y="732"/>
                  </a:lnTo>
                  <a:lnTo>
                    <a:pt x="1407" y="586"/>
                  </a:lnTo>
                  <a:lnTo>
                    <a:pt x="1455" y="430"/>
                  </a:lnTo>
                  <a:lnTo>
                    <a:pt x="1438" y="418"/>
                  </a:lnTo>
                  <a:lnTo>
                    <a:pt x="1518" y="358"/>
                  </a:lnTo>
                  <a:lnTo>
                    <a:pt x="1591" y="217"/>
                  </a:lnTo>
                  <a:lnTo>
                    <a:pt x="1568" y="188"/>
                  </a:lnTo>
                  <a:lnTo>
                    <a:pt x="1353" y="197"/>
                  </a:lnTo>
                  <a:lnTo>
                    <a:pt x="1409" y="121"/>
                  </a:lnTo>
                  <a:lnTo>
                    <a:pt x="1395" y="0"/>
                  </a:lnTo>
                  <a:lnTo>
                    <a:pt x="0" y="43"/>
                  </a:lnTo>
                  <a:lnTo>
                    <a:pt x="64" y="474"/>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26" name="Freeform 33"/>
            <p:cNvSpPr>
              <a:spLocks/>
            </p:cNvSpPr>
            <p:nvPr/>
          </p:nvSpPr>
          <p:spPr bwMode="auto">
            <a:xfrm>
              <a:off x="3219" y="3193"/>
              <a:ext cx="575" cy="545"/>
            </a:xfrm>
            <a:custGeom>
              <a:avLst/>
              <a:gdLst>
                <a:gd name="T0" fmla="*/ 0 w 1806"/>
                <a:gd name="T1" fmla="*/ 1 h 1522"/>
                <a:gd name="T2" fmla="*/ 1 w 1806"/>
                <a:gd name="T3" fmla="*/ 19 h 1522"/>
                <a:gd name="T4" fmla="*/ 6 w 1806"/>
                <a:gd name="T5" fmla="*/ 33 h 1522"/>
                <a:gd name="T6" fmla="*/ 4 w 1806"/>
                <a:gd name="T7" fmla="*/ 44 h 1522"/>
                <a:gd name="T8" fmla="*/ 4 w 1806"/>
                <a:gd name="T9" fmla="*/ 53 h 1522"/>
                <a:gd name="T10" fmla="*/ 2 w 1806"/>
                <a:gd name="T11" fmla="*/ 58 h 1522"/>
                <a:gd name="T12" fmla="*/ 3 w 1806"/>
                <a:gd name="T13" fmla="*/ 59 h 1522"/>
                <a:gd name="T14" fmla="*/ 11 w 1806"/>
                <a:gd name="T15" fmla="*/ 58 h 1522"/>
                <a:gd name="T16" fmla="*/ 20 w 1806"/>
                <a:gd name="T17" fmla="*/ 61 h 1522"/>
                <a:gd name="T18" fmla="*/ 24 w 1806"/>
                <a:gd name="T19" fmla="*/ 58 h 1522"/>
                <a:gd name="T20" fmla="*/ 33 w 1806"/>
                <a:gd name="T21" fmla="*/ 63 h 1522"/>
                <a:gd name="T22" fmla="*/ 33 w 1806"/>
                <a:gd name="T23" fmla="*/ 66 h 1522"/>
                <a:gd name="T24" fmla="*/ 37 w 1806"/>
                <a:gd name="T25" fmla="*/ 69 h 1522"/>
                <a:gd name="T26" fmla="*/ 39 w 1806"/>
                <a:gd name="T27" fmla="*/ 66 h 1522"/>
                <a:gd name="T28" fmla="*/ 44 w 1806"/>
                <a:gd name="T29" fmla="*/ 68 h 1522"/>
                <a:gd name="T30" fmla="*/ 46 w 1806"/>
                <a:gd name="T31" fmla="*/ 66 h 1522"/>
                <a:gd name="T32" fmla="*/ 46 w 1806"/>
                <a:gd name="T33" fmla="*/ 62 h 1522"/>
                <a:gd name="T34" fmla="*/ 53 w 1806"/>
                <a:gd name="T35" fmla="*/ 66 h 1522"/>
                <a:gd name="T36" fmla="*/ 53 w 1806"/>
                <a:gd name="T37" fmla="*/ 70 h 1522"/>
                <a:gd name="T38" fmla="*/ 58 w 1806"/>
                <a:gd name="T39" fmla="*/ 65 h 1522"/>
                <a:gd name="T40" fmla="*/ 53 w 1806"/>
                <a:gd name="T41" fmla="*/ 64 h 1522"/>
                <a:gd name="T42" fmla="*/ 50 w 1806"/>
                <a:gd name="T43" fmla="*/ 59 h 1522"/>
                <a:gd name="T44" fmla="*/ 54 w 1806"/>
                <a:gd name="T45" fmla="*/ 52 h 1522"/>
                <a:gd name="T46" fmla="*/ 54 w 1806"/>
                <a:gd name="T47" fmla="*/ 48 h 1522"/>
                <a:gd name="T48" fmla="*/ 50 w 1806"/>
                <a:gd name="T49" fmla="*/ 54 h 1522"/>
                <a:gd name="T50" fmla="*/ 47 w 1806"/>
                <a:gd name="T51" fmla="*/ 52 h 1522"/>
                <a:gd name="T52" fmla="*/ 49 w 1806"/>
                <a:gd name="T53" fmla="*/ 49 h 1522"/>
                <a:gd name="T54" fmla="*/ 44 w 1806"/>
                <a:gd name="T55" fmla="*/ 52 h 1522"/>
                <a:gd name="T56" fmla="*/ 41 w 1806"/>
                <a:gd name="T57" fmla="*/ 49 h 1522"/>
                <a:gd name="T58" fmla="*/ 42 w 1806"/>
                <a:gd name="T59" fmla="*/ 46 h 1522"/>
                <a:gd name="T60" fmla="*/ 51 w 1806"/>
                <a:gd name="T61" fmla="*/ 48 h 1522"/>
                <a:gd name="T62" fmla="*/ 47 w 1806"/>
                <a:gd name="T63" fmla="*/ 40 h 1522"/>
                <a:gd name="T64" fmla="*/ 47 w 1806"/>
                <a:gd name="T65" fmla="*/ 34 h 1522"/>
                <a:gd name="T66" fmla="*/ 27 w 1806"/>
                <a:gd name="T67" fmla="*/ 35 h 1522"/>
                <a:gd name="T68" fmla="*/ 30 w 1806"/>
                <a:gd name="T69" fmla="*/ 23 h 1522"/>
                <a:gd name="T70" fmla="*/ 33 w 1806"/>
                <a:gd name="T71" fmla="*/ 16 h 1522"/>
                <a:gd name="T72" fmla="*/ 32 w 1806"/>
                <a:gd name="T73" fmla="*/ 14 h 1522"/>
                <a:gd name="T74" fmla="*/ 31 w 1806"/>
                <a:gd name="T75" fmla="*/ 0 h 1522"/>
                <a:gd name="T76" fmla="*/ 0 w 1806"/>
                <a:gd name="T77" fmla="*/ 1 h 15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06" h="1522">
                  <a:moveTo>
                    <a:pt x="0" y="13"/>
                  </a:moveTo>
                  <a:lnTo>
                    <a:pt x="22" y="423"/>
                  </a:lnTo>
                  <a:lnTo>
                    <a:pt x="183" y="720"/>
                  </a:lnTo>
                  <a:lnTo>
                    <a:pt x="124" y="960"/>
                  </a:lnTo>
                  <a:lnTo>
                    <a:pt x="135" y="1158"/>
                  </a:lnTo>
                  <a:lnTo>
                    <a:pt x="62" y="1255"/>
                  </a:lnTo>
                  <a:lnTo>
                    <a:pt x="92" y="1286"/>
                  </a:lnTo>
                  <a:lnTo>
                    <a:pt x="331" y="1257"/>
                  </a:lnTo>
                  <a:lnTo>
                    <a:pt x="632" y="1336"/>
                  </a:lnTo>
                  <a:lnTo>
                    <a:pt x="725" y="1259"/>
                  </a:lnTo>
                  <a:lnTo>
                    <a:pt x="1018" y="1378"/>
                  </a:lnTo>
                  <a:lnTo>
                    <a:pt x="1040" y="1444"/>
                  </a:lnTo>
                  <a:lnTo>
                    <a:pt x="1152" y="1497"/>
                  </a:lnTo>
                  <a:lnTo>
                    <a:pt x="1208" y="1435"/>
                  </a:lnTo>
                  <a:lnTo>
                    <a:pt x="1350" y="1488"/>
                  </a:lnTo>
                  <a:lnTo>
                    <a:pt x="1434" y="1444"/>
                  </a:lnTo>
                  <a:lnTo>
                    <a:pt x="1419" y="1356"/>
                  </a:lnTo>
                  <a:lnTo>
                    <a:pt x="1654" y="1435"/>
                  </a:lnTo>
                  <a:lnTo>
                    <a:pt x="1645" y="1522"/>
                  </a:lnTo>
                  <a:lnTo>
                    <a:pt x="1806" y="1411"/>
                  </a:lnTo>
                  <a:lnTo>
                    <a:pt x="1661" y="1394"/>
                  </a:lnTo>
                  <a:lnTo>
                    <a:pt x="1554" y="1281"/>
                  </a:lnTo>
                  <a:lnTo>
                    <a:pt x="1688" y="1141"/>
                  </a:lnTo>
                  <a:lnTo>
                    <a:pt x="1688" y="1057"/>
                  </a:lnTo>
                  <a:lnTo>
                    <a:pt x="1540" y="1176"/>
                  </a:lnTo>
                  <a:lnTo>
                    <a:pt x="1467" y="1141"/>
                  </a:lnTo>
                  <a:lnTo>
                    <a:pt x="1532" y="1071"/>
                  </a:lnTo>
                  <a:lnTo>
                    <a:pt x="1367" y="1121"/>
                  </a:lnTo>
                  <a:lnTo>
                    <a:pt x="1261" y="1077"/>
                  </a:lnTo>
                  <a:lnTo>
                    <a:pt x="1289" y="1006"/>
                  </a:lnTo>
                  <a:lnTo>
                    <a:pt x="1566" y="1056"/>
                  </a:lnTo>
                  <a:lnTo>
                    <a:pt x="1457" y="876"/>
                  </a:lnTo>
                  <a:lnTo>
                    <a:pt x="1474" y="747"/>
                  </a:lnTo>
                  <a:lnTo>
                    <a:pt x="839" y="770"/>
                  </a:lnTo>
                  <a:lnTo>
                    <a:pt x="914" y="489"/>
                  </a:lnTo>
                  <a:lnTo>
                    <a:pt x="1025" y="342"/>
                  </a:lnTo>
                  <a:lnTo>
                    <a:pt x="989" y="304"/>
                  </a:lnTo>
                  <a:lnTo>
                    <a:pt x="949" y="0"/>
                  </a:lnTo>
                  <a:lnTo>
                    <a:pt x="0" y="13"/>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27" name="Freeform 34"/>
            <p:cNvSpPr>
              <a:spLocks/>
            </p:cNvSpPr>
            <p:nvPr/>
          </p:nvSpPr>
          <p:spPr bwMode="auto">
            <a:xfrm>
              <a:off x="3511" y="1168"/>
              <a:ext cx="572" cy="320"/>
            </a:xfrm>
            <a:custGeom>
              <a:avLst/>
              <a:gdLst>
                <a:gd name="T0" fmla="*/ 21 w 1796"/>
                <a:gd name="T1" fmla="*/ 27 h 896"/>
                <a:gd name="T2" fmla="*/ 22 w 1796"/>
                <a:gd name="T3" fmla="*/ 29 h 896"/>
                <a:gd name="T4" fmla="*/ 24 w 1796"/>
                <a:gd name="T5" fmla="*/ 30 h 896"/>
                <a:gd name="T6" fmla="*/ 26 w 1796"/>
                <a:gd name="T7" fmla="*/ 41 h 896"/>
                <a:gd name="T8" fmla="*/ 32 w 1796"/>
                <a:gd name="T9" fmla="*/ 26 h 896"/>
                <a:gd name="T10" fmla="*/ 34 w 1796"/>
                <a:gd name="T11" fmla="*/ 27 h 896"/>
                <a:gd name="T12" fmla="*/ 38 w 1796"/>
                <a:gd name="T13" fmla="*/ 24 h 896"/>
                <a:gd name="T14" fmla="*/ 43 w 1796"/>
                <a:gd name="T15" fmla="*/ 24 h 896"/>
                <a:gd name="T16" fmla="*/ 45 w 1796"/>
                <a:gd name="T17" fmla="*/ 21 h 896"/>
                <a:gd name="T18" fmla="*/ 56 w 1796"/>
                <a:gd name="T19" fmla="*/ 21 h 896"/>
                <a:gd name="T20" fmla="*/ 58 w 1796"/>
                <a:gd name="T21" fmla="*/ 19 h 896"/>
                <a:gd name="T22" fmla="*/ 54 w 1796"/>
                <a:gd name="T23" fmla="*/ 13 h 896"/>
                <a:gd name="T24" fmla="*/ 48 w 1796"/>
                <a:gd name="T25" fmla="*/ 14 h 896"/>
                <a:gd name="T26" fmla="*/ 43 w 1796"/>
                <a:gd name="T27" fmla="*/ 13 h 896"/>
                <a:gd name="T28" fmla="*/ 36 w 1796"/>
                <a:gd name="T29" fmla="*/ 13 h 896"/>
                <a:gd name="T30" fmla="*/ 34 w 1796"/>
                <a:gd name="T31" fmla="*/ 18 h 896"/>
                <a:gd name="T32" fmla="*/ 30 w 1796"/>
                <a:gd name="T33" fmla="*/ 15 h 896"/>
                <a:gd name="T34" fmla="*/ 26 w 1796"/>
                <a:gd name="T35" fmla="*/ 15 h 896"/>
                <a:gd name="T36" fmla="*/ 25 w 1796"/>
                <a:gd name="T37" fmla="*/ 10 h 896"/>
                <a:gd name="T38" fmla="*/ 18 w 1796"/>
                <a:gd name="T39" fmla="*/ 9 h 896"/>
                <a:gd name="T40" fmla="*/ 17 w 1796"/>
                <a:gd name="T41" fmla="*/ 8 h 896"/>
                <a:gd name="T42" fmla="*/ 20 w 1796"/>
                <a:gd name="T43" fmla="*/ 2 h 896"/>
                <a:gd name="T44" fmla="*/ 23 w 1796"/>
                <a:gd name="T45" fmla="*/ 2 h 896"/>
                <a:gd name="T46" fmla="*/ 20 w 1796"/>
                <a:gd name="T47" fmla="*/ 0 h 896"/>
                <a:gd name="T48" fmla="*/ 16 w 1796"/>
                <a:gd name="T49" fmla="*/ 1 h 896"/>
                <a:gd name="T50" fmla="*/ 9 w 1796"/>
                <a:gd name="T51" fmla="*/ 12 h 896"/>
                <a:gd name="T52" fmla="*/ 5 w 1796"/>
                <a:gd name="T53" fmla="*/ 13 h 896"/>
                <a:gd name="T54" fmla="*/ 0 w 1796"/>
                <a:gd name="T55" fmla="*/ 18 h 896"/>
                <a:gd name="T56" fmla="*/ 21 w 1796"/>
                <a:gd name="T57" fmla="*/ 27 h 8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96" h="896">
                  <a:moveTo>
                    <a:pt x="648" y="587"/>
                  </a:moveTo>
                  <a:lnTo>
                    <a:pt x="671" y="640"/>
                  </a:lnTo>
                  <a:lnTo>
                    <a:pt x="734" y="660"/>
                  </a:lnTo>
                  <a:lnTo>
                    <a:pt x="822" y="896"/>
                  </a:lnTo>
                  <a:lnTo>
                    <a:pt x="981" y="571"/>
                  </a:lnTo>
                  <a:lnTo>
                    <a:pt x="1063" y="584"/>
                  </a:lnTo>
                  <a:lnTo>
                    <a:pt x="1165" y="535"/>
                  </a:lnTo>
                  <a:lnTo>
                    <a:pt x="1339" y="535"/>
                  </a:lnTo>
                  <a:lnTo>
                    <a:pt x="1400" y="457"/>
                  </a:lnTo>
                  <a:lnTo>
                    <a:pt x="1732" y="468"/>
                  </a:lnTo>
                  <a:lnTo>
                    <a:pt x="1796" y="418"/>
                  </a:lnTo>
                  <a:lnTo>
                    <a:pt x="1690" y="292"/>
                  </a:lnTo>
                  <a:lnTo>
                    <a:pt x="1483" y="295"/>
                  </a:lnTo>
                  <a:lnTo>
                    <a:pt x="1319" y="277"/>
                  </a:lnTo>
                  <a:lnTo>
                    <a:pt x="1111" y="277"/>
                  </a:lnTo>
                  <a:lnTo>
                    <a:pt x="1041" y="380"/>
                  </a:lnTo>
                  <a:lnTo>
                    <a:pt x="936" y="320"/>
                  </a:lnTo>
                  <a:lnTo>
                    <a:pt x="824" y="329"/>
                  </a:lnTo>
                  <a:lnTo>
                    <a:pt x="786" y="222"/>
                  </a:lnTo>
                  <a:lnTo>
                    <a:pt x="550" y="205"/>
                  </a:lnTo>
                  <a:lnTo>
                    <a:pt x="526" y="164"/>
                  </a:lnTo>
                  <a:lnTo>
                    <a:pt x="630" y="50"/>
                  </a:lnTo>
                  <a:lnTo>
                    <a:pt x="715" y="42"/>
                  </a:lnTo>
                  <a:lnTo>
                    <a:pt x="630" y="0"/>
                  </a:lnTo>
                  <a:lnTo>
                    <a:pt x="498" y="33"/>
                  </a:lnTo>
                  <a:lnTo>
                    <a:pt x="277" y="254"/>
                  </a:lnTo>
                  <a:lnTo>
                    <a:pt x="166" y="274"/>
                  </a:lnTo>
                  <a:lnTo>
                    <a:pt x="0" y="386"/>
                  </a:lnTo>
                  <a:lnTo>
                    <a:pt x="648" y="587"/>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28" name="Freeform 35"/>
            <p:cNvSpPr>
              <a:spLocks/>
            </p:cNvSpPr>
            <p:nvPr/>
          </p:nvSpPr>
          <p:spPr bwMode="auto">
            <a:xfrm>
              <a:off x="3880" y="1365"/>
              <a:ext cx="388" cy="578"/>
            </a:xfrm>
            <a:custGeom>
              <a:avLst/>
              <a:gdLst>
                <a:gd name="T0" fmla="*/ 4 w 1217"/>
                <a:gd name="T1" fmla="*/ 62 h 1612"/>
                <a:gd name="T2" fmla="*/ 4 w 1217"/>
                <a:gd name="T3" fmla="*/ 49 h 1612"/>
                <a:gd name="T4" fmla="*/ 1 w 1217"/>
                <a:gd name="T5" fmla="*/ 40 h 1612"/>
                <a:gd name="T6" fmla="*/ 2 w 1217"/>
                <a:gd name="T7" fmla="*/ 22 h 1612"/>
                <a:gd name="T8" fmla="*/ 8 w 1217"/>
                <a:gd name="T9" fmla="*/ 11 h 1612"/>
                <a:gd name="T10" fmla="*/ 7 w 1217"/>
                <a:gd name="T11" fmla="*/ 19 h 1612"/>
                <a:gd name="T12" fmla="*/ 9 w 1217"/>
                <a:gd name="T13" fmla="*/ 17 h 1612"/>
                <a:gd name="T14" fmla="*/ 9 w 1217"/>
                <a:gd name="T15" fmla="*/ 11 h 1612"/>
                <a:gd name="T16" fmla="*/ 11 w 1217"/>
                <a:gd name="T17" fmla="*/ 8 h 1612"/>
                <a:gd name="T18" fmla="*/ 12 w 1217"/>
                <a:gd name="T19" fmla="*/ 1 h 1612"/>
                <a:gd name="T20" fmla="*/ 14 w 1217"/>
                <a:gd name="T21" fmla="*/ 0 h 1612"/>
                <a:gd name="T22" fmla="*/ 26 w 1217"/>
                <a:gd name="T23" fmla="*/ 6 h 1612"/>
                <a:gd name="T24" fmla="*/ 27 w 1217"/>
                <a:gd name="T25" fmla="*/ 11 h 1612"/>
                <a:gd name="T26" fmla="*/ 28 w 1217"/>
                <a:gd name="T27" fmla="*/ 15 h 1612"/>
                <a:gd name="T28" fmla="*/ 29 w 1217"/>
                <a:gd name="T29" fmla="*/ 24 h 1612"/>
                <a:gd name="T30" fmla="*/ 25 w 1217"/>
                <a:gd name="T31" fmla="*/ 30 h 1612"/>
                <a:gd name="T32" fmla="*/ 25 w 1217"/>
                <a:gd name="T33" fmla="*/ 36 h 1612"/>
                <a:gd name="T34" fmla="*/ 27 w 1217"/>
                <a:gd name="T35" fmla="*/ 38 h 1612"/>
                <a:gd name="T36" fmla="*/ 30 w 1217"/>
                <a:gd name="T37" fmla="*/ 30 h 1612"/>
                <a:gd name="T38" fmla="*/ 33 w 1217"/>
                <a:gd name="T39" fmla="*/ 28 h 1612"/>
                <a:gd name="T40" fmla="*/ 35 w 1217"/>
                <a:gd name="T41" fmla="*/ 29 h 1612"/>
                <a:gd name="T42" fmla="*/ 40 w 1217"/>
                <a:gd name="T43" fmla="*/ 46 h 1612"/>
                <a:gd name="T44" fmla="*/ 37 w 1217"/>
                <a:gd name="T45" fmla="*/ 53 h 1612"/>
                <a:gd name="T46" fmla="*/ 36 w 1217"/>
                <a:gd name="T47" fmla="*/ 58 h 1612"/>
                <a:gd name="T48" fmla="*/ 34 w 1217"/>
                <a:gd name="T49" fmla="*/ 59 h 1612"/>
                <a:gd name="T50" fmla="*/ 34 w 1217"/>
                <a:gd name="T51" fmla="*/ 64 h 1612"/>
                <a:gd name="T52" fmla="*/ 32 w 1217"/>
                <a:gd name="T53" fmla="*/ 70 h 1612"/>
                <a:gd name="T54" fmla="*/ 19 w 1217"/>
                <a:gd name="T55" fmla="*/ 72 h 1612"/>
                <a:gd name="T56" fmla="*/ 19 w 1217"/>
                <a:gd name="T57" fmla="*/ 71 h 1612"/>
                <a:gd name="T58" fmla="*/ 0 w 1217"/>
                <a:gd name="T59" fmla="*/ 74 h 1612"/>
                <a:gd name="T60" fmla="*/ 4 w 1217"/>
                <a:gd name="T61" fmla="*/ 62 h 16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17" h="1612">
                  <a:moveTo>
                    <a:pt x="140" y="1342"/>
                  </a:moveTo>
                  <a:lnTo>
                    <a:pt x="120" y="1074"/>
                  </a:lnTo>
                  <a:lnTo>
                    <a:pt x="19" y="872"/>
                  </a:lnTo>
                  <a:lnTo>
                    <a:pt x="63" y="464"/>
                  </a:lnTo>
                  <a:lnTo>
                    <a:pt x="240" y="248"/>
                  </a:lnTo>
                  <a:lnTo>
                    <a:pt x="228" y="410"/>
                  </a:lnTo>
                  <a:lnTo>
                    <a:pt x="281" y="374"/>
                  </a:lnTo>
                  <a:lnTo>
                    <a:pt x="279" y="244"/>
                  </a:lnTo>
                  <a:lnTo>
                    <a:pt x="347" y="166"/>
                  </a:lnTo>
                  <a:lnTo>
                    <a:pt x="367" y="23"/>
                  </a:lnTo>
                  <a:lnTo>
                    <a:pt x="430" y="0"/>
                  </a:lnTo>
                  <a:lnTo>
                    <a:pt x="796" y="127"/>
                  </a:lnTo>
                  <a:lnTo>
                    <a:pt x="831" y="234"/>
                  </a:lnTo>
                  <a:lnTo>
                    <a:pt x="879" y="330"/>
                  </a:lnTo>
                  <a:lnTo>
                    <a:pt x="891" y="510"/>
                  </a:lnTo>
                  <a:lnTo>
                    <a:pt x="766" y="659"/>
                  </a:lnTo>
                  <a:lnTo>
                    <a:pt x="759" y="774"/>
                  </a:lnTo>
                  <a:lnTo>
                    <a:pt x="831" y="814"/>
                  </a:lnTo>
                  <a:lnTo>
                    <a:pt x="931" y="657"/>
                  </a:lnTo>
                  <a:lnTo>
                    <a:pt x="1025" y="600"/>
                  </a:lnTo>
                  <a:lnTo>
                    <a:pt x="1095" y="635"/>
                  </a:lnTo>
                  <a:lnTo>
                    <a:pt x="1217" y="989"/>
                  </a:lnTo>
                  <a:lnTo>
                    <a:pt x="1131" y="1142"/>
                  </a:lnTo>
                  <a:lnTo>
                    <a:pt x="1112" y="1250"/>
                  </a:lnTo>
                  <a:lnTo>
                    <a:pt x="1061" y="1287"/>
                  </a:lnTo>
                  <a:lnTo>
                    <a:pt x="1058" y="1386"/>
                  </a:lnTo>
                  <a:lnTo>
                    <a:pt x="992" y="1512"/>
                  </a:lnTo>
                  <a:lnTo>
                    <a:pt x="595" y="1570"/>
                  </a:lnTo>
                  <a:lnTo>
                    <a:pt x="586" y="1548"/>
                  </a:lnTo>
                  <a:lnTo>
                    <a:pt x="0" y="1612"/>
                  </a:lnTo>
                  <a:lnTo>
                    <a:pt x="140" y="1342"/>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29" name="Freeform 36"/>
            <p:cNvSpPr>
              <a:spLocks/>
            </p:cNvSpPr>
            <p:nvPr/>
          </p:nvSpPr>
          <p:spPr bwMode="auto">
            <a:xfrm>
              <a:off x="3296" y="1256"/>
              <a:ext cx="532" cy="615"/>
            </a:xfrm>
            <a:custGeom>
              <a:avLst/>
              <a:gdLst>
                <a:gd name="T0" fmla="*/ 1 w 1671"/>
                <a:gd name="T1" fmla="*/ 30 h 1707"/>
                <a:gd name="T2" fmla="*/ 1 w 1671"/>
                <a:gd name="T3" fmla="*/ 40 h 1707"/>
                <a:gd name="T4" fmla="*/ 8 w 1671"/>
                <a:gd name="T5" fmla="*/ 46 h 1707"/>
                <a:gd name="T6" fmla="*/ 11 w 1671"/>
                <a:gd name="T7" fmla="*/ 50 h 1707"/>
                <a:gd name="T8" fmla="*/ 16 w 1671"/>
                <a:gd name="T9" fmla="*/ 56 h 1707"/>
                <a:gd name="T10" fmla="*/ 16 w 1671"/>
                <a:gd name="T11" fmla="*/ 62 h 1707"/>
                <a:gd name="T12" fmla="*/ 17 w 1671"/>
                <a:gd name="T13" fmla="*/ 71 h 1707"/>
                <a:gd name="T14" fmla="*/ 23 w 1671"/>
                <a:gd name="T15" fmla="*/ 80 h 1707"/>
                <a:gd name="T16" fmla="*/ 49 w 1671"/>
                <a:gd name="T17" fmla="*/ 77 h 1707"/>
                <a:gd name="T18" fmla="*/ 48 w 1671"/>
                <a:gd name="T19" fmla="*/ 65 h 1707"/>
                <a:gd name="T20" fmla="*/ 50 w 1671"/>
                <a:gd name="T21" fmla="*/ 46 h 1707"/>
                <a:gd name="T22" fmla="*/ 50 w 1671"/>
                <a:gd name="T23" fmla="*/ 41 h 1707"/>
                <a:gd name="T24" fmla="*/ 54 w 1671"/>
                <a:gd name="T25" fmla="*/ 27 h 1707"/>
                <a:gd name="T26" fmla="*/ 53 w 1671"/>
                <a:gd name="T27" fmla="*/ 26 h 1707"/>
                <a:gd name="T28" fmla="*/ 51 w 1671"/>
                <a:gd name="T29" fmla="*/ 35 h 1707"/>
                <a:gd name="T30" fmla="*/ 48 w 1671"/>
                <a:gd name="T31" fmla="*/ 35 h 1707"/>
                <a:gd name="T32" fmla="*/ 47 w 1671"/>
                <a:gd name="T33" fmla="*/ 39 h 1707"/>
                <a:gd name="T34" fmla="*/ 45 w 1671"/>
                <a:gd name="T35" fmla="*/ 41 h 1707"/>
                <a:gd name="T36" fmla="*/ 47 w 1671"/>
                <a:gd name="T37" fmla="*/ 33 h 1707"/>
                <a:gd name="T38" fmla="*/ 48 w 1671"/>
                <a:gd name="T39" fmla="*/ 30 h 1707"/>
                <a:gd name="T40" fmla="*/ 46 w 1671"/>
                <a:gd name="T41" fmla="*/ 19 h 1707"/>
                <a:gd name="T42" fmla="*/ 43 w 1671"/>
                <a:gd name="T43" fmla="*/ 18 h 1707"/>
                <a:gd name="T44" fmla="*/ 43 w 1671"/>
                <a:gd name="T45" fmla="*/ 16 h 1707"/>
                <a:gd name="T46" fmla="*/ 22 w 1671"/>
                <a:gd name="T47" fmla="*/ 6 h 1707"/>
                <a:gd name="T48" fmla="*/ 19 w 1671"/>
                <a:gd name="T49" fmla="*/ 5 h 1707"/>
                <a:gd name="T50" fmla="*/ 18 w 1671"/>
                <a:gd name="T51" fmla="*/ 6 h 1707"/>
                <a:gd name="T52" fmla="*/ 17 w 1671"/>
                <a:gd name="T53" fmla="*/ 6 h 1707"/>
                <a:gd name="T54" fmla="*/ 18 w 1671"/>
                <a:gd name="T55" fmla="*/ 3 h 1707"/>
                <a:gd name="T56" fmla="*/ 18 w 1671"/>
                <a:gd name="T57" fmla="*/ 0 h 1707"/>
                <a:gd name="T58" fmla="*/ 18 w 1671"/>
                <a:gd name="T59" fmla="*/ 0 h 1707"/>
                <a:gd name="T60" fmla="*/ 9 w 1671"/>
                <a:gd name="T61" fmla="*/ 5 h 1707"/>
                <a:gd name="T62" fmla="*/ 8 w 1671"/>
                <a:gd name="T63" fmla="*/ 5 h 1707"/>
                <a:gd name="T64" fmla="*/ 7 w 1671"/>
                <a:gd name="T65" fmla="*/ 4 h 1707"/>
                <a:gd name="T66" fmla="*/ 5 w 1671"/>
                <a:gd name="T67" fmla="*/ 6 h 1707"/>
                <a:gd name="T68" fmla="*/ 5 w 1671"/>
                <a:gd name="T69" fmla="*/ 15 h 1707"/>
                <a:gd name="T70" fmla="*/ 0 w 1671"/>
                <a:gd name="T71" fmla="*/ 24 h 1707"/>
                <a:gd name="T72" fmla="*/ 1 w 1671"/>
                <a:gd name="T73" fmla="*/ 30 h 17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71" h="1707">
                  <a:moveTo>
                    <a:pt x="44" y="650"/>
                  </a:moveTo>
                  <a:lnTo>
                    <a:pt x="38" y="857"/>
                  </a:lnTo>
                  <a:lnTo>
                    <a:pt x="242" y="981"/>
                  </a:lnTo>
                  <a:lnTo>
                    <a:pt x="322" y="1068"/>
                  </a:lnTo>
                  <a:lnTo>
                    <a:pt x="482" y="1190"/>
                  </a:lnTo>
                  <a:lnTo>
                    <a:pt x="507" y="1329"/>
                  </a:lnTo>
                  <a:lnTo>
                    <a:pt x="537" y="1525"/>
                  </a:lnTo>
                  <a:lnTo>
                    <a:pt x="696" y="1707"/>
                  </a:lnTo>
                  <a:lnTo>
                    <a:pt x="1524" y="1653"/>
                  </a:lnTo>
                  <a:lnTo>
                    <a:pt x="1477" y="1391"/>
                  </a:lnTo>
                  <a:lnTo>
                    <a:pt x="1552" y="994"/>
                  </a:lnTo>
                  <a:lnTo>
                    <a:pt x="1548" y="883"/>
                  </a:lnTo>
                  <a:lnTo>
                    <a:pt x="1671" y="570"/>
                  </a:lnTo>
                  <a:lnTo>
                    <a:pt x="1638" y="560"/>
                  </a:lnTo>
                  <a:lnTo>
                    <a:pt x="1563" y="738"/>
                  </a:lnTo>
                  <a:lnTo>
                    <a:pt x="1496" y="749"/>
                  </a:lnTo>
                  <a:lnTo>
                    <a:pt x="1465" y="826"/>
                  </a:lnTo>
                  <a:lnTo>
                    <a:pt x="1395" y="878"/>
                  </a:lnTo>
                  <a:lnTo>
                    <a:pt x="1447" y="711"/>
                  </a:lnTo>
                  <a:lnTo>
                    <a:pt x="1496" y="648"/>
                  </a:lnTo>
                  <a:lnTo>
                    <a:pt x="1408" y="412"/>
                  </a:lnTo>
                  <a:lnTo>
                    <a:pt x="1345" y="392"/>
                  </a:lnTo>
                  <a:lnTo>
                    <a:pt x="1322" y="339"/>
                  </a:lnTo>
                  <a:lnTo>
                    <a:pt x="674" y="138"/>
                  </a:lnTo>
                  <a:lnTo>
                    <a:pt x="596" y="101"/>
                  </a:lnTo>
                  <a:lnTo>
                    <a:pt x="548" y="136"/>
                  </a:lnTo>
                  <a:lnTo>
                    <a:pt x="532" y="126"/>
                  </a:lnTo>
                  <a:lnTo>
                    <a:pt x="560" y="57"/>
                  </a:lnTo>
                  <a:lnTo>
                    <a:pt x="573" y="8"/>
                  </a:lnTo>
                  <a:lnTo>
                    <a:pt x="552" y="0"/>
                  </a:lnTo>
                  <a:lnTo>
                    <a:pt x="287" y="110"/>
                  </a:lnTo>
                  <a:lnTo>
                    <a:pt x="258" y="112"/>
                  </a:lnTo>
                  <a:lnTo>
                    <a:pt x="207" y="88"/>
                  </a:lnTo>
                  <a:lnTo>
                    <a:pt x="157" y="121"/>
                  </a:lnTo>
                  <a:lnTo>
                    <a:pt x="166" y="318"/>
                  </a:lnTo>
                  <a:lnTo>
                    <a:pt x="0" y="517"/>
                  </a:lnTo>
                  <a:lnTo>
                    <a:pt x="44" y="650"/>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30" name="Freeform 37"/>
            <p:cNvSpPr>
              <a:spLocks/>
            </p:cNvSpPr>
            <p:nvPr/>
          </p:nvSpPr>
          <p:spPr bwMode="auto">
            <a:xfrm>
              <a:off x="3798" y="1920"/>
              <a:ext cx="311" cy="588"/>
            </a:xfrm>
            <a:custGeom>
              <a:avLst/>
              <a:gdLst>
                <a:gd name="T0" fmla="*/ 1 w 977"/>
                <a:gd name="T1" fmla="*/ 76 h 1632"/>
                <a:gd name="T2" fmla="*/ 2 w 977"/>
                <a:gd name="T3" fmla="*/ 74 h 1632"/>
                <a:gd name="T4" fmla="*/ 8 w 977"/>
                <a:gd name="T5" fmla="*/ 74 h 1632"/>
                <a:gd name="T6" fmla="*/ 13 w 977"/>
                <a:gd name="T7" fmla="*/ 71 h 1632"/>
                <a:gd name="T8" fmla="*/ 18 w 977"/>
                <a:gd name="T9" fmla="*/ 67 h 1632"/>
                <a:gd name="T10" fmla="*/ 22 w 977"/>
                <a:gd name="T11" fmla="*/ 67 h 1632"/>
                <a:gd name="T12" fmla="*/ 26 w 977"/>
                <a:gd name="T13" fmla="*/ 56 h 1632"/>
                <a:gd name="T14" fmla="*/ 28 w 977"/>
                <a:gd name="T15" fmla="*/ 56 h 1632"/>
                <a:gd name="T16" fmla="*/ 32 w 977"/>
                <a:gd name="T17" fmla="*/ 53 h 1632"/>
                <a:gd name="T18" fmla="*/ 31 w 977"/>
                <a:gd name="T19" fmla="*/ 50 h 1632"/>
                <a:gd name="T20" fmla="*/ 31 w 977"/>
                <a:gd name="T21" fmla="*/ 48 h 1632"/>
                <a:gd name="T22" fmla="*/ 27 w 977"/>
                <a:gd name="T23" fmla="*/ 1 h 1632"/>
                <a:gd name="T24" fmla="*/ 27 w 977"/>
                <a:gd name="T25" fmla="*/ 0 h 1632"/>
                <a:gd name="T26" fmla="*/ 8 w 977"/>
                <a:gd name="T27" fmla="*/ 3 h 1632"/>
                <a:gd name="T28" fmla="*/ 5 w 977"/>
                <a:gd name="T29" fmla="*/ 6 h 1632"/>
                <a:gd name="T30" fmla="*/ 2 w 977"/>
                <a:gd name="T31" fmla="*/ 4 h 1632"/>
                <a:gd name="T32" fmla="*/ 4 w 977"/>
                <a:gd name="T33" fmla="*/ 43 h 1632"/>
                <a:gd name="T34" fmla="*/ 4 w 977"/>
                <a:gd name="T35" fmla="*/ 51 h 1632"/>
                <a:gd name="T36" fmla="*/ 5 w 977"/>
                <a:gd name="T37" fmla="*/ 56 h 1632"/>
                <a:gd name="T38" fmla="*/ 3 w 977"/>
                <a:gd name="T39" fmla="*/ 64 h 1632"/>
                <a:gd name="T40" fmla="*/ 1 w 977"/>
                <a:gd name="T41" fmla="*/ 68 h 1632"/>
                <a:gd name="T42" fmla="*/ 0 w 977"/>
                <a:gd name="T43" fmla="*/ 75 h 1632"/>
                <a:gd name="T44" fmla="*/ 1 w 977"/>
                <a:gd name="T45" fmla="*/ 76 h 16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77" h="1632">
                  <a:moveTo>
                    <a:pt x="31" y="1632"/>
                  </a:moveTo>
                  <a:lnTo>
                    <a:pt x="59" y="1587"/>
                  </a:lnTo>
                  <a:lnTo>
                    <a:pt x="250" y="1575"/>
                  </a:lnTo>
                  <a:lnTo>
                    <a:pt x="402" y="1524"/>
                  </a:lnTo>
                  <a:lnTo>
                    <a:pt x="552" y="1431"/>
                  </a:lnTo>
                  <a:lnTo>
                    <a:pt x="678" y="1427"/>
                  </a:lnTo>
                  <a:lnTo>
                    <a:pt x="824" y="1191"/>
                  </a:lnTo>
                  <a:lnTo>
                    <a:pt x="867" y="1205"/>
                  </a:lnTo>
                  <a:lnTo>
                    <a:pt x="977" y="1126"/>
                  </a:lnTo>
                  <a:lnTo>
                    <a:pt x="948" y="1064"/>
                  </a:lnTo>
                  <a:lnTo>
                    <a:pt x="963" y="1029"/>
                  </a:lnTo>
                  <a:lnTo>
                    <a:pt x="852" y="22"/>
                  </a:lnTo>
                  <a:lnTo>
                    <a:pt x="843" y="0"/>
                  </a:lnTo>
                  <a:lnTo>
                    <a:pt x="257" y="64"/>
                  </a:lnTo>
                  <a:lnTo>
                    <a:pt x="147" y="123"/>
                  </a:lnTo>
                  <a:lnTo>
                    <a:pt x="52" y="92"/>
                  </a:lnTo>
                  <a:lnTo>
                    <a:pt x="121" y="919"/>
                  </a:lnTo>
                  <a:lnTo>
                    <a:pt x="107" y="1089"/>
                  </a:lnTo>
                  <a:lnTo>
                    <a:pt x="146" y="1191"/>
                  </a:lnTo>
                  <a:lnTo>
                    <a:pt x="98" y="1376"/>
                  </a:lnTo>
                  <a:lnTo>
                    <a:pt x="33" y="1461"/>
                  </a:lnTo>
                  <a:lnTo>
                    <a:pt x="0" y="1592"/>
                  </a:lnTo>
                  <a:lnTo>
                    <a:pt x="31" y="1632"/>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31" name="Freeform 38"/>
            <p:cNvSpPr>
              <a:spLocks/>
            </p:cNvSpPr>
            <p:nvPr/>
          </p:nvSpPr>
          <p:spPr bwMode="auto">
            <a:xfrm>
              <a:off x="3682" y="2287"/>
              <a:ext cx="728" cy="408"/>
            </a:xfrm>
            <a:custGeom>
              <a:avLst/>
              <a:gdLst>
                <a:gd name="T0" fmla="*/ 1 w 2286"/>
                <a:gd name="T1" fmla="*/ 50 h 1141"/>
                <a:gd name="T2" fmla="*/ 2 w 2286"/>
                <a:gd name="T3" fmla="*/ 49 h 1141"/>
                <a:gd name="T4" fmla="*/ 3 w 2286"/>
                <a:gd name="T5" fmla="*/ 44 h 1141"/>
                <a:gd name="T6" fmla="*/ 2 w 2286"/>
                <a:gd name="T7" fmla="*/ 43 h 1141"/>
                <a:gd name="T8" fmla="*/ 4 w 2286"/>
                <a:gd name="T9" fmla="*/ 39 h 1141"/>
                <a:gd name="T10" fmla="*/ 9 w 2286"/>
                <a:gd name="T11" fmla="*/ 41 h 1141"/>
                <a:gd name="T12" fmla="*/ 9 w 2286"/>
                <a:gd name="T13" fmla="*/ 35 h 1141"/>
                <a:gd name="T14" fmla="*/ 12 w 2286"/>
                <a:gd name="T15" fmla="*/ 33 h 1141"/>
                <a:gd name="T16" fmla="*/ 12 w 2286"/>
                <a:gd name="T17" fmla="*/ 31 h 1141"/>
                <a:gd name="T18" fmla="*/ 14 w 2286"/>
                <a:gd name="T19" fmla="*/ 26 h 1141"/>
                <a:gd name="T20" fmla="*/ 20 w 2286"/>
                <a:gd name="T21" fmla="*/ 25 h 1141"/>
                <a:gd name="T22" fmla="*/ 25 w 2286"/>
                <a:gd name="T23" fmla="*/ 23 h 1141"/>
                <a:gd name="T24" fmla="*/ 28 w 2286"/>
                <a:gd name="T25" fmla="*/ 20 h 1141"/>
                <a:gd name="T26" fmla="*/ 30 w 2286"/>
                <a:gd name="T27" fmla="*/ 19 h 1141"/>
                <a:gd name="T28" fmla="*/ 34 w 2286"/>
                <a:gd name="T29" fmla="*/ 18 h 1141"/>
                <a:gd name="T30" fmla="*/ 38 w 2286"/>
                <a:gd name="T31" fmla="*/ 8 h 1141"/>
                <a:gd name="T32" fmla="*/ 40 w 2286"/>
                <a:gd name="T33" fmla="*/ 8 h 1141"/>
                <a:gd name="T34" fmla="*/ 43 w 2286"/>
                <a:gd name="T35" fmla="*/ 5 h 1141"/>
                <a:gd name="T36" fmla="*/ 42 w 2286"/>
                <a:gd name="T37" fmla="*/ 2 h 1141"/>
                <a:gd name="T38" fmla="*/ 43 w 2286"/>
                <a:gd name="T39" fmla="*/ 0 h 1141"/>
                <a:gd name="T40" fmla="*/ 46 w 2286"/>
                <a:gd name="T41" fmla="*/ 0 h 1141"/>
                <a:gd name="T42" fmla="*/ 48 w 2286"/>
                <a:gd name="T43" fmla="*/ 1 h 1141"/>
                <a:gd name="T44" fmla="*/ 54 w 2286"/>
                <a:gd name="T45" fmla="*/ 6 h 1141"/>
                <a:gd name="T46" fmla="*/ 59 w 2286"/>
                <a:gd name="T47" fmla="*/ 6 h 1141"/>
                <a:gd name="T48" fmla="*/ 61 w 2286"/>
                <a:gd name="T49" fmla="*/ 4 h 1141"/>
                <a:gd name="T50" fmla="*/ 66 w 2286"/>
                <a:gd name="T51" fmla="*/ 9 h 1141"/>
                <a:gd name="T52" fmla="*/ 68 w 2286"/>
                <a:gd name="T53" fmla="*/ 17 h 1141"/>
                <a:gd name="T54" fmla="*/ 74 w 2286"/>
                <a:gd name="T55" fmla="*/ 23 h 1141"/>
                <a:gd name="T56" fmla="*/ 71 w 2286"/>
                <a:gd name="T57" fmla="*/ 28 h 1141"/>
                <a:gd name="T58" fmla="*/ 66 w 2286"/>
                <a:gd name="T59" fmla="*/ 35 h 1141"/>
                <a:gd name="T60" fmla="*/ 66 w 2286"/>
                <a:gd name="T61" fmla="*/ 36 h 1141"/>
                <a:gd name="T62" fmla="*/ 59 w 2286"/>
                <a:gd name="T63" fmla="*/ 43 h 1141"/>
                <a:gd name="T64" fmla="*/ 18 w 2286"/>
                <a:gd name="T65" fmla="*/ 48 h 1141"/>
                <a:gd name="T66" fmla="*/ 13 w 2286"/>
                <a:gd name="T67" fmla="*/ 48 h 1141"/>
                <a:gd name="T68" fmla="*/ 14 w 2286"/>
                <a:gd name="T69" fmla="*/ 51 h 1141"/>
                <a:gd name="T70" fmla="*/ 0 w 2286"/>
                <a:gd name="T71" fmla="*/ 52 h 1141"/>
                <a:gd name="T72" fmla="*/ 1 w 2286"/>
                <a:gd name="T73" fmla="*/ 50 h 11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86" h="1141">
                  <a:moveTo>
                    <a:pt x="15" y="1085"/>
                  </a:moveTo>
                  <a:lnTo>
                    <a:pt x="70" y="1076"/>
                  </a:lnTo>
                  <a:lnTo>
                    <a:pt x="84" y="958"/>
                  </a:lnTo>
                  <a:lnTo>
                    <a:pt x="49" y="948"/>
                  </a:lnTo>
                  <a:lnTo>
                    <a:pt x="125" y="851"/>
                  </a:lnTo>
                  <a:lnTo>
                    <a:pt x="267" y="898"/>
                  </a:lnTo>
                  <a:lnTo>
                    <a:pt x="285" y="759"/>
                  </a:lnTo>
                  <a:lnTo>
                    <a:pt x="384" y="723"/>
                  </a:lnTo>
                  <a:lnTo>
                    <a:pt x="369" y="692"/>
                  </a:lnTo>
                  <a:lnTo>
                    <a:pt x="423" y="564"/>
                  </a:lnTo>
                  <a:lnTo>
                    <a:pt x="614" y="552"/>
                  </a:lnTo>
                  <a:lnTo>
                    <a:pt x="766" y="501"/>
                  </a:lnTo>
                  <a:lnTo>
                    <a:pt x="866" y="438"/>
                  </a:lnTo>
                  <a:lnTo>
                    <a:pt x="916" y="408"/>
                  </a:lnTo>
                  <a:lnTo>
                    <a:pt x="1042" y="404"/>
                  </a:lnTo>
                  <a:lnTo>
                    <a:pt x="1188" y="168"/>
                  </a:lnTo>
                  <a:lnTo>
                    <a:pt x="1231" y="182"/>
                  </a:lnTo>
                  <a:lnTo>
                    <a:pt x="1341" y="103"/>
                  </a:lnTo>
                  <a:lnTo>
                    <a:pt x="1312" y="41"/>
                  </a:lnTo>
                  <a:lnTo>
                    <a:pt x="1327" y="6"/>
                  </a:lnTo>
                  <a:lnTo>
                    <a:pt x="1424" y="0"/>
                  </a:lnTo>
                  <a:lnTo>
                    <a:pt x="1489" y="24"/>
                  </a:lnTo>
                  <a:lnTo>
                    <a:pt x="1689" y="139"/>
                  </a:lnTo>
                  <a:lnTo>
                    <a:pt x="1829" y="135"/>
                  </a:lnTo>
                  <a:lnTo>
                    <a:pt x="1897" y="91"/>
                  </a:lnTo>
                  <a:lnTo>
                    <a:pt x="2053" y="187"/>
                  </a:lnTo>
                  <a:lnTo>
                    <a:pt x="2105" y="375"/>
                  </a:lnTo>
                  <a:lnTo>
                    <a:pt x="2286" y="507"/>
                  </a:lnTo>
                  <a:lnTo>
                    <a:pt x="2197" y="609"/>
                  </a:lnTo>
                  <a:lnTo>
                    <a:pt x="2042" y="757"/>
                  </a:lnTo>
                  <a:lnTo>
                    <a:pt x="2040" y="792"/>
                  </a:lnTo>
                  <a:lnTo>
                    <a:pt x="1814" y="936"/>
                  </a:lnTo>
                  <a:lnTo>
                    <a:pt x="550" y="1053"/>
                  </a:lnTo>
                  <a:lnTo>
                    <a:pt x="416" y="1046"/>
                  </a:lnTo>
                  <a:lnTo>
                    <a:pt x="422" y="1112"/>
                  </a:lnTo>
                  <a:lnTo>
                    <a:pt x="0" y="1141"/>
                  </a:lnTo>
                  <a:lnTo>
                    <a:pt x="15" y="1085"/>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32" name="Freeform 39"/>
            <p:cNvSpPr>
              <a:spLocks/>
            </p:cNvSpPr>
            <p:nvPr/>
          </p:nvSpPr>
          <p:spPr bwMode="auto">
            <a:xfrm>
              <a:off x="3603" y="2592"/>
              <a:ext cx="857" cy="319"/>
            </a:xfrm>
            <a:custGeom>
              <a:avLst/>
              <a:gdLst>
                <a:gd name="T0" fmla="*/ 2 w 2690"/>
                <a:gd name="T1" fmla="*/ 34 h 887"/>
                <a:gd name="T2" fmla="*/ 1 w 2690"/>
                <a:gd name="T3" fmla="*/ 33 h 887"/>
                <a:gd name="T4" fmla="*/ 4 w 2690"/>
                <a:gd name="T5" fmla="*/ 31 h 887"/>
                <a:gd name="T6" fmla="*/ 6 w 2690"/>
                <a:gd name="T7" fmla="*/ 24 h 887"/>
                <a:gd name="T8" fmla="*/ 5 w 2690"/>
                <a:gd name="T9" fmla="*/ 23 h 887"/>
                <a:gd name="T10" fmla="*/ 6 w 2690"/>
                <a:gd name="T11" fmla="*/ 20 h 887"/>
                <a:gd name="T12" fmla="*/ 6 w 2690"/>
                <a:gd name="T13" fmla="*/ 16 h 887"/>
                <a:gd name="T14" fmla="*/ 8 w 2690"/>
                <a:gd name="T15" fmla="*/ 13 h 887"/>
                <a:gd name="T16" fmla="*/ 22 w 2690"/>
                <a:gd name="T17" fmla="*/ 12 h 887"/>
                <a:gd name="T18" fmla="*/ 22 w 2690"/>
                <a:gd name="T19" fmla="*/ 9 h 887"/>
                <a:gd name="T20" fmla="*/ 26 w 2690"/>
                <a:gd name="T21" fmla="*/ 9 h 887"/>
                <a:gd name="T22" fmla="*/ 67 w 2690"/>
                <a:gd name="T23" fmla="*/ 4 h 887"/>
                <a:gd name="T24" fmla="*/ 87 w 2690"/>
                <a:gd name="T25" fmla="*/ 0 h 887"/>
                <a:gd name="T26" fmla="*/ 83 w 2690"/>
                <a:gd name="T27" fmla="*/ 10 h 887"/>
                <a:gd name="T28" fmla="*/ 78 w 2690"/>
                <a:gd name="T29" fmla="*/ 12 h 887"/>
                <a:gd name="T30" fmla="*/ 75 w 2690"/>
                <a:gd name="T31" fmla="*/ 17 h 887"/>
                <a:gd name="T32" fmla="*/ 65 w 2690"/>
                <a:gd name="T33" fmla="*/ 25 h 887"/>
                <a:gd name="T34" fmla="*/ 65 w 2690"/>
                <a:gd name="T35" fmla="*/ 28 h 887"/>
                <a:gd name="T36" fmla="*/ 62 w 2690"/>
                <a:gd name="T37" fmla="*/ 30 h 887"/>
                <a:gd name="T38" fmla="*/ 62 w 2690"/>
                <a:gd name="T39" fmla="*/ 34 h 887"/>
                <a:gd name="T40" fmla="*/ 49 w 2690"/>
                <a:gd name="T41" fmla="*/ 36 h 887"/>
                <a:gd name="T42" fmla="*/ 22 w 2690"/>
                <a:gd name="T43" fmla="*/ 40 h 887"/>
                <a:gd name="T44" fmla="*/ 0 w 2690"/>
                <a:gd name="T45" fmla="*/ 41 h 887"/>
                <a:gd name="T46" fmla="*/ 2 w 2690"/>
                <a:gd name="T47" fmla="*/ 34 h 8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90" h="887">
                  <a:moveTo>
                    <a:pt x="48" y="731"/>
                  </a:moveTo>
                  <a:lnTo>
                    <a:pt x="31" y="719"/>
                  </a:lnTo>
                  <a:lnTo>
                    <a:pt x="111" y="659"/>
                  </a:lnTo>
                  <a:lnTo>
                    <a:pt x="184" y="518"/>
                  </a:lnTo>
                  <a:lnTo>
                    <a:pt x="161" y="489"/>
                  </a:lnTo>
                  <a:lnTo>
                    <a:pt x="196" y="422"/>
                  </a:lnTo>
                  <a:lnTo>
                    <a:pt x="198" y="344"/>
                  </a:lnTo>
                  <a:lnTo>
                    <a:pt x="250" y="288"/>
                  </a:lnTo>
                  <a:lnTo>
                    <a:pt x="672" y="259"/>
                  </a:lnTo>
                  <a:lnTo>
                    <a:pt x="666" y="193"/>
                  </a:lnTo>
                  <a:lnTo>
                    <a:pt x="800" y="200"/>
                  </a:lnTo>
                  <a:lnTo>
                    <a:pt x="2064" y="83"/>
                  </a:lnTo>
                  <a:lnTo>
                    <a:pt x="2690" y="0"/>
                  </a:lnTo>
                  <a:lnTo>
                    <a:pt x="2581" y="213"/>
                  </a:lnTo>
                  <a:lnTo>
                    <a:pt x="2407" y="249"/>
                  </a:lnTo>
                  <a:lnTo>
                    <a:pt x="2328" y="358"/>
                  </a:lnTo>
                  <a:lnTo>
                    <a:pt x="2022" y="535"/>
                  </a:lnTo>
                  <a:lnTo>
                    <a:pt x="2004" y="604"/>
                  </a:lnTo>
                  <a:lnTo>
                    <a:pt x="1924" y="641"/>
                  </a:lnTo>
                  <a:lnTo>
                    <a:pt x="1925" y="728"/>
                  </a:lnTo>
                  <a:lnTo>
                    <a:pt x="1510" y="775"/>
                  </a:lnTo>
                  <a:lnTo>
                    <a:pt x="677" y="847"/>
                  </a:lnTo>
                  <a:lnTo>
                    <a:pt x="0" y="887"/>
                  </a:lnTo>
                  <a:lnTo>
                    <a:pt x="48" y="731"/>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33" name="Freeform 40"/>
            <p:cNvSpPr>
              <a:spLocks/>
            </p:cNvSpPr>
            <p:nvPr/>
          </p:nvSpPr>
          <p:spPr bwMode="auto">
            <a:xfrm>
              <a:off x="3819" y="2870"/>
              <a:ext cx="378" cy="682"/>
            </a:xfrm>
            <a:custGeom>
              <a:avLst/>
              <a:gdLst>
                <a:gd name="T0" fmla="*/ 1 w 1200"/>
                <a:gd name="T1" fmla="*/ 5 h 1903"/>
                <a:gd name="T2" fmla="*/ 0 w 1200"/>
                <a:gd name="T3" fmla="*/ 59 h 1903"/>
                <a:gd name="T4" fmla="*/ 3 w 1200"/>
                <a:gd name="T5" fmla="*/ 85 h 1903"/>
                <a:gd name="T6" fmla="*/ 5 w 1200"/>
                <a:gd name="T7" fmla="*/ 86 h 1903"/>
                <a:gd name="T8" fmla="*/ 7 w 1200"/>
                <a:gd name="T9" fmla="*/ 84 h 1903"/>
                <a:gd name="T10" fmla="*/ 9 w 1200"/>
                <a:gd name="T11" fmla="*/ 86 h 1903"/>
                <a:gd name="T12" fmla="*/ 7 w 1200"/>
                <a:gd name="T13" fmla="*/ 87 h 1903"/>
                <a:gd name="T14" fmla="*/ 12 w 1200"/>
                <a:gd name="T15" fmla="*/ 86 h 1903"/>
                <a:gd name="T16" fmla="*/ 13 w 1200"/>
                <a:gd name="T17" fmla="*/ 83 h 1903"/>
                <a:gd name="T18" fmla="*/ 12 w 1200"/>
                <a:gd name="T19" fmla="*/ 82 h 1903"/>
                <a:gd name="T20" fmla="*/ 12 w 1200"/>
                <a:gd name="T21" fmla="*/ 80 h 1903"/>
                <a:gd name="T22" fmla="*/ 10 w 1200"/>
                <a:gd name="T23" fmla="*/ 76 h 1903"/>
                <a:gd name="T24" fmla="*/ 10 w 1200"/>
                <a:gd name="T25" fmla="*/ 73 h 1903"/>
                <a:gd name="T26" fmla="*/ 37 w 1200"/>
                <a:gd name="T27" fmla="*/ 70 h 1903"/>
                <a:gd name="T28" fmla="*/ 35 w 1200"/>
                <a:gd name="T29" fmla="*/ 56 h 1903"/>
                <a:gd name="T30" fmla="*/ 37 w 1200"/>
                <a:gd name="T31" fmla="*/ 48 h 1903"/>
                <a:gd name="T32" fmla="*/ 33 w 1200"/>
                <a:gd name="T33" fmla="*/ 37 h 1903"/>
                <a:gd name="T34" fmla="*/ 26 w 1200"/>
                <a:gd name="T35" fmla="*/ 0 h 1903"/>
                <a:gd name="T36" fmla="*/ 0 w 1200"/>
                <a:gd name="T37" fmla="*/ 3 h 1903"/>
                <a:gd name="T38" fmla="*/ 1 w 1200"/>
                <a:gd name="T39" fmla="*/ 5 h 19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00" h="1903">
                  <a:moveTo>
                    <a:pt x="31" y="108"/>
                  </a:moveTo>
                  <a:lnTo>
                    <a:pt x="0" y="1278"/>
                  </a:lnTo>
                  <a:lnTo>
                    <a:pt x="75" y="1847"/>
                  </a:lnTo>
                  <a:lnTo>
                    <a:pt x="160" y="1867"/>
                  </a:lnTo>
                  <a:lnTo>
                    <a:pt x="231" y="1821"/>
                  </a:lnTo>
                  <a:lnTo>
                    <a:pt x="278" y="1865"/>
                  </a:lnTo>
                  <a:lnTo>
                    <a:pt x="209" y="1903"/>
                  </a:lnTo>
                  <a:lnTo>
                    <a:pt x="377" y="1862"/>
                  </a:lnTo>
                  <a:lnTo>
                    <a:pt x="411" y="1808"/>
                  </a:lnTo>
                  <a:lnTo>
                    <a:pt x="386" y="1777"/>
                  </a:lnTo>
                  <a:lnTo>
                    <a:pt x="398" y="1730"/>
                  </a:lnTo>
                  <a:lnTo>
                    <a:pt x="319" y="1656"/>
                  </a:lnTo>
                  <a:lnTo>
                    <a:pt x="323" y="1595"/>
                  </a:lnTo>
                  <a:lnTo>
                    <a:pt x="1200" y="1517"/>
                  </a:lnTo>
                  <a:lnTo>
                    <a:pt x="1126" y="1218"/>
                  </a:lnTo>
                  <a:lnTo>
                    <a:pt x="1173" y="1038"/>
                  </a:lnTo>
                  <a:lnTo>
                    <a:pt x="1060" y="802"/>
                  </a:lnTo>
                  <a:lnTo>
                    <a:pt x="833" y="0"/>
                  </a:lnTo>
                  <a:lnTo>
                    <a:pt x="0" y="72"/>
                  </a:lnTo>
                  <a:lnTo>
                    <a:pt x="31" y="108"/>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34" name="Freeform 41"/>
            <p:cNvSpPr>
              <a:spLocks/>
            </p:cNvSpPr>
            <p:nvPr/>
          </p:nvSpPr>
          <p:spPr bwMode="auto">
            <a:xfrm>
              <a:off x="4084" y="2836"/>
              <a:ext cx="540" cy="622"/>
            </a:xfrm>
            <a:custGeom>
              <a:avLst/>
              <a:gdLst>
                <a:gd name="T0" fmla="*/ 7 w 1697"/>
                <a:gd name="T1" fmla="*/ 42 h 1733"/>
                <a:gd name="T2" fmla="*/ 11 w 1697"/>
                <a:gd name="T3" fmla="*/ 52 h 1733"/>
                <a:gd name="T4" fmla="*/ 10 w 1697"/>
                <a:gd name="T5" fmla="*/ 61 h 1733"/>
                <a:gd name="T6" fmla="*/ 12 w 1697"/>
                <a:gd name="T7" fmla="*/ 74 h 1733"/>
                <a:gd name="T8" fmla="*/ 14 w 1697"/>
                <a:gd name="T9" fmla="*/ 79 h 1733"/>
                <a:gd name="T10" fmla="*/ 43 w 1697"/>
                <a:gd name="T11" fmla="*/ 77 h 1733"/>
                <a:gd name="T12" fmla="*/ 44 w 1697"/>
                <a:gd name="T13" fmla="*/ 80 h 1733"/>
                <a:gd name="T14" fmla="*/ 45 w 1697"/>
                <a:gd name="T15" fmla="*/ 80 h 1733"/>
                <a:gd name="T16" fmla="*/ 45 w 1697"/>
                <a:gd name="T17" fmla="*/ 74 h 1733"/>
                <a:gd name="T18" fmla="*/ 46 w 1697"/>
                <a:gd name="T19" fmla="*/ 71 h 1733"/>
                <a:gd name="T20" fmla="*/ 50 w 1697"/>
                <a:gd name="T21" fmla="*/ 73 h 1733"/>
                <a:gd name="T22" fmla="*/ 51 w 1697"/>
                <a:gd name="T23" fmla="*/ 68 h 1733"/>
                <a:gd name="T24" fmla="*/ 50 w 1697"/>
                <a:gd name="T25" fmla="*/ 62 h 1733"/>
                <a:gd name="T26" fmla="*/ 52 w 1697"/>
                <a:gd name="T27" fmla="*/ 60 h 1733"/>
                <a:gd name="T28" fmla="*/ 55 w 1697"/>
                <a:gd name="T29" fmla="*/ 48 h 1733"/>
                <a:gd name="T30" fmla="*/ 53 w 1697"/>
                <a:gd name="T31" fmla="*/ 47 h 1733"/>
                <a:gd name="T32" fmla="*/ 46 w 1697"/>
                <a:gd name="T33" fmla="*/ 32 h 1733"/>
                <a:gd name="T34" fmla="*/ 30 w 1697"/>
                <a:gd name="T35" fmla="*/ 12 h 1733"/>
                <a:gd name="T36" fmla="*/ 24 w 1697"/>
                <a:gd name="T37" fmla="*/ 6 h 1733"/>
                <a:gd name="T38" fmla="*/ 26 w 1697"/>
                <a:gd name="T39" fmla="*/ 0 h 1733"/>
                <a:gd name="T40" fmla="*/ 13 w 1697"/>
                <a:gd name="T41" fmla="*/ 2 h 1733"/>
                <a:gd name="T42" fmla="*/ 0 w 1697"/>
                <a:gd name="T43" fmla="*/ 4 h 1733"/>
                <a:gd name="T44" fmla="*/ 7 w 1697"/>
                <a:gd name="T45" fmla="*/ 42 h 17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7" h="1733">
                  <a:moveTo>
                    <a:pt x="227" y="896"/>
                  </a:moveTo>
                  <a:lnTo>
                    <a:pt x="340" y="1132"/>
                  </a:lnTo>
                  <a:lnTo>
                    <a:pt x="293" y="1312"/>
                  </a:lnTo>
                  <a:lnTo>
                    <a:pt x="367" y="1611"/>
                  </a:lnTo>
                  <a:lnTo>
                    <a:pt x="431" y="1714"/>
                  </a:lnTo>
                  <a:lnTo>
                    <a:pt x="1339" y="1662"/>
                  </a:lnTo>
                  <a:lnTo>
                    <a:pt x="1348" y="1725"/>
                  </a:lnTo>
                  <a:lnTo>
                    <a:pt x="1404" y="1733"/>
                  </a:lnTo>
                  <a:lnTo>
                    <a:pt x="1382" y="1590"/>
                  </a:lnTo>
                  <a:lnTo>
                    <a:pt x="1420" y="1547"/>
                  </a:lnTo>
                  <a:lnTo>
                    <a:pt x="1552" y="1574"/>
                  </a:lnTo>
                  <a:lnTo>
                    <a:pt x="1575" y="1474"/>
                  </a:lnTo>
                  <a:lnTo>
                    <a:pt x="1557" y="1334"/>
                  </a:lnTo>
                  <a:lnTo>
                    <a:pt x="1613" y="1298"/>
                  </a:lnTo>
                  <a:lnTo>
                    <a:pt x="1697" y="1033"/>
                  </a:lnTo>
                  <a:lnTo>
                    <a:pt x="1638" y="1022"/>
                  </a:lnTo>
                  <a:lnTo>
                    <a:pt x="1418" y="683"/>
                  </a:lnTo>
                  <a:lnTo>
                    <a:pt x="943" y="254"/>
                  </a:lnTo>
                  <a:lnTo>
                    <a:pt x="736" y="123"/>
                  </a:lnTo>
                  <a:lnTo>
                    <a:pt x="805" y="0"/>
                  </a:lnTo>
                  <a:lnTo>
                    <a:pt x="415" y="47"/>
                  </a:lnTo>
                  <a:lnTo>
                    <a:pt x="0" y="94"/>
                  </a:lnTo>
                  <a:lnTo>
                    <a:pt x="227" y="896"/>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35" name="Freeform 42"/>
            <p:cNvSpPr>
              <a:spLocks/>
            </p:cNvSpPr>
            <p:nvPr/>
          </p:nvSpPr>
          <p:spPr bwMode="auto">
            <a:xfrm>
              <a:off x="3920" y="3391"/>
              <a:ext cx="913" cy="756"/>
            </a:xfrm>
            <a:custGeom>
              <a:avLst/>
              <a:gdLst>
                <a:gd name="T0" fmla="*/ 0 w 2864"/>
                <a:gd name="T1" fmla="*/ 9 h 2110"/>
                <a:gd name="T2" fmla="*/ 3 w 2864"/>
                <a:gd name="T3" fmla="*/ 13 h 2110"/>
                <a:gd name="T4" fmla="*/ 2 w 2864"/>
                <a:gd name="T5" fmla="*/ 15 h 2110"/>
                <a:gd name="T6" fmla="*/ 3 w 2864"/>
                <a:gd name="T7" fmla="*/ 16 h 2110"/>
                <a:gd name="T8" fmla="*/ 2 w 2864"/>
                <a:gd name="T9" fmla="*/ 19 h 2110"/>
                <a:gd name="T10" fmla="*/ 13 w 2864"/>
                <a:gd name="T11" fmla="*/ 14 h 2110"/>
                <a:gd name="T12" fmla="*/ 27 w 2864"/>
                <a:gd name="T13" fmla="*/ 26 h 2110"/>
                <a:gd name="T14" fmla="*/ 38 w 2864"/>
                <a:gd name="T15" fmla="*/ 17 h 2110"/>
                <a:gd name="T16" fmla="*/ 45 w 2864"/>
                <a:gd name="T17" fmla="*/ 19 h 2110"/>
                <a:gd name="T18" fmla="*/ 53 w 2864"/>
                <a:gd name="T19" fmla="*/ 31 h 2110"/>
                <a:gd name="T20" fmla="*/ 56 w 2864"/>
                <a:gd name="T21" fmla="*/ 31 h 2110"/>
                <a:gd name="T22" fmla="*/ 59 w 2864"/>
                <a:gd name="T23" fmla="*/ 39 h 2110"/>
                <a:gd name="T24" fmla="*/ 58 w 2864"/>
                <a:gd name="T25" fmla="*/ 54 h 2110"/>
                <a:gd name="T26" fmla="*/ 60 w 2864"/>
                <a:gd name="T27" fmla="*/ 56 h 2110"/>
                <a:gd name="T28" fmla="*/ 60 w 2864"/>
                <a:gd name="T29" fmla="*/ 53 h 2110"/>
                <a:gd name="T30" fmla="*/ 63 w 2864"/>
                <a:gd name="T31" fmla="*/ 53 h 2110"/>
                <a:gd name="T32" fmla="*/ 60 w 2864"/>
                <a:gd name="T33" fmla="*/ 61 h 2110"/>
                <a:gd name="T34" fmla="*/ 67 w 2864"/>
                <a:gd name="T35" fmla="*/ 71 h 2110"/>
                <a:gd name="T36" fmla="*/ 69 w 2864"/>
                <a:gd name="T37" fmla="*/ 68 h 2110"/>
                <a:gd name="T38" fmla="*/ 69 w 2864"/>
                <a:gd name="T39" fmla="*/ 75 h 2110"/>
                <a:gd name="T40" fmla="*/ 71 w 2864"/>
                <a:gd name="T41" fmla="*/ 76 h 2110"/>
                <a:gd name="T42" fmla="*/ 74 w 2864"/>
                <a:gd name="T43" fmla="*/ 85 h 2110"/>
                <a:gd name="T44" fmla="*/ 76 w 2864"/>
                <a:gd name="T45" fmla="*/ 85 h 2110"/>
                <a:gd name="T46" fmla="*/ 82 w 2864"/>
                <a:gd name="T47" fmla="*/ 93 h 2110"/>
                <a:gd name="T48" fmla="*/ 84 w 2864"/>
                <a:gd name="T49" fmla="*/ 94 h 2110"/>
                <a:gd name="T50" fmla="*/ 84 w 2864"/>
                <a:gd name="T51" fmla="*/ 95 h 2110"/>
                <a:gd name="T52" fmla="*/ 82 w 2864"/>
                <a:gd name="T53" fmla="*/ 97 h 2110"/>
                <a:gd name="T54" fmla="*/ 87 w 2864"/>
                <a:gd name="T55" fmla="*/ 96 h 2110"/>
                <a:gd name="T56" fmla="*/ 90 w 2864"/>
                <a:gd name="T57" fmla="*/ 94 h 2110"/>
                <a:gd name="T58" fmla="*/ 92 w 2864"/>
                <a:gd name="T59" fmla="*/ 83 h 2110"/>
                <a:gd name="T60" fmla="*/ 93 w 2864"/>
                <a:gd name="T61" fmla="*/ 83 h 2110"/>
                <a:gd name="T62" fmla="*/ 92 w 2864"/>
                <a:gd name="T63" fmla="*/ 68 h 2110"/>
                <a:gd name="T64" fmla="*/ 91 w 2864"/>
                <a:gd name="T65" fmla="*/ 63 h 2110"/>
                <a:gd name="T66" fmla="*/ 81 w 2864"/>
                <a:gd name="T67" fmla="*/ 41 h 2110"/>
                <a:gd name="T68" fmla="*/ 73 w 2864"/>
                <a:gd name="T69" fmla="*/ 19 h 2110"/>
                <a:gd name="T70" fmla="*/ 68 w 2864"/>
                <a:gd name="T71" fmla="*/ 1 h 2110"/>
                <a:gd name="T72" fmla="*/ 67 w 2864"/>
                <a:gd name="T73" fmla="*/ 1 h 2110"/>
                <a:gd name="T74" fmla="*/ 63 w 2864"/>
                <a:gd name="T75" fmla="*/ 0 h 2110"/>
                <a:gd name="T76" fmla="*/ 62 w 2864"/>
                <a:gd name="T77" fmla="*/ 2 h 2110"/>
                <a:gd name="T78" fmla="*/ 62 w 2864"/>
                <a:gd name="T79" fmla="*/ 9 h 2110"/>
                <a:gd name="T80" fmla="*/ 60 w 2864"/>
                <a:gd name="T81" fmla="*/ 8 h 2110"/>
                <a:gd name="T82" fmla="*/ 60 w 2864"/>
                <a:gd name="T83" fmla="*/ 5 h 2110"/>
                <a:gd name="T84" fmla="*/ 31 w 2864"/>
                <a:gd name="T85" fmla="*/ 8 h 2110"/>
                <a:gd name="T86" fmla="*/ 29 w 2864"/>
                <a:gd name="T87" fmla="*/ 3 h 2110"/>
                <a:gd name="T88" fmla="*/ 0 w 2864"/>
                <a:gd name="T89" fmla="*/ 6 h 2110"/>
                <a:gd name="T90" fmla="*/ 0 w 2864"/>
                <a:gd name="T91" fmla="*/ 9 h 21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4" h="2110">
                  <a:moveTo>
                    <a:pt x="0" y="203"/>
                  </a:moveTo>
                  <a:lnTo>
                    <a:pt x="79" y="277"/>
                  </a:lnTo>
                  <a:lnTo>
                    <a:pt x="67" y="324"/>
                  </a:lnTo>
                  <a:lnTo>
                    <a:pt x="92" y="355"/>
                  </a:lnTo>
                  <a:lnTo>
                    <a:pt x="58" y="409"/>
                  </a:lnTo>
                  <a:lnTo>
                    <a:pt x="393" y="294"/>
                  </a:lnTo>
                  <a:lnTo>
                    <a:pt x="822" y="562"/>
                  </a:lnTo>
                  <a:lnTo>
                    <a:pt x="1173" y="376"/>
                  </a:lnTo>
                  <a:lnTo>
                    <a:pt x="1376" y="418"/>
                  </a:lnTo>
                  <a:lnTo>
                    <a:pt x="1632" y="670"/>
                  </a:lnTo>
                  <a:lnTo>
                    <a:pt x="1723" y="672"/>
                  </a:lnTo>
                  <a:lnTo>
                    <a:pt x="1808" y="845"/>
                  </a:lnTo>
                  <a:lnTo>
                    <a:pt x="1788" y="1182"/>
                  </a:lnTo>
                  <a:lnTo>
                    <a:pt x="1845" y="1218"/>
                  </a:lnTo>
                  <a:lnTo>
                    <a:pt x="1856" y="1159"/>
                  </a:lnTo>
                  <a:lnTo>
                    <a:pt x="1941" y="1157"/>
                  </a:lnTo>
                  <a:lnTo>
                    <a:pt x="1858" y="1319"/>
                  </a:lnTo>
                  <a:lnTo>
                    <a:pt x="2076" y="1538"/>
                  </a:lnTo>
                  <a:lnTo>
                    <a:pt x="2111" y="1474"/>
                  </a:lnTo>
                  <a:lnTo>
                    <a:pt x="2127" y="1627"/>
                  </a:lnTo>
                  <a:lnTo>
                    <a:pt x="2198" y="1661"/>
                  </a:lnTo>
                  <a:lnTo>
                    <a:pt x="2276" y="1851"/>
                  </a:lnTo>
                  <a:lnTo>
                    <a:pt x="2349" y="1851"/>
                  </a:lnTo>
                  <a:lnTo>
                    <a:pt x="2518" y="2024"/>
                  </a:lnTo>
                  <a:lnTo>
                    <a:pt x="2610" y="2038"/>
                  </a:lnTo>
                  <a:lnTo>
                    <a:pt x="2610" y="2064"/>
                  </a:lnTo>
                  <a:lnTo>
                    <a:pt x="2542" y="2110"/>
                  </a:lnTo>
                  <a:lnTo>
                    <a:pt x="2691" y="2092"/>
                  </a:lnTo>
                  <a:lnTo>
                    <a:pt x="2784" y="2050"/>
                  </a:lnTo>
                  <a:lnTo>
                    <a:pt x="2835" y="1804"/>
                  </a:lnTo>
                  <a:lnTo>
                    <a:pt x="2864" y="1816"/>
                  </a:lnTo>
                  <a:lnTo>
                    <a:pt x="2837" y="1477"/>
                  </a:lnTo>
                  <a:lnTo>
                    <a:pt x="2804" y="1376"/>
                  </a:lnTo>
                  <a:lnTo>
                    <a:pt x="2493" y="884"/>
                  </a:lnTo>
                  <a:lnTo>
                    <a:pt x="2251" y="417"/>
                  </a:lnTo>
                  <a:lnTo>
                    <a:pt x="2105" y="34"/>
                  </a:lnTo>
                  <a:lnTo>
                    <a:pt x="2066" y="27"/>
                  </a:lnTo>
                  <a:lnTo>
                    <a:pt x="1934" y="0"/>
                  </a:lnTo>
                  <a:lnTo>
                    <a:pt x="1896" y="43"/>
                  </a:lnTo>
                  <a:lnTo>
                    <a:pt x="1918" y="186"/>
                  </a:lnTo>
                  <a:lnTo>
                    <a:pt x="1862" y="178"/>
                  </a:lnTo>
                  <a:lnTo>
                    <a:pt x="1853" y="115"/>
                  </a:lnTo>
                  <a:lnTo>
                    <a:pt x="945" y="167"/>
                  </a:lnTo>
                  <a:lnTo>
                    <a:pt x="881" y="64"/>
                  </a:lnTo>
                  <a:lnTo>
                    <a:pt x="4" y="142"/>
                  </a:lnTo>
                  <a:lnTo>
                    <a:pt x="0" y="203"/>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36" name="Freeform 43"/>
            <p:cNvSpPr>
              <a:spLocks/>
            </p:cNvSpPr>
            <p:nvPr/>
          </p:nvSpPr>
          <p:spPr bwMode="auto">
            <a:xfrm>
              <a:off x="4070" y="1834"/>
              <a:ext cx="422" cy="520"/>
            </a:xfrm>
            <a:custGeom>
              <a:avLst/>
              <a:gdLst>
                <a:gd name="T0" fmla="*/ 0 w 1324"/>
                <a:gd name="T1" fmla="*/ 12 h 1449"/>
                <a:gd name="T2" fmla="*/ 4 w 1324"/>
                <a:gd name="T3" fmla="*/ 58 h 1449"/>
                <a:gd name="T4" fmla="*/ 9 w 1324"/>
                <a:gd name="T5" fmla="*/ 60 h 1449"/>
                <a:gd name="T6" fmla="*/ 15 w 1324"/>
                <a:gd name="T7" fmla="*/ 65 h 1449"/>
                <a:gd name="T8" fmla="*/ 20 w 1324"/>
                <a:gd name="T9" fmla="*/ 65 h 1449"/>
                <a:gd name="T10" fmla="*/ 22 w 1324"/>
                <a:gd name="T11" fmla="*/ 62 h 1449"/>
                <a:gd name="T12" fmla="*/ 27 w 1324"/>
                <a:gd name="T13" fmla="*/ 67 h 1449"/>
                <a:gd name="T14" fmla="*/ 30 w 1324"/>
                <a:gd name="T15" fmla="*/ 63 h 1449"/>
                <a:gd name="T16" fmla="*/ 31 w 1324"/>
                <a:gd name="T17" fmla="*/ 56 h 1449"/>
                <a:gd name="T18" fmla="*/ 33 w 1324"/>
                <a:gd name="T19" fmla="*/ 57 h 1449"/>
                <a:gd name="T20" fmla="*/ 34 w 1324"/>
                <a:gd name="T21" fmla="*/ 51 h 1449"/>
                <a:gd name="T22" fmla="*/ 41 w 1324"/>
                <a:gd name="T23" fmla="*/ 42 h 1449"/>
                <a:gd name="T24" fmla="*/ 42 w 1324"/>
                <a:gd name="T25" fmla="*/ 28 h 1449"/>
                <a:gd name="T26" fmla="*/ 41 w 1324"/>
                <a:gd name="T27" fmla="*/ 25 h 1449"/>
                <a:gd name="T28" fmla="*/ 43 w 1324"/>
                <a:gd name="T29" fmla="*/ 23 h 1449"/>
                <a:gd name="T30" fmla="*/ 40 w 1324"/>
                <a:gd name="T31" fmla="*/ 0 h 1449"/>
                <a:gd name="T32" fmla="*/ 33 w 1324"/>
                <a:gd name="T33" fmla="*/ 5 h 1449"/>
                <a:gd name="T34" fmla="*/ 29 w 1324"/>
                <a:gd name="T35" fmla="*/ 11 h 1449"/>
                <a:gd name="T36" fmla="*/ 26 w 1324"/>
                <a:gd name="T37" fmla="*/ 11 h 1449"/>
                <a:gd name="T38" fmla="*/ 22 w 1324"/>
                <a:gd name="T39" fmla="*/ 14 h 1449"/>
                <a:gd name="T40" fmla="*/ 13 w 1324"/>
                <a:gd name="T41" fmla="*/ 9 h 1449"/>
                <a:gd name="T42" fmla="*/ 0 w 1324"/>
                <a:gd name="T43" fmla="*/ 12 h 14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4" h="1449">
                  <a:moveTo>
                    <a:pt x="0" y="261"/>
                  </a:moveTo>
                  <a:lnTo>
                    <a:pt x="111" y="1268"/>
                  </a:lnTo>
                  <a:lnTo>
                    <a:pt x="273" y="1286"/>
                  </a:lnTo>
                  <a:lnTo>
                    <a:pt x="473" y="1401"/>
                  </a:lnTo>
                  <a:lnTo>
                    <a:pt x="613" y="1397"/>
                  </a:lnTo>
                  <a:lnTo>
                    <a:pt x="681" y="1353"/>
                  </a:lnTo>
                  <a:lnTo>
                    <a:pt x="837" y="1449"/>
                  </a:lnTo>
                  <a:lnTo>
                    <a:pt x="932" y="1367"/>
                  </a:lnTo>
                  <a:lnTo>
                    <a:pt x="951" y="1212"/>
                  </a:lnTo>
                  <a:lnTo>
                    <a:pt x="1013" y="1239"/>
                  </a:lnTo>
                  <a:lnTo>
                    <a:pt x="1044" y="1110"/>
                  </a:lnTo>
                  <a:lnTo>
                    <a:pt x="1267" y="919"/>
                  </a:lnTo>
                  <a:lnTo>
                    <a:pt x="1304" y="604"/>
                  </a:lnTo>
                  <a:lnTo>
                    <a:pt x="1280" y="539"/>
                  </a:lnTo>
                  <a:lnTo>
                    <a:pt x="1324" y="506"/>
                  </a:lnTo>
                  <a:lnTo>
                    <a:pt x="1237" y="0"/>
                  </a:lnTo>
                  <a:lnTo>
                    <a:pt x="1013" y="115"/>
                  </a:lnTo>
                  <a:lnTo>
                    <a:pt x="900" y="233"/>
                  </a:lnTo>
                  <a:lnTo>
                    <a:pt x="819" y="241"/>
                  </a:lnTo>
                  <a:lnTo>
                    <a:pt x="691" y="305"/>
                  </a:lnTo>
                  <a:lnTo>
                    <a:pt x="397" y="203"/>
                  </a:lnTo>
                  <a:lnTo>
                    <a:pt x="0" y="261"/>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37" name="Freeform 44"/>
            <p:cNvSpPr>
              <a:spLocks/>
            </p:cNvSpPr>
            <p:nvPr/>
          </p:nvSpPr>
          <p:spPr bwMode="auto">
            <a:xfrm>
              <a:off x="3450" y="1848"/>
              <a:ext cx="394" cy="779"/>
            </a:xfrm>
            <a:custGeom>
              <a:avLst/>
              <a:gdLst>
                <a:gd name="T0" fmla="*/ 1 w 1239"/>
                <a:gd name="T1" fmla="*/ 41 h 2170"/>
                <a:gd name="T2" fmla="*/ 5 w 1239"/>
                <a:gd name="T3" fmla="*/ 28 h 2170"/>
                <a:gd name="T4" fmla="*/ 3 w 1239"/>
                <a:gd name="T5" fmla="*/ 24 h 2170"/>
                <a:gd name="T6" fmla="*/ 10 w 1239"/>
                <a:gd name="T7" fmla="*/ 16 h 2170"/>
                <a:gd name="T8" fmla="*/ 12 w 1239"/>
                <a:gd name="T9" fmla="*/ 10 h 2170"/>
                <a:gd name="T10" fmla="*/ 7 w 1239"/>
                <a:gd name="T11" fmla="*/ 3 h 2170"/>
                <a:gd name="T12" fmla="*/ 33 w 1239"/>
                <a:gd name="T13" fmla="*/ 0 h 2170"/>
                <a:gd name="T14" fmla="*/ 34 w 1239"/>
                <a:gd name="T15" fmla="*/ 6 h 2170"/>
                <a:gd name="T16" fmla="*/ 37 w 1239"/>
                <a:gd name="T17" fmla="*/ 13 h 2170"/>
                <a:gd name="T18" fmla="*/ 39 w 1239"/>
                <a:gd name="T19" fmla="*/ 52 h 2170"/>
                <a:gd name="T20" fmla="*/ 38 w 1239"/>
                <a:gd name="T21" fmla="*/ 60 h 2170"/>
                <a:gd name="T22" fmla="*/ 40 w 1239"/>
                <a:gd name="T23" fmla="*/ 64 h 2170"/>
                <a:gd name="T24" fmla="*/ 38 w 1239"/>
                <a:gd name="T25" fmla="*/ 73 h 2170"/>
                <a:gd name="T26" fmla="*/ 36 w 1239"/>
                <a:gd name="T27" fmla="*/ 77 h 2170"/>
                <a:gd name="T28" fmla="*/ 35 w 1239"/>
                <a:gd name="T29" fmla="*/ 83 h 2170"/>
                <a:gd name="T30" fmla="*/ 36 w 1239"/>
                <a:gd name="T31" fmla="*/ 85 h 2170"/>
                <a:gd name="T32" fmla="*/ 35 w 1239"/>
                <a:gd name="T33" fmla="*/ 89 h 2170"/>
                <a:gd name="T34" fmla="*/ 36 w 1239"/>
                <a:gd name="T35" fmla="*/ 90 h 2170"/>
                <a:gd name="T36" fmla="*/ 32 w 1239"/>
                <a:gd name="T37" fmla="*/ 92 h 2170"/>
                <a:gd name="T38" fmla="*/ 32 w 1239"/>
                <a:gd name="T39" fmla="*/ 98 h 2170"/>
                <a:gd name="T40" fmla="*/ 27 w 1239"/>
                <a:gd name="T41" fmla="*/ 96 h 2170"/>
                <a:gd name="T42" fmla="*/ 25 w 1239"/>
                <a:gd name="T43" fmla="*/ 101 h 2170"/>
                <a:gd name="T44" fmla="*/ 24 w 1239"/>
                <a:gd name="T45" fmla="*/ 100 h 2170"/>
                <a:gd name="T46" fmla="*/ 22 w 1239"/>
                <a:gd name="T47" fmla="*/ 96 h 2170"/>
                <a:gd name="T48" fmla="*/ 20 w 1239"/>
                <a:gd name="T49" fmla="*/ 86 h 2170"/>
                <a:gd name="T50" fmla="*/ 14 w 1239"/>
                <a:gd name="T51" fmla="*/ 81 h 2170"/>
                <a:gd name="T52" fmla="*/ 12 w 1239"/>
                <a:gd name="T53" fmla="*/ 76 h 2170"/>
                <a:gd name="T54" fmla="*/ 14 w 1239"/>
                <a:gd name="T55" fmla="*/ 68 h 2170"/>
                <a:gd name="T56" fmla="*/ 13 w 1239"/>
                <a:gd name="T57" fmla="*/ 66 h 2170"/>
                <a:gd name="T58" fmla="*/ 9 w 1239"/>
                <a:gd name="T59" fmla="*/ 67 h 2170"/>
                <a:gd name="T60" fmla="*/ 8 w 1239"/>
                <a:gd name="T61" fmla="*/ 62 h 2170"/>
                <a:gd name="T62" fmla="*/ 2 w 1239"/>
                <a:gd name="T63" fmla="*/ 52 h 2170"/>
                <a:gd name="T64" fmla="*/ 0 w 1239"/>
                <a:gd name="T65" fmla="*/ 44 h 2170"/>
                <a:gd name="T66" fmla="*/ 1 w 1239"/>
                <a:gd name="T67" fmla="*/ 41 h 2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39" h="2170">
                  <a:moveTo>
                    <a:pt x="23" y="891"/>
                  </a:moveTo>
                  <a:lnTo>
                    <a:pt x="150" y="616"/>
                  </a:lnTo>
                  <a:lnTo>
                    <a:pt x="111" y="509"/>
                  </a:lnTo>
                  <a:lnTo>
                    <a:pt x="322" y="348"/>
                  </a:lnTo>
                  <a:lnTo>
                    <a:pt x="365" y="227"/>
                  </a:lnTo>
                  <a:lnTo>
                    <a:pt x="212" y="54"/>
                  </a:lnTo>
                  <a:lnTo>
                    <a:pt x="1040" y="0"/>
                  </a:lnTo>
                  <a:lnTo>
                    <a:pt x="1059" y="130"/>
                  </a:lnTo>
                  <a:lnTo>
                    <a:pt x="1145" y="291"/>
                  </a:lnTo>
                  <a:lnTo>
                    <a:pt x="1214" y="1118"/>
                  </a:lnTo>
                  <a:lnTo>
                    <a:pt x="1200" y="1288"/>
                  </a:lnTo>
                  <a:lnTo>
                    <a:pt x="1239" y="1390"/>
                  </a:lnTo>
                  <a:lnTo>
                    <a:pt x="1191" y="1575"/>
                  </a:lnTo>
                  <a:lnTo>
                    <a:pt x="1126" y="1660"/>
                  </a:lnTo>
                  <a:lnTo>
                    <a:pt x="1093" y="1791"/>
                  </a:lnTo>
                  <a:lnTo>
                    <a:pt x="1129" y="1837"/>
                  </a:lnTo>
                  <a:lnTo>
                    <a:pt x="1098" y="1914"/>
                  </a:lnTo>
                  <a:lnTo>
                    <a:pt x="1113" y="1945"/>
                  </a:lnTo>
                  <a:lnTo>
                    <a:pt x="1014" y="1981"/>
                  </a:lnTo>
                  <a:lnTo>
                    <a:pt x="996" y="2120"/>
                  </a:lnTo>
                  <a:lnTo>
                    <a:pt x="854" y="2073"/>
                  </a:lnTo>
                  <a:lnTo>
                    <a:pt x="778" y="2170"/>
                  </a:lnTo>
                  <a:lnTo>
                    <a:pt x="738" y="2163"/>
                  </a:lnTo>
                  <a:lnTo>
                    <a:pt x="687" y="2073"/>
                  </a:lnTo>
                  <a:lnTo>
                    <a:pt x="610" y="1862"/>
                  </a:lnTo>
                  <a:lnTo>
                    <a:pt x="422" y="1750"/>
                  </a:lnTo>
                  <a:lnTo>
                    <a:pt x="388" y="1639"/>
                  </a:lnTo>
                  <a:lnTo>
                    <a:pt x="446" y="1472"/>
                  </a:lnTo>
                  <a:lnTo>
                    <a:pt x="396" y="1437"/>
                  </a:lnTo>
                  <a:lnTo>
                    <a:pt x="274" y="1440"/>
                  </a:lnTo>
                  <a:lnTo>
                    <a:pt x="249" y="1332"/>
                  </a:lnTo>
                  <a:lnTo>
                    <a:pt x="48" y="1127"/>
                  </a:lnTo>
                  <a:lnTo>
                    <a:pt x="0" y="958"/>
                  </a:lnTo>
                  <a:lnTo>
                    <a:pt x="23" y="891"/>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38" name="Freeform 45"/>
            <p:cNvSpPr>
              <a:spLocks/>
            </p:cNvSpPr>
            <p:nvPr/>
          </p:nvSpPr>
          <p:spPr bwMode="auto">
            <a:xfrm>
              <a:off x="3486" y="2895"/>
              <a:ext cx="357" cy="677"/>
            </a:xfrm>
            <a:custGeom>
              <a:avLst/>
              <a:gdLst>
                <a:gd name="T0" fmla="*/ 3 w 1119"/>
                <a:gd name="T1" fmla="*/ 61 h 1886"/>
                <a:gd name="T2" fmla="*/ 6 w 1119"/>
                <a:gd name="T3" fmla="*/ 54 h 1886"/>
                <a:gd name="T4" fmla="*/ 5 w 1119"/>
                <a:gd name="T5" fmla="*/ 52 h 1886"/>
                <a:gd name="T6" fmla="*/ 4 w 1119"/>
                <a:gd name="T7" fmla="*/ 38 h 1886"/>
                <a:gd name="T8" fmla="*/ 3 w 1119"/>
                <a:gd name="T9" fmla="*/ 29 h 1886"/>
                <a:gd name="T10" fmla="*/ 5 w 1119"/>
                <a:gd name="T11" fmla="*/ 18 h 1886"/>
                <a:gd name="T12" fmla="*/ 9 w 1119"/>
                <a:gd name="T13" fmla="*/ 10 h 1886"/>
                <a:gd name="T14" fmla="*/ 9 w 1119"/>
                <a:gd name="T15" fmla="*/ 9 h 1886"/>
                <a:gd name="T16" fmla="*/ 12 w 1119"/>
                <a:gd name="T17" fmla="*/ 2 h 1886"/>
                <a:gd name="T18" fmla="*/ 34 w 1119"/>
                <a:gd name="T19" fmla="*/ 0 h 1886"/>
                <a:gd name="T20" fmla="*/ 35 w 1119"/>
                <a:gd name="T21" fmla="*/ 2 h 1886"/>
                <a:gd name="T22" fmla="*/ 34 w 1119"/>
                <a:gd name="T23" fmla="*/ 56 h 1886"/>
                <a:gd name="T24" fmla="*/ 36 w 1119"/>
                <a:gd name="T25" fmla="*/ 82 h 1886"/>
                <a:gd name="T26" fmla="*/ 35 w 1119"/>
                <a:gd name="T27" fmla="*/ 83 h 1886"/>
                <a:gd name="T28" fmla="*/ 31 w 1119"/>
                <a:gd name="T29" fmla="*/ 82 h 1886"/>
                <a:gd name="T30" fmla="*/ 24 w 1119"/>
                <a:gd name="T31" fmla="*/ 87 h 1886"/>
                <a:gd name="T32" fmla="*/ 20 w 1119"/>
                <a:gd name="T33" fmla="*/ 79 h 1886"/>
                <a:gd name="T34" fmla="*/ 21 w 1119"/>
                <a:gd name="T35" fmla="*/ 73 h 1886"/>
                <a:gd name="T36" fmla="*/ 0 w 1119"/>
                <a:gd name="T37" fmla="*/ 74 h 1886"/>
                <a:gd name="T38" fmla="*/ 3 w 1119"/>
                <a:gd name="T39" fmla="*/ 61 h 18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19" h="1886">
                  <a:moveTo>
                    <a:pt x="75" y="1319"/>
                  </a:moveTo>
                  <a:lnTo>
                    <a:pt x="186" y="1172"/>
                  </a:lnTo>
                  <a:lnTo>
                    <a:pt x="150" y="1134"/>
                  </a:lnTo>
                  <a:lnTo>
                    <a:pt x="110" y="830"/>
                  </a:lnTo>
                  <a:lnTo>
                    <a:pt x="91" y="619"/>
                  </a:lnTo>
                  <a:lnTo>
                    <a:pt x="170" y="389"/>
                  </a:lnTo>
                  <a:lnTo>
                    <a:pt x="289" y="229"/>
                  </a:lnTo>
                  <a:lnTo>
                    <a:pt x="280" y="186"/>
                  </a:lnTo>
                  <a:lnTo>
                    <a:pt x="367" y="40"/>
                  </a:lnTo>
                  <a:lnTo>
                    <a:pt x="1044" y="0"/>
                  </a:lnTo>
                  <a:lnTo>
                    <a:pt x="1075" y="36"/>
                  </a:lnTo>
                  <a:lnTo>
                    <a:pt x="1044" y="1206"/>
                  </a:lnTo>
                  <a:lnTo>
                    <a:pt x="1119" y="1775"/>
                  </a:lnTo>
                  <a:lnTo>
                    <a:pt x="1089" y="1799"/>
                  </a:lnTo>
                  <a:lnTo>
                    <a:pt x="947" y="1768"/>
                  </a:lnTo>
                  <a:lnTo>
                    <a:pt x="727" y="1886"/>
                  </a:lnTo>
                  <a:lnTo>
                    <a:pt x="618" y="1706"/>
                  </a:lnTo>
                  <a:lnTo>
                    <a:pt x="635" y="1577"/>
                  </a:lnTo>
                  <a:lnTo>
                    <a:pt x="0" y="1600"/>
                  </a:lnTo>
                  <a:lnTo>
                    <a:pt x="75" y="1319"/>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39" name="Freeform 46"/>
            <p:cNvSpPr>
              <a:spLocks/>
            </p:cNvSpPr>
            <p:nvPr/>
          </p:nvSpPr>
          <p:spPr bwMode="auto">
            <a:xfrm>
              <a:off x="4337" y="2016"/>
              <a:ext cx="449" cy="489"/>
            </a:xfrm>
            <a:custGeom>
              <a:avLst/>
              <a:gdLst>
                <a:gd name="T0" fmla="*/ 0 w 1411"/>
                <a:gd name="T1" fmla="*/ 43 h 1365"/>
                <a:gd name="T2" fmla="*/ 2 w 1411"/>
                <a:gd name="T3" fmla="*/ 52 h 1365"/>
                <a:gd name="T4" fmla="*/ 8 w 1411"/>
                <a:gd name="T5" fmla="*/ 58 h 1365"/>
                <a:gd name="T6" fmla="*/ 10 w 1411"/>
                <a:gd name="T7" fmla="*/ 63 h 1365"/>
                <a:gd name="T8" fmla="*/ 19 w 1411"/>
                <a:gd name="T9" fmla="*/ 58 h 1365"/>
                <a:gd name="T10" fmla="*/ 23 w 1411"/>
                <a:gd name="T11" fmla="*/ 57 h 1365"/>
                <a:gd name="T12" fmla="*/ 25 w 1411"/>
                <a:gd name="T13" fmla="*/ 53 h 1365"/>
                <a:gd name="T14" fmla="*/ 28 w 1411"/>
                <a:gd name="T15" fmla="*/ 34 h 1365"/>
                <a:gd name="T16" fmla="*/ 32 w 1411"/>
                <a:gd name="T17" fmla="*/ 37 h 1365"/>
                <a:gd name="T18" fmla="*/ 39 w 1411"/>
                <a:gd name="T19" fmla="*/ 16 h 1365"/>
                <a:gd name="T20" fmla="*/ 45 w 1411"/>
                <a:gd name="T21" fmla="*/ 20 h 1365"/>
                <a:gd name="T22" fmla="*/ 46 w 1411"/>
                <a:gd name="T23" fmla="*/ 17 h 1365"/>
                <a:gd name="T24" fmla="*/ 42 w 1411"/>
                <a:gd name="T25" fmla="*/ 13 h 1365"/>
                <a:gd name="T26" fmla="*/ 39 w 1411"/>
                <a:gd name="T27" fmla="*/ 13 h 1365"/>
                <a:gd name="T28" fmla="*/ 38 w 1411"/>
                <a:gd name="T29" fmla="*/ 15 h 1365"/>
                <a:gd name="T30" fmla="*/ 32 w 1411"/>
                <a:gd name="T31" fmla="*/ 18 h 1365"/>
                <a:gd name="T32" fmla="*/ 29 w 1411"/>
                <a:gd name="T33" fmla="*/ 23 h 1365"/>
                <a:gd name="T34" fmla="*/ 27 w 1411"/>
                <a:gd name="T35" fmla="*/ 14 h 1365"/>
                <a:gd name="T36" fmla="*/ 18 w 1411"/>
                <a:gd name="T37" fmla="*/ 16 h 1365"/>
                <a:gd name="T38" fmla="*/ 16 w 1411"/>
                <a:gd name="T39" fmla="*/ 0 h 1365"/>
                <a:gd name="T40" fmla="*/ 14 w 1411"/>
                <a:gd name="T41" fmla="*/ 1 h 1365"/>
                <a:gd name="T42" fmla="*/ 15 w 1411"/>
                <a:gd name="T43" fmla="*/ 5 h 1365"/>
                <a:gd name="T44" fmla="*/ 14 w 1411"/>
                <a:gd name="T45" fmla="*/ 19 h 1365"/>
                <a:gd name="T46" fmla="*/ 7 w 1411"/>
                <a:gd name="T47" fmla="*/ 28 h 1365"/>
                <a:gd name="T48" fmla="*/ 6 w 1411"/>
                <a:gd name="T49" fmla="*/ 34 h 1365"/>
                <a:gd name="T50" fmla="*/ 4 w 1411"/>
                <a:gd name="T51" fmla="*/ 33 h 1365"/>
                <a:gd name="T52" fmla="*/ 3 w 1411"/>
                <a:gd name="T53" fmla="*/ 39 h 1365"/>
                <a:gd name="T54" fmla="*/ 0 w 1411"/>
                <a:gd name="T55" fmla="*/ 43 h 13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11" h="1365">
                  <a:moveTo>
                    <a:pt x="0" y="943"/>
                  </a:moveTo>
                  <a:lnTo>
                    <a:pt x="52" y="1131"/>
                  </a:lnTo>
                  <a:lnTo>
                    <a:pt x="233" y="1263"/>
                  </a:lnTo>
                  <a:lnTo>
                    <a:pt x="319" y="1365"/>
                  </a:lnTo>
                  <a:lnTo>
                    <a:pt x="589" y="1257"/>
                  </a:lnTo>
                  <a:lnTo>
                    <a:pt x="709" y="1237"/>
                  </a:lnTo>
                  <a:lnTo>
                    <a:pt x="775" y="1157"/>
                  </a:lnTo>
                  <a:lnTo>
                    <a:pt x="882" y="747"/>
                  </a:lnTo>
                  <a:lnTo>
                    <a:pt x="995" y="799"/>
                  </a:lnTo>
                  <a:lnTo>
                    <a:pt x="1215" y="351"/>
                  </a:lnTo>
                  <a:lnTo>
                    <a:pt x="1386" y="444"/>
                  </a:lnTo>
                  <a:lnTo>
                    <a:pt x="1411" y="367"/>
                  </a:lnTo>
                  <a:lnTo>
                    <a:pt x="1294" y="271"/>
                  </a:lnTo>
                  <a:lnTo>
                    <a:pt x="1198" y="281"/>
                  </a:lnTo>
                  <a:lnTo>
                    <a:pt x="1167" y="332"/>
                  </a:lnTo>
                  <a:lnTo>
                    <a:pt x="996" y="381"/>
                  </a:lnTo>
                  <a:lnTo>
                    <a:pt x="886" y="503"/>
                  </a:lnTo>
                  <a:lnTo>
                    <a:pt x="851" y="306"/>
                  </a:lnTo>
                  <a:lnTo>
                    <a:pt x="546" y="358"/>
                  </a:lnTo>
                  <a:lnTo>
                    <a:pt x="487" y="0"/>
                  </a:lnTo>
                  <a:lnTo>
                    <a:pt x="443" y="33"/>
                  </a:lnTo>
                  <a:lnTo>
                    <a:pt x="467" y="98"/>
                  </a:lnTo>
                  <a:lnTo>
                    <a:pt x="430" y="413"/>
                  </a:lnTo>
                  <a:lnTo>
                    <a:pt x="207" y="604"/>
                  </a:lnTo>
                  <a:lnTo>
                    <a:pt x="176" y="733"/>
                  </a:lnTo>
                  <a:lnTo>
                    <a:pt x="114" y="706"/>
                  </a:lnTo>
                  <a:lnTo>
                    <a:pt x="95" y="861"/>
                  </a:lnTo>
                  <a:lnTo>
                    <a:pt x="0" y="943"/>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40" name="Freeform 47"/>
            <p:cNvSpPr>
              <a:spLocks/>
            </p:cNvSpPr>
            <p:nvPr/>
          </p:nvSpPr>
          <p:spPr bwMode="auto">
            <a:xfrm>
              <a:off x="4607" y="2053"/>
              <a:ext cx="457" cy="247"/>
            </a:xfrm>
            <a:custGeom>
              <a:avLst/>
              <a:gdLst>
                <a:gd name="T0" fmla="*/ 0 w 1432"/>
                <a:gd name="T1" fmla="*/ 9 h 691"/>
                <a:gd name="T2" fmla="*/ 1 w 1432"/>
                <a:gd name="T3" fmla="*/ 18 h 691"/>
                <a:gd name="T4" fmla="*/ 5 w 1432"/>
                <a:gd name="T5" fmla="*/ 13 h 691"/>
                <a:gd name="T6" fmla="*/ 10 w 1432"/>
                <a:gd name="T7" fmla="*/ 10 h 691"/>
                <a:gd name="T8" fmla="*/ 11 w 1432"/>
                <a:gd name="T9" fmla="*/ 8 h 691"/>
                <a:gd name="T10" fmla="*/ 14 w 1432"/>
                <a:gd name="T11" fmla="*/ 8 h 691"/>
                <a:gd name="T12" fmla="*/ 18 w 1432"/>
                <a:gd name="T13" fmla="*/ 12 h 691"/>
                <a:gd name="T14" fmla="*/ 21 w 1432"/>
                <a:gd name="T15" fmla="*/ 13 h 691"/>
                <a:gd name="T16" fmla="*/ 26 w 1432"/>
                <a:gd name="T17" fmla="*/ 20 h 691"/>
                <a:gd name="T18" fmla="*/ 24 w 1432"/>
                <a:gd name="T19" fmla="*/ 25 h 691"/>
                <a:gd name="T20" fmla="*/ 25 w 1432"/>
                <a:gd name="T21" fmla="*/ 28 h 691"/>
                <a:gd name="T22" fmla="*/ 27 w 1432"/>
                <a:gd name="T23" fmla="*/ 27 h 691"/>
                <a:gd name="T24" fmla="*/ 29 w 1432"/>
                <a:gd name="T25" fmla="*/ 27 h 691"/>
                <a:gd name="T26" fmla="*/ 30 w 1432"/>
                <a:gd name="T27" fmla="*/ 29 h 691"/>
                <a:gd name="T28" fmla="*/ 32 w 1432"/>
                <a:gd name="T29" fmla="*/ 29 h 691"/>
                <a:gd name="T30" fmla="*/ 33 w 1432"/>
                <a:gd name="T31" fmla="*/ 28 h 691"/>
                <a:gd name="T32" fmla="*/ 32 w 1432"/>
                <a:gd name="T33" fmla="*/ 23 h 691"/>
                <a:gd name="T34" fmla="*/ 32 w 1432"/>
                <a:gd name="T35" fmla="*/ 13 h 691"/>
                <a:gd name="T36" fmla="*/ 30 w 1432"/>
                <a:gd name="T37" fmla="*/ 11 h 691"/>
                <a:gd name="T38" fmla="*/ 33 w 1432"/>
                <a:gd name="T39" fmla="*/ 6 h 691"/>
                <a:gd name="T40" fmla="*/ 34 w 1432"/>
                <a:gd name="T41" fmla="*/ 4 h 691"/>
                <a:gd name="T42" fmla="*/ 36 w 1432"/>
                <a:gd name="T43" fmla="*/ 4 h 691"/>
                <a:gd name="T44" fmla="*/ 33 w 1432"/>
                <a:gd name="T45" fmla="*/ 10 h 691"/>
                <a:gd name="T46" fmla="*/ 34 w 1432"/>
                <a:gd name="T47" fmla="*/ 18 h 691"/>
                <a:gd name="T48" fmla="*/ 35 w 1432"/>
                <a:gd name="T49" fmla="*/ 20 h 691"/>
                <a:gd name="T50" fmla="*/ 36 w 1432"/>
                <a:gd name="T51" fmla="*/ 21 h 691"/>
                <a:gd name="T52" fmla="*/ 34 w 1432"/>
                <a:gd name="T53" fmla="*/ 20 h 691"/>
                <a:gd name="T54" fmla="*/ 35 w 1432"/>
                <a:gd name="T55" fmla="*/ 25 h 691"/>
                <a:gd name="T56" fmla="*/ 39 w 1432"/>
                <a:gd name="T57" fmla="*/ 28 h 691"/>
                <a:gd name="T58" fmla="*/ 40 w 1432"/>
                <a:gd name="T59" fmla="*/ 29 h 691"/>
                <a:gd name="T60" fmla="*/ 41 w 1432"/>
                <a:gd name="T61" fmla="*/ 29 h 691"/>
                <a:gd name="T62" fmla="*/ 40 w 1432"/>
                <a:gd name="T63" fmla="*/ 31 h 691"/>
                <a:gd name="T64" fmla="*/ 45 w 1432"/>
                <a:gd name="T65" fmla="*/ 28 h 691"/>
                <a:gd name="T66" fmla="*/ 46 w 1432"/>
                <a:gd name="T67" fmla="*/ 24 h 691"/>
                <a:gd name="T68" fmla="*/ 47 w 1432"/>
                <a:gd name="T69" fmla="*/ 20 h 691"/>
                <a:gd name="T70" fmla="*/ 40 w 1432"/>
                <a:gd name="T71" fmla="*/ 22 h 691"/>
                <a:gd name="T72" fmla="*/ 36 w 1432"/>
                <a:gd name="T73" fmla="*/ 0 h 691"/>
                <a:gd name="T74" fmla="*/ 0 w 1432"/>
                <a:gd name="T75" fmla="*/ 9 h 6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32" h="691">
                  <a:moveTo>
                    <a:pt x="0" y="204"/>
                  </a:moveTo>
                  <a:lnTo>
                    <a:pt x="35" y="401"/>
                  </a:lnTo>
                  <a:lnTo>
                    <a:pt x="145" y="279"/>
                  </a:lnTo>
                  <a:lnTo>
                    <a:pt x="316" y="230"/>
                  </a:lnTo>
                  <a:lnTo>
                    <a:pt x="347" y="179"/>
                  </a:lnTo>
                  <a:lnTo>
                    <a:pt x="443" y="169"/>
                  </a:lnTo>
                  <a:lnTo>
                    <a:pt x="560" y="265"/>
                  </a:lnTo>
                  <a:lnTo>
                    <a:pt x="645" y="287"/>
                  </a:lnTo>
                  <a:lnTo>
                    <a:pt x="799" y="427"/>
                  </a:lnTo>
                  <a:lnTo>
                    <a:pt x="744" y="557"/>
                  </a:lnTo>
                  <a:lnTo>
                    <a:pt x="765" y="616"/>
                  </a:lnTo>
                  <a:lnTo>
                    <a:pt x="828" y="590"/>
                  </a:lnTo>
                  <a:lnTo>
                    <a:pt x="893" y="590"/>
                  </a:lnTo>
                  <a:lnTo>
                    <a:pt x="924" y="631"/>
                  </a:lnTo>
                  <a:lnTo>
                    <a:pt x="996" y="631"/>
                  </a:lnTo>
                  <a:lnTo>
                    <a:pt x="1025" y="620"/>
                  </a:lnTo>
                  <a:lnTo>
                    <a:pt x="976" y="496"/>
                  </a:lnTo>
                  <a:lnTo>
                    <a:pt x="969" y="279"/>
                  </a:lnTo>
                  <a:lnTo>
                    <a:pt x="910" y="244"/>
                  </a:lnTo>
                  <a:lnTo>
                    <a:pt x="1025" y="144"/>
                  </a:lnTo>
                  <a:lnTo>
                    <a:pt x="1030" y="81"/>
                  </a:lnTo>
                  <a:lnTo>
                    <a:pt x="1097" y="87"/>
                  </a:lnTo>
                  <a:lnTo>
                    <a:pt x="1012" y="225"/>
                  </a:lnTo>
                  <a:lnTo>
                    <a:pt x="1062" y="386"/>
                  </a:lnTo>
                  <a:lnTo>
                    <a:pt x="1084" y="431"/>
                  </a:lnTo>
                  <a:lnTo>
                    <a:pt x="1118" y="451"/>
                  </a:lnTo>
                  <a:lnTo>
                    <a:pt x="1051" y="449"/>
                  </a:lnTo>
                  <a:lnTo>
                    <a:pt x="1072" y="550"/>
                  </a:lnTo>
                  <a:lnTo>
                    <a:pt x="1188" y="618"/>
                  </a:lnTo>
                  <a:lnTo>
                    <a:pt x="1216" y="631"/>
                  </a:lnTo>
                  <a:lnTo>
                    <a:pt x="1249" y="631"/>
                  </a:lnTo>
                  <a:lnTo>
                    <a:pt x="1234" y="691"/>
                  </a:lnTo>
                  <a:lnTo>
                    <a:pt x="1373" y="620"/>
                  </a:lnTo>
                  <a:lnTo>
                    <a:pt x="1400" y="530"/>
                  </a:lnTo>
                  <a:lnTo>
                    <a:pt x="1432" y="440"/>
                  </a:lnTo>
                  <a:lnTo>
                    <a:pt x="1234" y="478"/>
                  </a:lnTo>
                  <a:lnTo>
                    <a:pt x="1100" y="0"/>
                  </a:lnTo>
                  <a:lnTo>
                    <a:pt x="0" y="204"/>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41" name="Freeform 48"/>
            <p:cNvSpPr>
              <a:spLocks/>
            </p:cNvSpPr>
            <p:nvPr/>
          </p:nvSpPr>
          <p:spPr bwMode="auto">
            <a:xfrm>
              <a:off x="4260" y="2142"/>
              <a:ext cx="776" cy="478"/>
            </a:xfrm>
            <a:custGeom>
              <a:avLst/>
              <a:gdLst>
                <a:gd name="T0" fmla="*/ 7 w 2436"/>
                <a:gd name="T1" fmla="*/ 54 h 1341"/>
                <a:gd name="T2" fmla="*/ 7 w 2436"/>
                <a:gd name="T3" fmla="*/ 53 h 1341"/>
                <a:gd name="T4" fmla="*/ 12 w 2436"/>
                <a:gd name="T5" fmla="*/ 46 h 1341"/>
                <a:gd name="T6" fmla="*/ 15 w 2436"/>
                <a:gd name="T7" fmla="*/ 41 h 1341"/>
                <a:gd name="T8" fmla="*/ 18 w 2436"/>
                <a:gd name="T9" fmla="*/ 46 h 1341"/>
                <a:gd name="T10" fmla="*/ 27 w 2436"/>
                <a:gd name="T11" fmla="*/ 41 h 1341"/>
                <a:gd name="T12" fmla="*/ 31 w 2436"/>
                <a:gd name="T13" fmla="*/ 40 h 1341"/>
                <a:gd name="T14" fmla="*/ 33 w 2436"/>
                <a:gd name="T15" fmla="*/ 36 h 1341"/>
                <a:gd name="T16" fmla="*/ 36 w 2436"/>
                <a:gd name="T17" fmla="*/ 18 h 1341"/>
                <a:gd name="T18" fmla="*/ 40 w 2436"/>
                <a:gd name="T19" fmla="*/ 20 h 1341"/>
                <a:gd name="T20" fmla="*/ 47 w 2436"/>
                <a:gd name="T21" fmla="*/ 0 h 1341"/>
                <a:gd name="T22" fmla="*/ 53 w 2436"/>
                <a:gd name="T23" fmla="*/ 4 h 1341"/>
                <a:gd name="T24" fmla="*/ 54 w 2436"/>
                <a:gd name="T25" fmla="*/ 1 h 1341"/>
                <a:gd name="T26" fmla="*/ 56 w 2436"/>
                <a:gd name="T27" fmla="*/ 2 h 1341"/>
                <a:gd name="T28" fmla="*/ 61 w 2436"/>
                <a:gd name="T29" fmla="*/ 8 h 1341"/>
                <a:gd name="T30" fmla="*/ 59 w 2436"/>
                <a:gd name="T31" fmla="*/ 14 h 1341"/>
                <a:gd name="T32" fmla="*/ 60 w 2436"/>
                <a:gd name="T33" fmla="*/ 17 h 1341"/>
                <a:gd name="T34" fmla="*/ 62 w 2436"/>
                <a:gd name="T35" fmla="*/ 15 h 1341"/>
                <a:gd name="T36" fmla="*/ 64 w 2436"/>
                <a:gd name="T37" fmla="*/ 18 h 1341"/>
                <a:gd name="T38" fmla="*/ 71 w 2436"/>
                <a:gd name="T39" fmla="*/ 22 h 1341"/>
                <a:gd name="T40" fmla="*/ 64 w 2436"/>
                <a:gd name="T41" fmla="*/ 21 h 1341"/>
                <a:gd name="T42" fmla="*/ 72 w 2436"/>
                <a:gd name="T43" fmla="*/ 31 h 1341"/>
                <a:gd name="T44" fmla="*/ 67 w 2436"/>
                <a:gd name="T45" fmla="*/ 29 h 1341"/>
                <a:gd name="T46" fmla="*/ 76 w 2436"/>
                <a:gd name="T47" fmla="*/ 38 h 1341"/>
                <a:gd name="T48" fmla="*/ 79 w 2436"/>
                <a:gd name="T49" fmla="*/ 43 h 1341"/>
                <a:gd name="T50" fmla="*/ 77 w 2436"/>
                <a:gd name="T51" fmla="*/ 43 h 1341"/>
                <a:gd name="T52" fmla="*/ 77 w 2436"/>
                <a:gd name="T53" fmla="*/ 44 h 1341"/>
                <a:gd name="T54" fmla="*/ 46 w 2436"/>
                <a:gd name="T55" fmla="*/ 52 h 1341"/>
                <a:gd name="T56" fmla="*/ 20 w 2436"/>
                <a:gd name="T57" fmla="*/ 57 h 1341"/>
                <a:gd name="T58" fmla="*/ 0 w 2436"/>
                <a:gd name="T59" fmla="*/ 61 h 1341"/>
                <a:gd name="T60" fmla="*/ 7 w 2436"/>
                <a:gd name="T61" fmla="*/ 54 h 13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36" h="1341">
                  <a:moveTo>
                    <a:pt x="226" y="1197"/>
                  </a:moveTo>
                  <a:lnTo>
                    <a:pt x="228" y="1162"/>
                  </a:lnTo>
                  <a:lnTo>
                    <a:pt x="383" y="1014"/>
                  </a:lnTo>
                  <a:lnTo>
                    <a:pt x="472" y="912"/>
                  </a:lnTo>
                  <a:lnTo>
                    <a:pt x="558" y="1014"/>
                  </a:lnTo>
                  <a:lnTo>
                    <a:pt x="828" y="906"/>
                  </a:lnTo>
                  <a:lnTo>
                    <a:pt x="948" y="886"/>
                  </a:lnTo>
                  <a:lnTo>
                    <a:pt x="1014" y="806"/>
                  </a:lnTo>
                  <a:lnTo>
                    <a:pt x="1121" y="396"/>
                  </a:lnTo>
                  <a:lnTo>
                    <a:pt x="1234" y="448"/>
                  </a:lnTo>
                  <a:lnTo>
                    <a:pt x="1454" y="0"/>
                  </a:lnTo>
                  <a:lnTo>
                    <a:pt x="1625" y="93"/>
                  </a:lnTo>
                  <a:lnTo>
                    <a:pt x="1650" y="16"/>
                  </a:lnTo>
                  <a:lnTo>
                    <a:pt x="1735" y="38"/>
                  </a:lnTo>
                  <a:lnTo>
                    <a:pt x="1889" y="178"/>
                  </a:lnTo>
                  <a:lnTo>
                    <a:pt x="1834" y="308"/>
                  </a:lnTo>
                  <a:lnTo>
                    <a:pt x="1855" y="367"/>
                  </a:lnTo>
                  <a:lnTo>
                    <a:pt x="1918" y="341"/>
                  </a:lnTo>
                  <a:lnTo>
                    <a:pt x="1969" y="403"/>
                  </a:lnTo>
                  <a:lnTo>
                    <a:pt x="2208" y="477"/>
                  </a:lnTo>
                  <a:lnTo>
                    <a:pt x="1984" y="469"/>
                  </a:lnTo>
                  <a:lnTo>
                    <a:pt x="2216" y="672"/>
                  </a:lnTo>
                  <a:lnTo>
                    <a:pt x="2071" y="649"/>
                  </a:lnTo>
                  <a:lnTo>
                    <a:pt x="2364" y="837"/>
                  </a:lnTo>
                  <a:lnTo>
                    <a:pt x="2436" y="962"/>
                  </a:lnTo>
                  <a:lnTo>
                    <a:pt x="2389" y="943"/>
                  </a:lnTo>
                  <a:lnTo>
                    <a:pt x="2377" y="975"/>
                  </a:lnTo>
                  <a:lnTo>
                    <a:pt x="1418" y="1159"/>
                  </a:lnTo>
                  <a:lnTo>
                    <a:pt x="626" y="1258"/>
                  </a:lnTo>
                  <a:lnTo>
                    <a:pt x="0" y="1341"/>
                  </a:lnTo>
                  <a:lnTo>
                    <a:pt x="226" y="1197"/>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42" name="Freeform 49"/>
            <p:cNvSpPr>
              <a:spLocks/>
            </p:cNvSpPr>
            <p:nvPr/>
          </p:nvSpPr>
          <p:spPr bwMode="auto">
            <a:xfrm>
              <a:off x="4215" y="2491"/>
              <a:ext cx="857" cy="424"/>
            </a:xfrm>
            <a:custGeom>
              <a:avLst/>
              <a:gdLst>
                <a:gd name="T0" fmla="*/ 0 w 2690"/>
                <a:gd name="T1" fmla="*/ 48 h 1174"/>
                <a:gd name="T2" fmla="*/ 13 w 2690"/>
                <a:gd name="T3" fmla="*/ 46 h 1174"/>
                <a:gd name="T4" fmla="*/ 20 w 2690"/>
                <a:gd name="T5" fmla="*/ 40 h 1174"/>
                <a:gd name="T6" fmla="*/ 34 w 2690"/>
                <a:gd name="T7" fmla="*/ 38 h 1174"/>
                <a:gd name="T8" fmla="*/ 40 w 2690"/>
                <a:gd name="T9" fmla="*/ 43 h 1174"/>
                <a:gd name="T10" fmla="*/ 48 w 2690"/>
                <a:gd name="T11" fmla="*/ 41 h 1174"/>
                <a:gd name="T12" fmla="*/ 62 w 2690"/>
                <a:gd name="T13" fmla="*/ 55 h 1174"/>
                <a:gd name="T14" fmla="*/ 68 w 2690"/>
                <a:gd name="T15" fmla="*/ 53 h 1174"/>
                <a:gd name="T16" fmla="*/ 75 w 2690"/>
                <a:gd name="T17" fmla="*/ 38 h 1174"/>
                <a:gd name="T18" fmla="*/ 81 w 2690"/>
                <a:gd name="T19" fmla="*/ 34 h 1174"/>
                <a:gd name="T20" fmla="*/ 83 w 2690"/>
                <a:gd name="T21" fmla="*/ 30 h 1174"/>
                <a:gd name="T22" fmla="*/ 76 w 2690"/>
                <a:gd name="T23" fmla="*/ 31 h 1174"/>
                <a:gd name="T24" fmla="*/ 75 w 2690"/>
                <a:gd name="T25" fmla="*/ 28 h 1174"/>
                <a:gd name="T26" fmla="*/ 79 w 2690"/>
                <a:gd name="T27" fmla="*/ 27 h 1174"/>
                <a:gd name="T28" fmla="*/ 79 w 2690"/>
                <a:gd name="T29" fmla="*/ 24 h 1174"/>
                <a:gd name="T30" fmla="*/ 74 w 2690"/>
                <a:gd name="T31" fmla="*/ 22 h 1174"/>
                <a:gd name="T32" fmla="*/ 80 w 2690"/>
                <a:gd name="T33" fmla="*/ 19 h 1174"/>
                <a:gd name="T34" fmla="*/ 80 w 2690"/>
                <a:gd name="T35" fmla="*/ 22 h 1174"/>
                <a:gd name="T36" fmla="*/ 83 w 2690"/>
                <a:gd name="T37" fmla="*/ 22 h 1174"/>
                <a:gd name="T38" fmla="*/ 86 w 2690"/>
                <a:gd name="T39" fmla="*/ 17 h 1174"/>
                <a:gd name="T40" fmla="*/ 87 w 2690"/>
                <a:gd name="T41" fmla="*/ 16 h 1174"/>
                <a:gd name="T42" fmla="*/ 86 w 2690"/>
                <a:gd name="T43" fmla="*/ 11 h 1174"/>
                <a:gd name="T44" fmla="*/ 83 w 2690"/>
                <a:gd name="T45" fmla="*/ 16 h 1174"/>
                <a:gd name="T46" fmla="*/ 81 w 2690"/>
                <a:gd name="T47" fmla="*/ 5 h 1174"/>
                <a:gd name="T48" fmla="*/ 83 w 2690"/>
                <a:gd name="T49" fmla="*/ 4 h 1174"/>
                <a:gd name="T50" fmla="*/ 85 w 2690"/>
                <a:gd name="T51" fmla="*/ 8 h 1174"/>
                <a:gd name="T52" fmla="*/ 83 w 2690"/>
                <a:gd name="T53" fmla="*/ 3 h 1174"/>
                <a:gd name="T54" fmla="*/ 82 w 2690"/>
                <a:gd name="T55" fmla="*/ 0 h 1174"/>
                <a:gd name="T56" fmla="*/ 50 w 2690"/>
                <a:gd name="T57" fmla="*/ 9 h 1174"/>
                <a:gd name="T58" fmla="*/ 25 w 2690"/>
                <a:gd name="T59" fmla="*/ 13 h 1174"/>
                <a:gd name="T60" fmla="*/ 21 w 2690"/>
                <a:gd name="T61" fmla="*/ 23 h 1174"/>
                <a:gd name="T62" fmla="*/ 16 w 2690"/>
                <a:gd name="T63" fmla="*/ 25 h 1174"/>
                <a:gd name="T64" fmla="*/ 13 w 2690"/>
                <a:gd name="T65" fmla="*/ 30 h 1174"/>
                <a:gd name="T66" fmla="*/ 3 w 2690"/>
                <a:gd name="T67" fmla="*/ 39 h 1174"/>
                <a:gd name="T68" fmla="*/ 3 w 2690"/>
                <a:gd name="T69" fmla="*/ 42 h 1174"/>
                <a:gd name="T70" fmla="*/ 0 w 2690"/>
                <a:gd name="T71" fmla="*/ 44 h 1174"/>
                <a:gd name="T72" fmla="*/ 0 w 2690"/>
                <a:gd name="T73" fmla="*/ 48 h 1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90" h="1174">
                  <a:moveTo>
                    <a:pt x="1" y="1011"/>
                  </a:moveTo>
                  <a:lnTo>
                    <a:pt x="391" y="964"/>
                  </a:lnTo>
                  <a:lnTo>
                    <a:pt x="617" y="854"/>
                  </a:lnTo>
                  <a:lnTo>
                    <a:pt x="1046" y="810"/>
                  </a:lnTo>
                  <a:lnTo>
                    <a:pt x="1222" y="916"/>
                  </a:lnTo>
                  <a:lnTo>
                    <a:pt x="1501" y="878"/>
                  </a:lnTo>
                  <a:lnTo>
                    <a:pt x="1925" y="1174"/>
                  </a:lnTo>
                  <a:lnTo>
                    <a:pt x="2088" y="1137"/>
                  </a:lnTo>
                  <a:lnTo>
                    <a:pt x="2325" y="799"/>
                  </a:lnTo>
                  <a:lnTo>
                    <a:pt x="2515" y="726"/>
                  </a:lnTo>
                  <a:lnTo>
                    <a:pt x="2573" y="627"/>
                  </a:lnTo>
                  <a:lnTo>
                    <a:pt x="2367" y="663"/>
                  </a:lnTo>
                  <a:lnTo>
                    <a:pt x="2311" y="597"/>
                  </a:lnTo>
                  <a:lnTo>
                    <a:pt x="2441" y="564"/>
                  </a:lnTo>
                  <a:lnTo>
                    <a:pt x="2437" y="516"/>
                  </a:lnTo>
                  <a:lnTo>
                    <a:pt x="2296" y="467"/>
                  </a:lnTo>
                  <a:lnTo>
                    <a:pt x="2476" y="404"/>
                  </a:lnTo>
                  <a:lnTo>
                    <a:pt x="2465" y="476"/>
                  </a:lnTo>
                  <a:lnTo>
                    <a:pt x="2584" y="472"/>
                  </a:lnTo>
                  <a:lnTo>
                    <a:pt x="2648" y="350"/>
                  </a:lnTo>
                  <a:lnTo>
                    <a:pt x="2690" y="345"/>
                  </a:lnTo>
                  <a:lnTo>
                    <a:pt x="2662" y="239"/>
                  </a:lnTo>
                  <a:lnTo>
                    <a:pt x="2581" y="345"/>
                  </a:lnTo>
                  <a:lnTo>
                    <a:pt x="2501" y="106"/>
                  </a:lnTo>
                  <a:lnTo>
                    <a:pt x="2557" y="95"/>
                  </a:lnTo>
                  <a:lnTo>
                    <a:pt x="2630" y="162"/>
                  </a:lnTo>
                  <a:lnTo>
                    <a:pt x="2574" y="51"/>
                  </a:lnTo>
                  <a:lnTo>
                    <a:pt x="2517" y="0"/>
                  </a:lnTo>
                  <a:lnTo>
                    <a:pt x="1558" y="184"/>
                  </a:lnTo>
                  <a:lnTo>
                    <a:pt x="766" y="283"/>
                  </a:lnTo>
                  <a:lnTo>
                    <a:pt x="657" y="496"/>
                  </a:lnTo>
                  <a:lnTo>
                    <a:pt x="483" y="532"/>
                  </a:lnTo>
                  <a:lnTo>
                    <a:pt x="404" y="641"/>
                  </a:lnTo>
                  <a:lnTo>
                    <a:pt x="98" y="818"/>
                  </a:lnTo>
                  <a:lnTo>
                    <a:pt x="80" y="887"/>
                  </a:lnTo>
                  <a:lnTo>
                    <a:pt x="0" y="924"/>
                  </a:lnTo>
                  <a:lnTo>
                    <a:pt x="1" y="1011"/>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43" name="Freeform 50"/>
            <p:cNvSpPr>
              <a:spLocks/>
            </p:cNvSpPr>
            <p:nvPr/>
          </p:nvSpPr>
          <p:spPr bwMode="auto">
            <a:xfrm>
              <a:off x="4318" y="2781"/>
              <a:ext cx="510" cy="425"/>
            </a:xfrm>
            <a:custGeom>
              <a:avLst/>
              <a:gdLst>
                <a:gd name="T0" fmla="*/ 2 w 1603"/>
                <a:gd name="T1" fmla="*/ 7 h 1187"/>
                <a:gd name="T2" fmla="*/ 10 w 1603"/>
                <a:gd name="T3" fmla="*/ 2 h 1187"/>
                <a:gd name="T4" fmla="*/ 23 w 1603"/>
                <a:gd name="T5" fmla="*/ 0 h 1187"/>
                <a:gd name="T6" fmla="*/ 29 w 1603"/>
                <a:gd name="T7" fmla="*/ 5 h 1187"/>
                <a:gd name="T8" fmla="*/ 38 w 1603"/>
                <a:gd name="T9" fmla="*/ 3 h 1187"/>
                <a:gd name="T10" fmla="*/ 52 w 1603"/>
                <a:gd name="T11" fmla="*/ 17 h 1187"/>
                <a:gd name="T12" fmla="*/ 45 w 1603"/>
                <a:gd name="T13" fmla="*/ 27 h 1187"/>
                <a:gd name="T14" fmla="*/ 46 w 1603"/>
                <a:gd name="T15" fmla="*/ 32 h 1187"/>
                <a:gd name="T16" fmla="*/ 36 w 1603"/>
                <a:gd name="T17" fmla="*/ 45 h 1187"/>
                <a:gd name="T18" fmla="*/ 34 w 1603"/>
                <a:gd name="T19" fmla="*/ 45 h 1187"/>
                <a:gd name="T20" fmla="*/ 33 w 1603"/>
                <a:gd name="T21" fmla="*/ 49 h 1187"/>
                <a:gd name="T22" fmla="*/ 31 w 1603"/>
                <a:gd name="T23" fmla="*/ 47 h 1187"/>
                <a:gd name="T24" fmla="*/ 33 w 1603"/>
                <a:gd name="T25" fmla="*/ 51 h 1187"/>
                <a:gd name="T26" fmla="*/ 31 w 1603"/>
                <a:gd name="T27" fmla="*/ 54 h 1187"/>
                <a:gd name="T28" fmla="*/ 29 w 1603"/>
                <a:gd name="T29" fmla="*/ 54 h 1187"/>
                <a:gd name="T30" fmla="*/ 22 w 1603"/>
                <a:gd name="T31" fmla="*/ 38 h 1187"/>
                <a:gd name="T32" fmla="*/ 7 w 1603"/>
                <a:gd name="T33" fmla="*/ 19 h 1187"/>
                <a:gd name="T34" fmla="*/ 0 w 1603"/>
                <a:gd name="T35" fmla="*/ 13 h 1187"/>
                <a:gd name="T36" fmla="*/ 2 w 1603"/>
                <a:gd name="T37" fmla="*/ 7 h 11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03" h="1187">
                  <a:moveTo>
                    <a:pt x="69" y="154"/>
                  </a:moveTo>
                  <a:lnTo>
                    <a:pt x="295" y="44"/>
                  </a:lnTo>
                  <a:lnTo>
                    <a:pt x="724" y="0"/>
                  </a:lnTo>
                  <a:lnTo>
                    <a:pt x="900" y="106"/>
                  </a:lnTo>
                  <a:lnTo>
                    <a:pt x="1179" y="68"/>
                  </a:lnTo>
                  <a:lnTo>
                    <a:pt x="1603" y="364"/>
                  </a:lnTo>
                  <a:lnTo>
                    <a:pt x="1416" y="592"/>
                  </a:lnTo>
                  <a:lnTo>
                    <a:pt x="1423" y="691"/>
                  </a:lnTo>
                  <a:lnTo>
                    <a:pt x="1105" y="981"/>
                  </a:lnTo>
                  <a:lnTo>
                    <a:pt x="1053" y="989"/>
                  </a:lnTo>
                  <a:lnTo>
                    <a:pt x="1027" y="1077"/>
                  </a:lnTo>
                  <a:lnTo>
                    <a:pt x="959" y="1028"/>
                  </a:lnTo>
                  <a:lnTo>
                    <a:pt x="1022" y="1108"/>
                  </a:lnTo>
                  <a:lnTo>
                    <a:pt x="961" y="1187"/>
                  </a:lnTo>
                  <a:lnTo>
                    <a:pt x="902" y="1176"/>
                  </a:lnTo>
                  <a:lnTo>
                    <a:pt x="682" y="837"/>
                  </a:lnTo>
                  <a:lnTo>
                    <a:pt x="207" y="408"/>
                  </a:lnTo>
                  <a:lnTo>
                    <a:pt x="0" y="277"/>
                  </a:lnTo>
                  <a:lnTo>
                    <a:pt x="69" y="154"/>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44" name="Freeform 51"/>
            <p:cNvSpPr>
              <a:spLocks/>
            </p:cNvSpPr>
            <p:nvPr/>
          </p:nvSpPr>
          <p:spPr bwMode="auto">
            <a:xfrm>
              <a:off x="4464" y="1733"/>
              <a:ext cx="583" cy="411"/>
            </a:xfrm>
            <a:custGeom>
              <a:avLst/>
              <a:gdLst>
                <a:gd name="T0" fmla="*/ 5 w 1833"/>
                <a:gd name="T1" fmla="*/ 53 h 1145"/>
                <a:gd name="T2" fmla="*/ 14 w 1833"/>
                <a:gd name="T3" fmla="*/ 51 h 1145"/>
                <a:gd name="T4" fmla="*/ 50 w 1833"/>
                <a:gd name="T5" fmla="*/ 41 h 1145"/>
                <a:gd name="T6" fmla="*/ 52 w 1833"/>
                <a:gd name="T7" fmla="*/ 39 h 1145"/>
                <a:gd name="T8" fmla="*/ 53 w 1833"/>
                <a:gd name="T9" fmla="*/ 39 h 1145"/>
                <a:gd name="T10" fmla="*/ 56 w 1833"/>
                <a:gd name="T11" fmla="*/ 37 h 1145"/>
                <a:gd name="T12" fmla="*/ 59 w 1833"/>
                <a:gd name="T13" fmla="*/ 30 h 1145"/>
                <a:gd name="T14" fmla="*/ 53 w 1833"/>
                <a:gd name="T15" fmla="*/ 24 h 1145"/>
                <a:gd name="T16" fmla="*/ 53 w 1833"/>
                <a:gd name="T17" fmla="*/ 18 h 1145"/>
                <a:gd name="T18" fmla="*/ 56 w 1833"/>
                <a:gd name="T19" fmla="*/ 9 h 1145"/>
                <a:gd name="T20" fmla="*/ 52 w 1833"/>
                <a:gd name="T21" fmla="*/ 6 h 1145"/>
                <a:gd name="T22" fmla="*/ 48 w 1833"/>
                <a:gd name="T23" fmla="*/ 0 h 1145"/>
                <a:gd name="T24" fmla="*/ 9 w 1833"/>
                <a:gd name="T25" fmla="*/ 10 h 1145"/>
                <a:gd name="T26" fmla="*/ 6 w 1833"/>
                <a:gd name="T27" fmla="*/ 6 h 1145"/>
                <a:gd name="T28" fmla="*/ 0 w 1833"/>
                <a:gd name="T29" fmla="*/ 13 h 1145"/>
                <a:gd name="T30" fmla="*/ 5 w 1833"/>
                <a:gd name="T31" fmla="*/ 53 h 1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3" h="1145">
                  <a:moveTo>
                    <a:pt x="146" y="1145"/>
                  </a:moveTo>
                  <a:lnTo>
                    <a:pt x="451" y="1093"/>
                  </a:lnTo>
                  <a:lnTo>
                    <a:pt x="1551" y="889"/>
                  </a:lnTo>
                  <a:lnTo>
                    <a:pt x="1598" y="837"/>
                  </a:lnTo>
                  <a:lnTo>
                    <a:pt x="1662" y="837"/>
                  </a:lnTo>
                  <a:lnTo>
                    <a:pt x="1732" y="788"/>
                  </a:lnTo>
                  <a:lnTo>
                    <a:pt x="1833" y="655"/>
                  </a:lnTo>
                  <a:lnTo>
                    <a:pt x="1656" y="514"/>
                  </a:lnTo>
                  <a:lnTo>
                    <a:pt x="1648" y="382"/>
                  </a:lnTo>
                  <a:lnTo>
                    <a:pt x="1731" y="199"/>
                  </a:lnTo>
                  <a:lnTo>
                    <a:pt x="1612" y="134"/>
                  </a:lnTo>
                  <a:lnTo>
                    <a:pt x="1480" y="0"/>
                  </a:lnTo>
                  <a:lnTo>
                    <a:pt x="263" y="226"/>
                  </a:lnTo>
                  <a:lnTo>
                    <a:pt x="200" y="134"/>
                  </a:lnTo>
                  <a:lnTo>
                    <a:pt x="0" y="281"/>
                  </a:lnTo>
                  <a:lnTo>
                    <a:pt x="146" y="1145"/>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45" name="Freeform 52"/>
            <p:cNvSpPr>
              <a:spLocks/>
            </p:cNvSpPr>
            <p:nvPr/>
          </p:nvSpPr>
          <p:spPr bwMode="auto">
            <a:xfrm>
              <a:off x="4528" y="1281"/>
              <a:ext cx="595" cy="581"/>
            </a:xfrm>
            <a:custGeom>
              <a:avLst/>
              <a:gdLst>
                <a:gd name="T0" fmla="*/ 2 w 1869"/>
                <a:gd name="T1" fmla="*/ 68 h 1624"/>
                <a:gd name="T2" fmla="*/ 41 w 1869"/>
                <a:gd name="T3" fmla="*/ 58 h 1624"/>
                <a:gd name="T4" fmla="*/ 46 w 1869"/>
                <a:gd name="T5" fmla="*/ 64 h 1624"/>
                <a:gd name="T6" fmla="*/ 49 w 1869"/>
                <a:gd name="T7" fmla="*/ 67 h 1624"/>
                <a:gd name="T8" fmla="*/ 58 w 1869"/>
                <a:gd name="T9" fmla="*/ 71 h 1624"/>
                <a:gd name="T10" fmla="*/ 59 w 1869"/>
                <a:gd name="T11" fmla="*/ 74 h 1624"/>
                <a:gd name="T12" fmla="*/ 60 w 1869"/>
                <a:gd name="T13" fmla="*/ 70 h 1624"/>
                <a:gd name="T14" fmla="*/ 60 w 1869"/>
                <a:gd name="T15" fmla="*/ 64 h 1624"/>
                <a:gd name="T16" fmla="*/ 59 w 1869"/>
                <a:gd name="T17" fmla="*/ 52 h 1624"/>
                <a:gd name="T18" fmla="*/ 59 w 1869"/>
                <a:gd name="T19" fmla="*/ 39 h 1624"/>
                <a:gd name="T20" fmla="*/ 54 w 1869"/>
                <a:gd name="T21" fmla="*/ 21 h 1624"/>
                <a:gd name="T22" fmla="*/ 54 w 1869"/>
                <a:gd name="T23" fmla="*/ 13 h 1624"/>
                <a:gd name="T24" fmla="*/ 51 w 1869"/>
                <a:gd name="T25" fmla="*/ 0 h 1624"/>
                <a:gd name="T26" fmla="*/ 39 w 1869"/>
                <a:gd name="T27" fmla="*/ 4 h 1624"/>
                <a:gd name="T28" fmla="*/ 31 w 1869"/>
                <a:gd name="T29" fmla="*/ 15 h 1624"/>
                <a:gd name="T30" fmla="*/ 31 w 1869"/>
                <a:gd name="T31" fmla="*/ 18 h 1624"/>
                <a:gd name="T32" fmla="*/ 27 w 1869"/>
                <a:gd name="T33" fmla="*/ 24 h 1624"/>
                <a:gd name="T34" fmla="*/ 28 w 1869"/>
                <a:gd name="T35" fmla="*/ 26 h 1624"/>
                <a:gd name="T36" fmla="*/ 29 w 1869"/>
                <a:gd name="T37" fmla="*/ 28 h 1624"/>
                <a:gd name="T38" fmla="*/ 28 w 1869"/>
                <a:gd name="T39" fmla="*/ 28 h 1624"/>
                <a:gd name="T40" fmla="*/ 29 w 1869"/>
                <a:gd name="T41" fmla="*/ 31 h 1624"/>
                <a:gd name="T42" fmla="*/ 30 w 1869"/>
                <a:gd name="T43" fmla="*/ 33 h 1624"/>
                <a:gd name="T44" fmla="*/ 26 w 1869"/>
                <a:gd name="T45" fmla="*/ 38 h 1624"/>
                <a:gd name="T46" fmla="*/ 20 w 1869"/>
                <a:gd name="T47" fmla="*/ 40 h 1624"/>
                <a:gd name="T48" fmla="*/ 18 w 1869"/>
                <a:gd name="T49" fmla="*/ 42 h 1624"/>
                <a:gd name="T50" fmla="*/ 16 w 1869"/>
                <a:gd name="T51" fmla="*/ 41 h 1624"/>
                <a:gd name="T52" fmla="*/ 10 w 1869"/>
                <a:gd name="T53" fmla="*/ 42 h 1624"/>
                <a:gd name="T54" fmla="*/ 5 w 1869"/>
                <a:gd name="T55" fmla="*/ 45 h 1624"/>
                <a:gd name="T56" fmla="*/ 5 w 1869"/>
                <a:gd name="T57" fmla="*/ 48 h 1624"/>
                <a:gd name="T58" fmla="*/ 6 w 1869"/>
                <a:gd name="T59" fmla="*/ 50 h 1624"/>
                <a:gd name="T60" fmla="*/ 7 w 1869"/>
                <a:gd name="T61" fmla="*/ 50 h 1624"/>
                <a:gd name="T62" fmla="*/ 7 w 1869"/>
                <a:gd name="T63" fmla="*/ 53 h 1624"/>
                <a:gd name="T64" fmla="*/ 6 w 1869"/>
                <a:gd name="T65" fmla="*/ 54 h 1624"/>
                <a:gd name="T66" fmla="*/ 5 w 1869"/>
                <a:gd name="T67" fmla="*/ 57 h 1624"/>
                <a:gd name="T68" fmla="*/ 0 w 1869"/>
                <a:gd name="T69" fmla="*/ 64 h 1624"/>
                <a:gd name="T70" fmla="*/ 2 w 1869"/>
                <a:gd name="T71" fmla="*/ 68 h 16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69" h="1624">
                  <a:moveTo>
                    <a:pt x="63" y="1491"/>
                  </a:moveTo>
                  <a:lnTo>
                    <a:pt x="1280" y="1265"/>
                  </a:lnTo>
                  <a:lnTo>
                    <a:pt x="1412" y="1399"/>
                  </a:lnTo>
                  <a:lnTo>
                    <a:pt x="1531" y="1464"/>
                  </a:lnTo>
                  <a:lnTo>
                    <a:pt x="1801" y="1553"/>
                  </a:lnTo>
                  <a:lnTo>
                    <a:pt x="1822" y="1624"/>
                  </a:lnTo>
                  <a:lnTo>
                    <a:pt x="1867" y="1526"/>
                  </a:lnTo>
                  <a:lnTo>
                    <a:pt x="1869" y="1388"/>
                  </a:lnTo>
                  <a:lnTo>
                    <a:pt x="1822" y="1127"/>
                  </a:lnTo>
                  <a:lnTo>
                    <a:pt x="1820" y="851"/>
                  </a:lnTo>
                  <a:lnTo>
                    <a:pt x="1690" y="454"/>
                  </a:lnTo>
                  <a:lnTo>
                    <a:pt x="1669" y="277"/>
                  </a:lnTo>
                  <a:lnTo>
                    <a:pt x="1588" y="0"/>
                  </a:lnTo>
                  <a:lnTo>
                    <a:pt x="1191" y="89"/>
                  </a:lnTo>
                  <a:lnTo>
                    <a:pt x="971" y="322"/>
                  </a:lnTo>
                  <a:lnTo>
                    <a:pt x="962" y="381"/>
                  </a:lnTo>
                  <a:lnTo>
                    <a:pt x="833" y="521"/>
                  </a:lnTo>
                  <a:lnTo>
                    <a:pt x="870" y="571"/>
                  </a:lnTo>
                  <a:lnTo>
                    <a:pt x="892" y="605"/>
                  </a:lnTo>
                  <a:lnTo>
                    <a:pt x="872" y="620"/>
                  </a:lnTo>
                  <a:lnTo>
                    <a:pt x="912" y="673"/>
                  </a:lnTo>
                  <a:lnTo>
                    <a:pt x="916" y="721"/>
                  </a:lnTo>
                  <a:lnTo>
                    <a:pt x="796" y="835"/>
                  </a:lnTo>
                  <a:lnTo>
                    <a:pt x="616" y="887"/>
                  </a:lnTo>
                  <a:lnTo>
                    <a:pt x="572" y="919"/>
                  </a:lnTo>
                  <a:lnTo>
                    <a:pt x="502" y="891"/>
                  </a:lnTo>
                  <a:lnTo>
                    <a:pt x="302" y="914"/>
                  </a:lnTo>
                  <a:lnTo>
                    <a:pt x="152" y="972"/>
                  </a:lnTo>
                  <a:lnTo>
                    <a:pt x="152" y="1049"/>
                  </a:lnTo>
                  <a:lnTo>
                    <a:pt x="183" y="1098"/>
                  </a:lnTo>
                  <a:lnTo>
                    <a:pt x="204" y="1097"/>
                  </a:lnTo>
                  <a:lnTo>
                    <a:pt x="223" y="1162"/>
                  </a:lnTo>
                  <a:lnTo>
                    <a:pt x="185" y="1192"/>
                  </a:lnTo>
                  <a:lnTo>
                    <a:pt x="168" y="1246"/>
                  </a:lnTo>
                  <a:lnTo>
                    <a:pt x="0" y="1399"/>
                  </a:lnTo>
                  <a:lnTo>
                    <a:pt x="63" y="1491"/>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46" name="Freeform 53"/>
            <p:cNvSpPr>
              <a:spLocks/>
            </p:cNvSpPr>
            <p:nvPr/>
          </p:nvSpPr>
          <p:spPr bwMode="auto">
            <a:xfrm>
              <a:off x="5033" y="1236"/>
              <a:ext cx="164" cy="349"/>
            </a:xfrm>
            <a:custGeom>
              <a:avLst/>
              <a:gdLst>
                <a:gd name="T0" fmla="*/ 3 w 507"/>
                <a:gd name="T1" fmla="*/ 18 h 973"/>
                <a:gd name="T2" fmla="*/ 4 w 507"/>
                <a:gd name="T3" fmla="*/ 27 h 973"/>
                <a:gd name="T4" fmla="*/ 8 w 507"/>
                <a:gd name="T5" fmla="*/ 45 h 973"/>
                <a:gd name="T6" fmla="*/ 16 w 507"/>
                <a:gd name="T7" fmla="*/ 43 h 973"/>
                <a:gd name="T8" fmla="*/ 15 w 507"/>
                <a:gd name="T9" fmla="*/ 16 h 973"/>
                <a:gd name="T10" fmla="*/ 17 w 507"/>
                <a:gd name="T11" fmla="*/ 11 h 973"/>
                <a:gd name="T12" fmla="*/ 17 w 507"/>
                <a:gd name="T13" fmla="*/ 0 h 973"/>
                <a:gd name="T14" fmla="*/ 0 w 507"/>
                <a:gd name="T15" fmla="*/ 6 h 973"/>
                <a:gd name="T16" fmla="*/ 3 w 507"/>
                <a:gd name="T17" fmla="*/ 18 h 9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7" h="973">
                  <a:moveTo>
                    <a:pt x="81" y="399"/>
                  </a:moveTo>
                  <a:lnTo>
                    <a:pt x="102" y="576"/>
                  </a:lnTo>
                  <a:lnTo>
                    <a:pt x="232" y="973"/>
                  </a:lnTo>
                  <a:lnTo>
                    <a:pt x="460" y="926"/>
                  </a:lnTo>
                  <a:lnTo>
                    <a:pt x="443" y="354"/>
                  </a:lnTo>
                  <a:lnTo>
                    <a:pt x="501" y="243"/>
                  </a:lnTo>
                  <a:lnTo>
                    <a:pt x="507" y="0"/>
                  </a:lnTo>
                  <a:lnTo>
                    <a:pt x="0" y="122"/>
                  </a:lnTo>
                  <a:lnTo>
                    <a:pt x="81" y="399"/>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47" name="Freeform 54"/>
            <p:cNvSpPr>
              <a:spLocks/>
            </p:cNvSpPr>
            <p:nvPr/>
          </p:nvSpPr>
          <p:spPr bwMode="auto">
            <a:xfrm>
              <a:off x="5222" y="844"/>
              <a:ext cx="367" cy="632"/>
            </a:xfrm>
            <a:custGeom>
              <a:avLst/>
              <a:gdLst>
                <a:gd name="T0" fmla="*/ 0 w 1152"/>
                <a:gd name="T1" fmla="*/ 44 h 1763"/>
                <a:gd name="T2" fmla="*/ 2 w 1152"/>
                <a:gd name="T3" fmla="*/ 44 h 1763"/>
                <a:gd name="T4" fmla="*/ 3 w 1152"/>
                <a:gd name="T5" fmla="*/ 39 h 1763"/>
                <a:gd name="T6" fmla="*/ 5 w 1152"/>
                <a:gd name="T7" fmla="*/ 31 h 1763"/>
                <a:gd name="T8" fmla="*/ 4 w 1152"/>
                <a:gd name="T9" fmla="*/ 26 h 1763"/>
                <a:gd name="T10" fmla="*/ 9 w 1152"/>
                <a:gd name="T11" fmla="*/ 1 h 1763"/>
                <a:gd name="T12" fmla="*/ 10 w 1152"/>
                <a:gd name="T13" fmla="*/ 1 h 1763"/>
                <a:gd name="T14" fmla="*/ 11 w 1152"/>
                <a:gd name="T15" fmla="*/ 4 h 1763"/>
                <a:gd name="T16" fmla="*/ 16 w 1152"/>
                <a:gd name="T17" fmla="*/ 1 h 1763"/>
                <a:gd name="T18" fmla="*/ 16 w 1152"/>
                <a:gd name="T19" fmla="*/ 0 h 1763"/>
                <a:gd name="T20" fmla="*/ 20 w 1152"/>
                <a:gd name="T21" fmla="*/ 1 h 1763"/>
                <a:gd name="T22" fmla="*/ 27 w 1152"/>
                <a:gd name="T23" fmla="*/ 27 h 1763"/>
                <a:gd name="T24" fmla="*/ 31 w 1152"/>
                <a:gd name="T25" fmla="*/ 27 h 1763"/>
                <a:gd name="T26" fmla="*/ 36 w 1152"/>
                <a:gd name="T27" fmla="*/ 36 h 1763"/>
                <a:gd name="T28" fmla="*/ 35 w 1152"/>
                <a:gd name="T29" fmla="*/ 38 h 1763"/>
                <a:gd name="T30" fmla="*/ 37 w 1152"/>
                <a:gd name="T31" fmla="*/ 38 h 1763"/>
                <a:gd name="T32" fmla="*/ 36 w 1152"/>
                <a:gd name="T33" fmla="*/ 42 h 1763"/>
                <a:gd name="T34" fmla="*/ 33 w 1152"/>
                <a:gd name="T35" fmla="*/ 45 h 1763"/>
                <a:gd name="T36" fmla="*/ 30 w 1152"/>
                <a:gd name="T37" fmla="*/ 48 h 1763"/>
                <a:gd name="T38" fmla="*/ 30 w 1152"/>
                <a:gd name="T39" fmla="*/ 51 h 1763"/>
                <a:gd name="T40" fmla="*/ 28 w 1152"/>
                <a:gd name="T41" fmla="*/ 48 h 1763"/>
                <a:gd name="T42" fmla="*/ 25 w 1152"/>
                <a:gd name="T43" fmla="*/ 51 h 1763"/>
                <a:gd name="T44" fmla="*/ 24 w 1152"/>
                <a:gd name="T45" fmla="*/ 51 h 1763"/>
                <a:gd name="T46" fmla="*/ 22 w 1152"/>
                <a:gd name="T47" fmla="*/ 49 h 1763"/>
                <a:gd name="T48" fmla="*/ 22 w 1152"/>
                <a:gd name="T49" fmla="*/ 59 h 1763"/>
                <a:gd name="T50" fmla="*/ 19 w 1152"/>
                <a:gd name="T51" fmla="*/ 61 h 1763"/>
                <a:gd name="T52" fmla="*/ 18 w 1152"/>
                <a:gd name="T53" fmla="*/ 65 h 1763"/>
                <a:gd name="T54" fmla="*/ 16 w 1152"/>
                <a:gd name="T55" fmla="*/ 64 h 1763"/>
                <a:gd name="T56" fmla="*/ 12 w 1152"/>
                <a:gd name="T57" fmla="*/ 70 h 1763"/>
                <a:gd name="T58" fmla="*/ 12 w 1152"/>
                <a:gd name="T59" fmla="*/ 75 h 1763"/>
                <a:gd name="T60" fmla="*/ 11 w 1152"/>
                <a:gd name="T61" fmla="*/ 76 h 1763"/>
                <a:gd name="T62" fmla="*/ 11 w 1152"/>
                <a:gd name="T63" fmla="*/ 81 h 1763"/>
                <a:gd name="T64" fmla="*/ 7 w 1152"/>
                <a:gd name="T65" fmla="*/ 75 h 1763"/>
                <a:gd name="T66" fmla="*/ 0 w 1152"/>
                <a:gd name="T67" fmla="*/ 44 h 17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52" h="1763">
                  <a:moveTo>
                    <a:pt x="0" y="951"/>
                  </a:moveTo>
                  <a:lnTo>
                    <a:pt x="69" y="957"/>
                  </a:lnTo>
                  <a:lnTo>
                    <a:pt x="75" y="842"/>
                  </a:lnTo>
                  <a:lnTo>
                    <a:pt x="155" y="682"/>
                  </a:lnTo>
                  <a:lnTo>
                    <a:pt x="116" y="566"/>
                  </a:lnTo>
                  <a:lnTo>
                    <a:pt x="281" y="17"/>
                  </a:lnTo>
                  <a:lnTo>
                    <a:pt x="317" y="17"/>
                  </a:lnTo>
                  <a:lnTo>
                    <a:pt x="334" y="87"/>
                  </a:lnTo>
                  <a:lnTo>
                    <a:pt x="497" y="26"/>
                  </a:lnTo>
                  <a:lnTo>
                    <a:pt x="501" y="0"/>
                  </a:lnTo>
                  <a:lnTo>
                    <a:pt x="631" y="27"/>
                  </a:lnTo>
                  <a:lnTo>
                    <a:pt x="848" y="576"/>
                  </a:lnTo>
                  <a:lnTo>
                    <a:pt x="947" y="578"/>
                  </a:lnTo>
                  <a:lnTo>
                    <a:pt x="1123" y="784"/>
                  </a:lnTo>
                  <a:lnTo>
                    <a:pt x="1097" y="822"/>
                  </a:lnTo>
                  <a:lnTo>
                    <a:pt x="1152" y="822"/>
                  </a:lnTo>
                  <a:lnTo>
                    <a:pt x="1117" y="917"/>
                  </a:lnTo>
                  <a:lnTo>
                    <a:pt x="1028" y="981"/>
                  </a:lnTo>
                  <a:lnTo>
                    <a:pt x="927" y="1031"/>
                  </a:lnTo>
                  <a:lnTo>
                    <a:pt x="915" y="1098"/>
                  </a:lnTo>
                  <a:lnTo>
                    <a:pt x="863" y="1040"/>
                  </a:lnTo>
                  <a:lnTo>
                    <a:pt x="773" y="1112"/>
                  </a:lnTo>
                  <a:lnTo>
                    <a:pt x="732" y="1110"/>
                  </a:lnTo>
                  <a:lnTo>
                    <a:pt x="695" y="1067"/>
                  </a:lnTo>
                  <a:lnTo>
                    <a:pt x="672" y="1278"/>
                  </a:lnTo>
                  <a:lnTo>
                    <a:pt x="591" y="1313"/>
                  </a:lnTo>
                  <a:lnTo>
                    <a:pt x="551" y="1398"/>
                  </a:lnTo>
                  <a:lnTo>
                    <a:pt x="501" y="1395"/>
                  </a:lnTo>
                  <a:lnTo>
                    <a:pt x="384" y="1519"/>
                  </a:lnTo>
                  <a:lnTo>
                    <a:pt x="382" y="1618"/>
                  </a:lnTo>
                  <a:lnTo>
                    <a:pt x="351" y="1656"/>
                  </a:lnTo>
                  <a:lnTo>
                    <a:pt x="322" y="1763"/>
                  </a:lnTo>
                  <a:lnTo>
                    <a:pt x="216" y="1619"/>
                  </a:lnTo>
                  <a:lnTo>
                    <a:pt x="0" y="951"/>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48" name="Freeform 55"/>
            <p:cNvSpPr>
              <a:spLocks/>
            </p:cNvSpPr>
            <p:nvPr/>
          </p:nvSpPr>
          <p:spPr bwMode="auto">
            <a:xfrm>
              <a:off x="4986" y="1805"/>
              <a:ext cx="125" cy="339"/>
            </a:xfrm>
            <a:custGeom>
              <a:avLst/>
              <a:gdLst>
                <a:gd name="T0" fmla="*/ 1 w 397"/>
                <a:gd name="T1" fmla="*/ 30 h 934"/>
                <a:gd name="T2" fmla="*/ 3 w 397"/>
                <a:gd name="T3" fmla="*/ 28 h 934"/>
                <a:gd name="T4" fmla="*/ 6 w 397"/>
                <a:gd name="T5" fmla="*/ 22 h 934"/>
                <a:gd name="T6" fmla="*/ 1 w 397"/>
                <a:gd name="T7" fmla="*/ 15 h 934"/>
                <a:gd name="T8" fmla="*/ 0 w 397"/>
                <a:gd name="T9" fmla="*/ 9 h 934"/>
                <a:gd name="T10" fmla="*/ 3 w 397"/>
                <a:gd name="T11" fmla="*/ 0 h 934"/>
                <a:gd name="T12" fmla="*/ 11 w 397"/>
                <a:gd name="T13" fmla="*/ 4 h 934"/>
                <a:gd name="T14" fmla="*/ 11 w 397"/>
                <a:gd name="T15" fmla="*/ 6 h 934"/>
                <a:gd name="T16" fmla="*/ 10 w 397"/>
                <a:gd name="T17" fmla="*/ 11 h 934"/>
                <a:gd name="T18" fmla="*/ 9 w 397"/>
                <a:gd name="T19" fmla="*/ 12 h 934"/>
                <a:gd name="T20" fmla="*/ 9 w 397"/>
                <a:gd name="T21" fmla="*/ 15 h 934"/>
                <a:gd name="T22" fmla="*/ 10 w 397"/>
                <a:gd name="T23" fmla="*/ 15 h 934"/>
                <a:gd name="T24" fmla="*/ 12 w 397"/>
                <a:gd name="T25" fmla="*/ 15 h 934"/>
                <a:gd name="T26" fmla="*/ 12 w 397"/>
                <a:gd name="T27" fmla="*/ 22 h 934"/>
                <a:gd name="T28" fmla="*/ 12 w 397"/>
                <a:gd name="T29" fmla="*/ 27 h 934"/>
                <a:gd name="T30" fmla="*/ 12 w 397"/>
                <a:gd name="T31" fmla="*/ 29 h 934"/>
                <a:gd name="T32" fmla="*/ 12 w 397"/>
                <a:gd name="T33" fmla="*/ 32 h 934"/>
                <a:gd name="T34" fmla="*/ 11 w 397"/>
                <a:gd name="T35" fmla="*/ 32 h 934"/>
                <a:gd name="T36" fmla="*/ 11 w 397"/>
                <a:gd name="T37" fmla="*/ 34 h 934"/>
                <a:gd name="T38" fmla="*/ 8 w 397"/>
                <a:gd name="T39" fmla="*/ 45 h 934"/>
                <a:gd name="T40" fmla="*/ 7 w 397"/>
                <a:gd name="T41" fmla="*/ 45 h 934"/>
                <a:gd name="T42" fmla="*/ 7 w 397"/>
                <a:gd name="T43" fmla="*/ 41 h 934"/>
                <a:gd name="T44" fmla="*/ 5 w 397"/>
                <a:gd name="T45" fmla="*/ 41 h 934"/>
                <a:gd name="T46" fmla="*/ 1 w 397"/>
                <a:gd name="T47" fmla="*/ 37 h 934"/>
                <a:gd name="T48" fmla="*/ 0 w 397"/>
                <a:gd name="T49" fmla="*/ 33 h 934"/>
                <a:gd name="T50" fmla="*/ 1 w 397"/>
                <a:gd name="T51" fmla="*/ 30 h 9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7" h="934">
                  <a:moveTo>
                    <a:pt x="24" y="638"/>
                  </a:moveTo>
                  <a:lnTo>
                    <a:pt x="94" y="589"/>
                  </a:lnTo>
                  <a:lnTo>
                    <a:pt x="195" y="456"/>
                  </a:lnTo>
                  <a:lnTo>
                    <a:pt x="18" y="315"/>
                  </a:lnTo>
                  <a:lnTo>
                    <a:pt x="10" y="183"/>
                  </a:lnTo>
                  <a:lnTo>
                    <a:pt x="93" y="0"/>
                  </a:lnTo>
                  <a:lnTo>
                    <a:pt x="363" y="89"/>
                  </a:lnTo>
                  <a:lnTo>
                    <a:pt x="365" y="124"/>
                  </a:lnTo>
                  <a:lnTo>
                    <a:pt x="334" y="228"/>
                  </a:lnTo>
                  <a:lnTo>
                    <a:pt x="306" y="252"/>
                  </a:lnTo>
                  <a:lnTo>
                    <a:pt x="299" y="304"/>
                  </a:lnTo>
                  <a:lnTo>
                    <a:pt x="330" y="321"/>
                  </a:lnTo>
                  <a:lnTo>
                    <a:pt x="395" y="304"/>
                  </a:lnTo>
                  <a:lnTo>
                    <a:pt x="397" y="466"/>
                  </a:lnTo>
                  <a:lnTo>
                    <a:pt x="393" y="564"/>
                  </a:lnTo>
                  <a:lnTo>
                    <a:pt x="397" y="617"/>
                  </a:lnTo>
                  <a:lnTo>
                    <a:pt x="373" y="667"/>
                  </a:lnTo>
                  <a:lnTo>
                    <a:pt x="348" y="669"/>
                  </a:lnTo>
                  <a:lnTo>
                    <a:pt x="358" y="715"/>
                  </a:lnTo>
                  <a:lnTo>
                    <a:pt x="260" y="934"/>
                  </a:lnTo>
                  <a:lnTo>
                    <a:pt x="233" y="934"/>
                  </a:lnTo>
                  <a:lnTo>
                    <a:pt x="227" y="852"/>
                  </a:lnTo>
                  <a:lnTo>
                    <a:pt x="156" y="856"/>
                  </a:lnTo>
                  <a:lnTo>
                    <a:pt x="20" y="766"/>
                  </a:lnTo>
                  <a:lnTo>
                    <a:pt x="0" y="692"/>
                  </a:lnTo>
                  <a:lnTo>
                    <a:pt x="24" y="638"/>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49" name="Freeform 56"/>
            <p:cNvSpPr>
              <a:spLocks/>
            </p:cNvSpPr>
            <p:nvPr/>
          </p:nvSpPr>
          <p:spPr bwMode="auto">
            <a:xfrm>
              <a:off x="5108" y="1648"/>
              <a:ext cx="172" cy="178"/>
            </a:xfrm>
            <a:custGeom>
              <a:avLst/>
              <a:gdLst>
                <a:gd name="T0" fmla="*/ 2 w 541"/>
                <a:gd name="T1" fmla="*/ 16 h 500"/>
                <a:gd name="T2" fmla="*/ 1 w 541"/>
                <a:gd name="T3" fmla="*/ 22 h 500"/>
                <a:gd name="T4" fmla="*/ 3 w 541"/>
                <a:gd name="T5" fmla="*/ 22 h 500"/>
                <a:gd name="T6" fmla="*/ 6 w 541"/>
                <a:gd name="T7" fmla="*/ 19 h 500"/>
                <a:gd name="T8" fmla="*/ 7 w 541"/>
                <a:gd name="T9" fmla="*/ 16 h 500"/>
                <a:gd name="T10" fmla="*/ 8 w 541"/>
                <a:gd name="T11" fmla="*/ 16 h 500"/>
                <a:gd name="T12" fmla="*/ 12 w 541"/>
                <a:gd name="T13" fmla="*/ 15 h 500"/>
                <a:gd name="T14" fmla="*/ 13 w 541"/>
                <a:gd name="T15" fmla="*/ 14 h 500"/>
                <a:gd name="T16" fmla="*/ 13 w 541"/>
                <a:gd name="T17" fmla="*/ 14 h 500"/>
                <a:gd name="T18" fmla="*/ 14 w 541"/>
                <a:gd name="T19" fmla="*/ 13 h 500"/>
                <a:gd name="T20" fmla="*/ 16 w 541"/>
                <a:gd name="T21" fmla="*/ 13 h 500"/>
                <a:gd name="T22" fmla="*/ 17 w 541"/>
                <a:gd name="T23" fmla="*/ 11 h 500"/>
                <a:gd name="T24" fmla="*/ 16 w 541"/>
                <a:gd name="T25" fmla="*/ 0 h 500"/>
                <a:gd name="T26" fmla="*/ 0 w 541"/>
                <a:gd name="T27" fmla="*/ 5 h 500"/>
                <a:gd name="T28" fmla="*/ 2 w 541"/>
                <a:gd name="T29" fmla="*/ 16 h 5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1" h="500">
                  <a:moveTo>
                    <a:pt x="47" y="362"/>
                  </a:moveTo>
                  <a:lnTo>
                    <a:pt x="45" y="500"/>
                  </a:lnTo>
                  <a:lnTo>
                    <a:pt x="88" y="489"/>
                  </a:lnTo>
                  <a:lnTo>
                    <a:pt x="190" y="416"/>
                  </a:lnTo>
                  <a:lnTo>
                    <a:pt x="226" y="351"/>
                  </a:lnTo>
                  <a:lnTo>
                    <a:pt x="247" y="362"/>
                  </a:lnTo>
                  <a:lnTo>
                    <a:pt x="388" y="324"/>
                  </a:lnTo>
                  <a:lnTo>
                    <a:pt x="392" y="298"/>
                  </a:lnTo>
                  <a:lnTo>
                    <a:pt x="416" y="311"/>
                  </a:lnTo>
                  <a:lnTo>
                    <a:pt x="444" y="290"/>
                  </a:lnTo>
                  <a:lnTo>
                    <a:pt x="486" y="283"/>
                  </a:lnTo>
                  <a:lnTo>
                    <a:pt x="541" y="254"/>
                  </a:lnTo>
                  <a:lnTo>
                    <a:pt x="490" y="0"/>
                  </a:lnTo>
                  <a:lnTo>
                    <a:pt x="0" y="101"/>
                  </a:lnTo>
                  <a:lnTo>
                    <a:pt x="47" y="362"/>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50" name="Freeform 57"/>
            <p:cNvSpPr>
              <a:spLocks/>
            </p:cNvSpPr>
            <p:nvPr/>
          </p:nvSpPr>
          <p:spPr bwMode="auto">
            <a:xfrm>
              <a:off x="5107" y="1510"/>
              <a:ext cx="335" cy="186"/>
            </a:xfrm>
            <a:custGeom>
              <a:avLst/>
              <a:gdLst>
                <a:gd name="T0" fmla="*/ 0 w 1053"/>
                <a:gd name="T1" fmla="*/ 23 h 519"/>
                <a:gd name="T2" fmla="*/ 16 w 1053"/>
                <a:gd name="T3" fmla="*/ 18 h 519"/>
                <a:gd name="T4" fmla="*/ 19 w 1053"/>
                <a:gd name="T5" fmla="*/ 16 h 519"/>
                <a:gd name="T6" fmla="*/ 20 w 1053"/>
                <a:gd name="T7" fmla="*/ 17 h 519"/>
                <a:gd name="T8" fmla="*/ 21 w 1053"/>
                <a:gd name="T9" fmla="*/ 20 h 519"/>
                <a:gd name="T10" fmla="*/ 23 w 1053"/>
                <a:gd name="T11" fmla="*/ 21 h 519"/>
                <a:gd name="T12" fmla="*/ 24 w 1053"/>
                <a:gd name="T13" fmla="*/ 24 h 519"/>
                <a:gd name="T14" fmla="*/ 25 w 1053"/>
                <a:gd name="T15" fmla="*/ 24 h 519"/>
                <a:gd name="T16" fmla="*/ 26 w 1053"/>
                <a:gd name="T17" fmla="*/ 21 h 519"/>
                <a:gd name="T18" fmla="*/ 26 w 1053"/>
                <a:gd name="T19" fmla="*/ 19 h 519"/>
                <a:gd name="T20" fmla="*/ 28 w 1053"/>
                <a:gd name="T21" fmla="*/ 22 h 519"/>
                <a:gd name="T22" fmla="*/ 34 w 1053"/>
                <a:gd name="T23" fmla="*/ 19 h 519"/>
                <a:gd name="T24" fmla="*/ 34 w 1053"/>
                <a:gd name="T25" fmla="*/ 16 h 519"/>
                <a:gd name="T26" fmla="*/ 32 w 1053"/>
                <a:gd name="T27" fmla="*/ 12 h 519"/>
                <a:gd name="T28" fmla="*/ 31 w 1053"/>
                <a:gd name="T29" fmla="*/ 11 h 519"/>
                <a:gd name="T30" fmla="*/ 30 w 1053"/>
                <a:gd name="T31" fmla="*/ 11 h 519"/>
                <a:gd name="T32" fmla="*/ 30 w 1053"/>
                <a:gd name="T33" fmla="*/ 12 h 519"/>
                <a:gd name="T34" fmla="*/ 31 w 1053"/>
                <a:gd name="T35" fmla="*/ 12 h 519"/>
                <a:gd name="T36" fmla="*/ 32 w 1053"/>
                <a:gd name="T37" fmla="*/ 16 h 519"/>
                <a:gd name="T38" fmla="*/ 30 w 1053"/>
                <a:gd name="T39" fmla="*/ 18 h 519"/>
                <a:gd name="T40" fmla="*/ 26 w 1053"/>
                <a:gd name="T41" fmla="*/ 15 h 519"/>
                <a:gd name="T42" fmla="*/ 25 w 1053"/>
                <a:gd name="T43" fmla="*/ 11 h 519"/>
                <a:gd name="T44" fmla="*/ 23 w 1053"/>
                <a:gd name="T45" fmla="*/ 10 h 519"/>
                <a:gd name="T46" fmla="*/ 23 w 1053"/>
                <a:gd name="T47" fmla="*/ 11 h 519"/>
                <a:gd name="T48" fmla="*/ 22 w 1053"/>
                <a:gd name="T49" fmla="*/ 9 h 519"/>
                <a:gd name="T50" fmla="*/ 23 w 1053"/>
                <a:gd name="T51" fmla="*/ 6 h 519"/>
                <a:gd name="T52" fmla="*/ 24 w 1053"/>
                <a:gd name="T53" fmla="*/ 4 h 519"/>
                <a:gd name="T54" fmla="*/ 22 w 1053"/>
                <a:gd name="T55" fmla="*/ 0 h 519"/>
                <a:gd name="T56" fmla="*/ 19 w 1053"/>
                <a:gd name="T57" fmla="*/ 3 h 519"/>
                <a:gd name="T58" fmla="*/ 7 w 1053"/>
                <a:gd name="T59" fmla="*/ 8 h 519"/>
                <a:gd name="T60" fmla="*/ 0 w 1053"/>
                <a:gd name="T61" fmla="*/ 10 h 519"/>
                <a:gd name="T62" fmla="*/ 0 w 1053"/>
                <a:gd name="T63" fmla="*/ 23 h 5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53" h="519">
                  <a:moveTo>
                    <a:pt x="2" y="487"/>
                  </a:moveTo>
                  <a:lnTo>
                    <a:pt x="492" y="386"/>
                  </a:lnTo>
                  <a:lnTo>
                    <a:pt x="579" y="358"/>
                  </a:lnTo>
                  <a:lnTo>
                    <a:pt x="614" y="366"/>
                  </a:lnTo>
                  <a:lnTo>
                    <a:pt x="650" y="443"/>
                  </a:lnTo>
                  <a:lnTo>
                    <a:pt x="705" y="453"/>
                  </a:lnTo>
                  <a:lnTo>
                    <a:pt x="735" y="516"/>
                  </a:lnTo>
                  <a:lnTo>
                    <a:pt x="770" y="519"/>
                  </a:lnTo>
                  <a:lnTo>
                    <a:pt x="810" y="458"/>
                  </a:lnTo>
                  <a:lnTo>
                    <a:pt x="823" y="411"/>
                  </a:lnTo>
                  <a:lnTo>
                    <a:pt x="864" y="476"/>
                  </a:lnTo>
                  <a:lnTo>
                    <a:pt x="1053" y="415"/>
                  </a:lnTo>
                  <a:lnTo>
                    <a:pt x="1044" y="344"/>
                  </a:lnTo>
                  <a:lnTo>
                    <a:pt x="993" y="254"/>
                  </a:lnTo>
                  <a:lnTo>
                    <a:pt x="961" y="240"/>
                  </a:lnTo>
                  <a:lnTo>
                    <a:pt x="929" y="244"/>
                  </a:lnTo>
                  <a:lnTo>
                    <a:pt x="935" y="265"/>
                  </a:lnTo>
                  <a:lnTo>
                    <a:pt x="981" y="267"/>
                  </a:lnTo>
                  <a:lnTo>
                    <a:pt x="997" y="357"/>
                  </a:lnTo>
                  <a:lnTo>
                    <a:pt x="918" y="391"/>
                  </a:lnTo>
                  <a:lnTo>
                    <a:pt x="810" y="320"/>
                  </a:lnTo>
                  <a:lnTo>
                    <a:pt x="773" y="238"/>
                  </a:lnTo>
                  <a:lnTo>
                    <a:pt x="720" y="216"/>
                  </a:lnTo>
                  <a:lnTo>
                    <a:pt x="718" y="240"/>
                  </a:lnTo>
                  <a:lnTo>
                    <a:pt x="670" y="199"/>
                  </a:lnTo>
                  <a:lnTo>
                    <a:pt x="709" y="142"/>
                  </a:lnTo>
                  <a:lnTo>
                    <a:pt x="744" y="90"/>
                  </a:lnTo>
                  <a:lnTo>
                    <a:pt x="680" y="0"/>
                  </a:lnTo>
                  <a:lnTo>
                    <a:pt x="581" y="73"/>
                  </a:lnTo>
                  <a:lnTo>
                    <a:pt x="228" y="164"/>
                  </a:lnTo>
                  <a:lnTo>
                    <a:pt x="0" y="211"/>
                  </a:lnTo>
                  <a:lnTo>
                    <a:pt x="2" y="487"/>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51" name="Freeform 58"/>
            <p:cNvSpPr>
              <a:spLocks/>
            </p:cNvSpPr>
            <p:nvPr/>
          </p:nvSpPr>
          <p:spPr bwMode="auto">
            <a:xfrm>
              <a:off x="5174" y="1185"/>
              <a:ext cx="151" cy="384"/>
            </a:xfrm>
            <a:custGeom>
              <a:avLst/>
              <a:gdLst>
                <a:gd name="T0" fmla="*/ 0 w 474"/>
                <a:gd name="T1" fmla="*/ 23 h 1069"/>
                <a:gd name="T2" fmla="*/ 2 w 474"/>
                <a:gd name="T3" fmla="*/ 18 h 1069"/>
                <a:gd name="T4" fmla="*/ 2 w 474"/>
                <a:gd name="T5" fmla="*/ 6 h 1069"/>
                <a:gd name="T6" fmla="*/ 2 w 474"/>
                <a:gd name="T7" fmla="*/ 2 h 1069"/>
                <a:gd name="T8" fmla="*/ 5 w 474"/>
                <a:gd name="T9" fmla="*/ 0 h 1069"/>
                <a:gd name="T10" fmla="*/ 12 w 474"/>
                <a:gd name="T11" fmla="*/ 31 h 1069"/>
                <a:gd name="T12" fmla="*/ 15 w 474"/>
                <a:gd name="T13" fmla="*/ 38 h 1069"/>
                <a:gd name="T14" fmla="*/ 15 w 474"/>
                <a:gd name="T15" fmla="*/ 42 h 1069"/>
                <a:gd name="T16" fmla="*/ 12 w 474"/>
                <a:gd name="T17" fmla="*/ 45 h 1069"/>
                <a:gd name="T18" fmla="*/ 1 w 474"/>
                <a:gd name="T19" fmla="*/ 50 h 1069"/>
                <a:gd name="T20" fmla="*/ 0 w 474"/>
                <a:gd name="T21" fmla="*/ 23 h 10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 h="1069">
                  <a:moveTo>
                    <a:pt x="0" y="497"/>
                  </a:moveTo>
                  <a:lnTo>
                    <a:pt x="58" y="386"/>
                  </a:lnTo>
                  <a:lnTo>
                    <a:pt x="64" y="143"/>
                  </a:lnTo>
                  <a:lnTo>
                    <a:pt x="61" y="51"/>
                  </a:lnTo>
                  <a:lnTo>
                    <a:pt x="152" y="0"/>
                  </a:lnTo>
                  <a:lnTo>
                    <a:pt x="368" y="668"/>
                  </a:lnTo>
                  <a:lnTo>
                    <a:pt x="474" y="810"/>
                  </a:lnTo>
                  <a:lnTo>
                    <a:pt x="469" y="905"/>
                  </a:lnTo>
                  <a:lnTo>
                    <a:pt x="370" y="978"/>
                  </a:lnTo>
                  <a:lnTo>
                    <a:pt x="17" y="1069"/>
                  </a:lnTo>
                  <a:lnTo>
                    <a:pt x="0" y="497"/>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52" name="Freeform 59"/>
            <p:cNvSpPr>
              <a:spLocks/>
            </p:cNvSpPr>
            <p:nvPr/>
          </p:nvSpPr>
          <p:spPr bwMode="auto">
            <a:xfrm>
              <a:off x="5003" y="2274"/>
              <a:ext cx="45" cy="123"/>
            </a:xfrm>
            <a:custGeom>
              <a:avLst/>
              <a:gdLst>
                <a:gd name="T0" fmla="*/ 0 w 131"/>
                <a:gd name="T1" fmla="*/ 17 h 334"/>
                <a:gd name="T2" fmla="*/ 2 w 131"/>
                <a:gd name="T3" fmla="*/ 12 h 334"/>
                <a:gd name="T4" fmla="*/ 4 w 131"/>
                <a:gd name="T5" fmla="*/ 9 h 334"/>
                <a:gd name="T6" fmla="*/ 5 w 131"/>
                <a:gd name="T7" fmla="*/ 0 h 334"/>
                <a:gd name="T8" fmla="*/ 2 w 131"/>
                <a:gd name="T9" fmla="*/ 2 h 334"/>
                <a:gd name="T10" fmla="*/ 0 w 131"/>
                <a:gd name="T11" fmla="*/ 11 h 334"/>
                <a:gd name="T12" fmla="*/ 0 w 131"/>
                <a:gd name="T13" fmla="*/ 17 h 3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 h="334">
                  <a:moveTo>
                    <a:pt x="0" y="334"/>
                  </a:moveTo>
                  <a:lnTo>
                    <a:pt x="45" y="240"/>
                  </a:lnTo>
                  <a:lnTo>
                    <a:pt x="93" y="182"/>
                  </a:lnTo>
                  <a:lnTo>
                    <a:pt x="131" y="0"/>
                  </a:lnTo>
                  <a:lnTo>
                    <a:pt x="53" y="44"/>
                  </a:lnTo>
                  <a:lnTo>
                    <a:pt x="1" y="216"/>
                  </a:lnTo>
                  <a:lnTo>
                    <a:pt x="0" y="334"/>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53" name="Freeform 60"/>
            <p:cNvSpPr>
              <a:spLocks/>
            </p:cNvSpPr>
            <p:nvPr/>
          </p:nvSpPr>
          <p:spPr bwMode="auto">
            <a:xfrm>
              <a:off x="4957" y="2033"/>
              <a:ext cx="104" cy="190"/>
            </a:xfrm>
            <a:custGeom>
              <a:avLst/>
              <a:gdLst>
                <a:gd name="T0" fmla="*/ 0 w 332"/>
                <a:gd name="T1" fmla="*/ 3 h 530"/>
                <a:gd name="T2" fmla="*/ 2 w 332"/>
                <a:gd name="T3" fmla="*/ 0 h 530"/>
                <a:gd name="T4" fmla="*/ 3 w 332"/>
                <a:gd name="T5" fmla="*/ 0 h 530"/>
                <a:gd name="T6" fmla="*/ 3 w 332"/>
                <a:gd name="T7" fmla="*/ 3 h 530"/>
                <a:gd name="T8" fmla="*/ 2 w 332"/>
                <a:gd name="T9" fmla="*/ 4 h 530"/>
                <a:gd name="T10" fmla="*/ 3 w 332"/>
                <a:gd name="T11" fmla="*/ 6 h 530"/>
                <a:gd name="T12" fmla="*/ 5 w 332"/>
                <a:gd name="T13" fmla="*/ 10 h 530"/>
                <a:gd name="T14" fmla="*/ 6 w 332"/>
                <a:gd name="T15" fmla="*/ 13 h 530"/>
                <a:gd name="T16" fmla="*/ 8 w 332"/>
                <a:gd name="T17" fmla="*/ 16 h 530"/>
                <a:gd name="T18" fmla="*/ 9 w 332"/>
                <a:gd name="T19" fmla="*/ 17 h 530"/>
                <a:gd name="T20" fmla="*/ 10 w 332"/>
                <a:gd name="T21" fmla="*/ 19 h 530"/>
                <a:gd name="T22" fmla="*/ 8 w 332"/>
                <a:gd name="T23" fmla="*/ 21 h 530"/>
                <a:gd name="T24" fmla="*/ 10 w 332"/>
                <a:gd name="T25" fmla="*/ 21 h 530"/>
                <a:gd name="T26" fmla="*/ 10 w 332"/>
                <a:gd name="T27" fmla="*/ 23 h 530"/>
                <a:gd name="T28" fmla="*/ 4 w 332"/>
                <a:gd name="T29" fmla="*/ 24 h 530"/>
                <a:gd name="T30" fmla="*/ 0 w 332"/>
                <a:gd name="T31" fmla="*/ 3 h 5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2" h="530">
                  <a:moveTo>
                    <a:pt x="0" y="52"/>
                  </a:moveTo>
                  <a:lnTo>
                    <a:pt x="47" y="0"/>
                  </a:lnTo>
                  <a:lnTo>
                    <a:pt x="111" y="0"/>
                  </a:lnTo>
                  <a:lnTo>
                    <a:pt x="87" y="54"/>
                  </a:lnTo>
                  <a:lnTo>
                    <a:pt x="70" y="74"/>
                  </a:lnTo>
                  <a:lnTo>
                    <a:pt x="84" y="131"/>
                  </a:lnTo>
                  <a:lnTo>
                    <a:pt x="163" y="218"/>
                  </a:lnTo>
                  <a:lnTo>
                    <a:pt x="178" y="279"/>
                  </a:lnTo>
                  <a:lnTo>
                    <a:pt x="243" y="351"/>
                  </a:lnTo>
                  <a:lnTo>
                    <a:pt x="294" y="369"/>
                  </a:lnTo>
                  <a:lnTo>
                    <a:pt x="318" y="417"/>
                  </a:lnTo>
                  <a:lnTo>
                    <a:pt x="273" y="457"/>
                  </a:lnTo>
                  <a:lnTo>
                    <a:pt x="320" y="452"/>
                  </a:lnTo>
                  <a:lnTo>
                    <a:pt x="332" y="492"/>
                  </a:lnTo>
                  <a:lnTo>
                    <a:pt x="134" y="530"/>
                  </a:lnTo>
                  <a:lnTo>
                    <a:pt x="0" y="52"/>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54" name="Freeform 61"/>
            <p:cNvSpPr>
              <a:spLocks/>
            </p:cNvSpPr>
            <p:nvPr/>
          </p:nvSpPr>
          <p:spPr bwMode="auto">
            <a:xfrm>
              <a:off x="5100" y="1776"/>
              <a:ext cx="184" cy="123"/>
            </a:xfrm>
            <a:custGeom>
              <a:avLst/>
              <a:gdLst>
                <a:gd name="T0" fmla="*/ 1 w 581"/>
                <a:gd name="T1" fmla="*/ 17 h 334"/>
                <a:gd name="T2" fmla="*/ 8 w 581"/>
                <a:gd name="T3" fmla="*/ 11 h 334"/>
                <a:gd name="T4" fmla="*/ 12 w 581"/>
                <a:gd name="T5" fmla="*/ 8 h 334"/>
                <a:gd name="T6" fmla="*/ 8 w 581"/>
                <a:gd name="T7" fmla="*/ 13 h 334"/>
                <a:gd name="T8" fmla="*/ 8 w 581"/>
                <a:gd name="T9" fmla="*/ 13 h 334"/>
                <a:gd name="T10" fmla="*/ 15 w 581"/>
                <a:gd name="T11" fmla="*/ 6 h 334"/>
                <a:gd name="T12" fmla="*/ 18 w 581"/>
                <a:gd name="T13" fmla="*/ 1 h 334"/>
                <a:gd name="T14" fmla="*/ 18 w 581"/>
                <a:gd name="T15" fmla="*/ 0 h 334"/>
                <a:gd name="T16" fmla="*/ 15 w 581"/>
                <a:gd name="T17" fmla="*/ 3 h 334"/>
                <a:gd name="T18" fmla="*/ 15 w 581"/>
                <a:gd name="T19" fmla="*/ 3 h 334"/>
                <a:gd name="T20" fmla="*/ 13 w 581"/>
                <a:gd name="T21" fmla="*/ 6 h 334"/>
                <a:gd name="T22" fmla="*/ 12 w 581"/>
                <a:gd name="T23" fmla="*/ 6 h 334"/>
                <a:gd name="T24" fmla="*/ 15 w 581"/>
                <a:gd name="T25" fmla="*/ 0 h 334"/>
                <a:gd name="T26" fmla="*/ 12 w 581"/>
                <a:gd name="T27" fmla="*/ 4 h 334"/>
                <a:gd name="T28" fmla="*/ 3 w 581"/>
                <a:gd name="T29" fmla="*/ 9 h 334"/>
                <a:gd name="T30" fmla="*/ 2 w 581"/>
                <a:gd name="T31" fmla="*/ 12 h 334"/>
                <a:gd name="T32" fmla="*/ 1 w 581"/>
                <a:gd name="T33" fmla="*/ 13 h 334"/>
                <a:gd name="T34" fmla="*/ 0 w 581"/>
                <a:gd name="T35" fmla="*/ 15 h 334"/>
                <a:gd name="T36" fmla="*/ 1 w 581"/>
                <a:gd name="T37" fmla="*/ 17 h 3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1" h="334">
                  <a:moveTo>
                    <a:pt x="43" y="334"/>
                  </a:moveTo>
                  <a:lnTo>
                    <a:pt x="248" y="220"/>
                  </a:lnTo>
                  <a:lnTo>
                    <a:pt x="385" y="156"/>
                  </a:lnTo>
                  <a:lnTo>
                    <a:pt x="239" y="260"/>
                  </a:lnTo>
                  <a:lnTo>
                    <a:pt x="253" y="265"/>
                  </a:lnTo>
                  <a:lnTo>
                    <a:pt x="470" y="114"/>
                  </a:lnTo>
                  <a:lnTo>
                    <a:pt x="581" y="19"/>
                  </a:lnTo>
                  <a:lnTo>
                    <a:pt x="569" y="2"/>
                  </a:lnTo>
                  <a:lnTo>
                    <a:pt x="468" y="57"/>
                  </a:lnTo>
                  <a:lnTo>
                    <a:pt x="458" y="52"/>
                  </a:lnTo>
                  <a:lnTo>
                    <a:pt x="411" y="114"/>
                  </a:lnTo>
                  <a:lnTo>
                    <a:pt x="381" y="114"/>
                  </a:lnTo>
                  <a:lnTo>
                    <a:pt x="455" y="0"/>
                  </a:lnTo>
                  <a:lnTo>
                    <a:pt x="377" y="87"/>
                  </a:lnTo>
                  <a:lnTo>
                    <a:pt x="112" y="179"/>
                  </a:lnTo>
                  <a:lnTo>
                    <a:pt x="66" y="240"/>
                  </a:lnTo>
                  <a:lnTo>
                    <a:pt x="24" y="256"/>
                  </a:lnTo>
                  <a:lnTo>
                    <a:pt x="0" y="301"/>
                  </a:lnTo>
                  <a:lnTo>
                    <a:pt x="43" y="334"/>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55" name="Freeform 62"/>
            <p:cNvSpPr>
              <a:spLocks/>
            </p:cNvSpPr>
            <p:nvPr/>
          </p:nvSpPr>
          <p:spPr bwMode="auto">
            <a:xfrm>
              <a:off x="5263" y="1638"/>
              <a:ext cx="77" cy="101"/>
            </a:xfrm>
            <a:custGeom>
              <a:avLst/>
              <a:gdLst>
                <a:gd name="T0" fmla="*/ 2 w 243"/>
                <a:gd name="T1" fmla="*/ 13 h 282"/>
                <a:gd name="T2" fmla="*/ 5 w 243"/>
                <a:gd name="T3" fmla="*/ 11 h 282"/>
                <a:gd name="T4" fmla="*/ 5 w 243"/>
                <a:gd name="T5" fmla="*/ 6 h 282"/>
                <a:gd name="T6" fmla="*/ 6 w 243"/>
                <a:gd name="T7" fmla="*/ 7 h 282"/>
                <a:gd name="T8" fmla="*/ 6 w 243"/>
                <a:gd name="T9" fmla="*/ 10 h 282"/>
                <a:gd name="T10" fmla="*/ 7 w 243"/>
                <a:gd name="T11" fmla="*/ 10 h 282"/>
                <a:gd name="T12" fmla="*/ 8 w 243"/>
                <a:gd name="T13" fmla="*/ 7 h 282"/>
                <a:gd name="T14" fmla="*/ 7 w 243"/>
                <a:gd name="T15" fmla="*/ 4 h 282"/>
                <a:gd name="T16" fmla="*/ 5 w 243"/>
                <a:gd name="T17" fmla="*/ 4 h 282"/>
                <a:gd name="T18" fmla="*/ 4 w 243"/>
                <a:gd name="T19" fmla="*/ 0 h 282"/>
                <a:gd name="T20" fmla="*/ 3 w 243"/>
                <a:gd name="T21" fmla="*/ 0 h 282"/>
                <a:gd name="T22" fmla="*/ 0 w 243"/>
                <a:gd name="T23" fmla="*/ 1 h 282"/>
                <a:gd name="T24" fmla="*/ 2 w 243"/>
                <a:gd name="T25" fmla="*/ 13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3" h="282">
                  <a:moveTo>
                    <a:pt x="51" y="282"/>
                  </a:moveTo>
                  <a:lnTo>
                    <a:pt x="155" y="242"/>
                  </a:lnTo>
                  <a:lnTo>
                    <a:pt x="159" y="133"/>
                  </a:lnTo>
                  <a:lnTo>
                    <a:pt x="184" y="158"/>
                  </a:lnTo>
                  <a:lnTo>
                    <a:pt x="193" y="214"/>
                  </a:lnTo>
                  <a:lnTo>
                    <a:pt x="213" y="210"/>
                  </a:lnTo>
                  <a:lnTo>
                    <a:pt x="243" y="158"/>
                  </a:lnTo>
                  <a:lnTo>
                    <a:pt x="213" y="95"/>
                  </a:lnTo>
                  <a:lnTo>
                    <a:pt x="158" y="85"/>
                  </a:lnTo>
                  <a:lnTo>
                    <a:pt x="122" y="8"/>
                  </a:lnTo>
                  <a:lnTo>
                    <a:pt x="87" y="0"/>
                  </a:lnTo>
                  <a:lnTo>
                    <a:pt x="0" y="28"/>
                  </a:lnTo>
                  <a:lnTo>
                    <a:pt x="51" y="282"/>
                  </a:lnTo>
                  <a:close/>
                </a:path>
              </a:pathLst>
            </a:custGeom>
            <a:solidFill>
              <a:srgbClr val="009900"/>
            </a:solidFill>
            <a:ln w="9525">
              <a:solidFill>
                <a:schemeClr val="tx2"/>
              </a:solidFill>
              <a:round/>
              <a:headEnd/>
              <a:tailEnd/>
            </a:ln>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56" name="Freeform 63"/>
            <p:cNvSpPr>
              <a:spLocks/>
            </p:cNvSpPr>
            <p:nvPr/>
          </p:nvSpPr>
          <p:spPr bwMode="auto">
            <a:xfrm>
              <a:off x="1271" y="3750"/>
              <a:ext cx="316" cy="330"/>
            </a:xfrm>
            <a:custGeom>
              <a:avLst/>
              <a:gdLst>
                <a:gd name="T0" fmla="*/ 63 w 316"/>
                <a:gd name="T1" fmla="*/ 6 h 330"/>
                <a:gd name="T2" fmla="*/ 135 w 316"/>
                <a:gd name="T3" fmla="*/ 30 h 330"/>
                <a:gd name="T4" fmla="*/ 171 w 316"/>
                <a:gd name="T5" fmla="*/ 42 h 330"/>
                <a:gd name="T6" fmla="*/ 165 w 316"/>
                <a:gd name="T7" fmla="*/ 60 h 330"/>
                <a:gd name="T8" fmla="*/ 183 w 316"/>
                <a:gd name="T9" fmla="*/ 72 h 330"/>
                <a:gd name="T10" fmla="*/ 231 w 316"/>
                <a:gd name="T11" fmla="*/ 108 h 330"/>
                <a:gd name="T12" fmla="*/ 279 w 316"/>
                <a:gd name="T13" fmla="*/ 150 h 330"/>
                <a:gd name="T14" fmla="*/ 297 w 316"/>
                <a:gd name="T15" fmla="*/ 204 h 330"/>
                <a:gd name="T16" fmla="*/ 267 w 316"/>
                <a:gd name="T17" fmla="*/ 210 h 330"/>
                <a:gd name="T18" fmla="*/ 261 w 316"/>
                <a:gd name="T19" fmla="*/ 228 h 330"/>
                <a:gd name="T20" fmla="*/ 237 w 316"/>
                <a:gd name="T21" fmla="*/ 234 h 330"/>
                <a:gd name="T22" fmla="*/ 141 w 316"/>
                <a:gd name="T23" fmla="*/ 276 h 330"/>
                <a:gd name="T24" fmla="*/ 117 w 316"/>
                <a:gd name="T25" fmla="*/ 330 h 330"/>
                <a:gd name="T26" fmla="*/ 63 w 316"/>
                <a:gd name="T27" fmla="*/ 294 h 330"/>
                <a:gd name="T28" fmla="*/ 69 w 316"/>
                <a:gd name="T29" fmla="*/ 258 h 330"/>
                <a:gd name="T30" fmla="*/ 87 w 316"/>
                <a:gd name="T31" fmla="*/ 240 h 330"/>
                <a:gd name="T32" fmla="*/ 63 w 316"/>
                <a:gd name="T33" fmla="*/ 198 h 330"/>
                <a:gd name="T34" fmla="*/ 45 w 316"/>
                <a:gd name="T35" fmla="*/ 162 h 330"/>
                <a:gd name="T36" fmla="*/ 87 w 316"/>
                <a:gd name="T37" fmla="*/ 90 h 330"/>
                <a:gd name="T38" fmla="*/ 81 w 316"/>
                <a:gd name="T39" fmla="*/ 0 h 330"/>
                <a:gd name="T40" fmla="*/ 21 w 316"/>
                <a:gd name="T41" fmla="*/ 6 h 330"/>
                <a:gd name="T42" fmla="*/ 3 w 316"/>
                <a:gd name="T43" fmla="*/ 12 h 330"/>
                <a:gd name="T44" fmla="*/ 9 w 316"/>
                <a:gd name="T45" fmla="*/ 30 h 330"/>
                <a:gd name="T46" fmla="*/ 93 w 316"/>
                <a:gd name="T47" fmla="*/ 42 h 330"/>
                <a:gd name="T48" fmla="*/ 57 w 316"/>
                <a:gd name="T49" fmla="*/ 24 h 330"/>
                <a:gd name="T50" fmla="*/ 33 w 316"/>
                <a:gd name="T51" fmla="*/ 132 h 330"/>
                <a:gd name="T52" fmla="*/ 57 w 316"/>
                <a:gd name="T53" fmla="*/ 168 h 3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16" h="330">
                  <a:moveTo>
                    <a:pt x="63" y="6"/>
                  </a:moveTo>
                  <a:cubicBezTo>
                    <a:pt x="87" y="14"/>
                    <a:pt x="111" y="22"/>
                    <a:pt x="135" y="30"/>
                  </a:cubicBezTo>
                  <a:cubicBezTo>
                    <a:pt x="147" y="34"/>
                    <a:pt x="171" y="42"/>
                    <a:pt x="171" y="42"/>
                  </a:cubicBezTo>
                  <a:cubicBezTo>
                    <a:pt x="169" y="48"/>
                    <a:pt x="163" y="54"/>
                    <a:pt x="165" y="60"/>
                  </a:cubicBezTo>
                  <a:cubicBezTo>
                    <a:pt x="168" y="67"/>
                    <a:pt x="178" y="67"/>
                    <a:pt x="183" y="72"/>
                  </a:cubicBezTo>
                  <a:cubicBezTo>
                    <a:pt x="201" y="90"/>
                    <a:pt x="205" y="99"/>
                    <a:pt x="231" y="108"/>
                  </a:cubicBezTo>
                  <a:cubicBezTo>
                    <a:pt x="242" y="140"/>
                    <a:pt x="245" y="143"/>
                    <a:pt x="279" y="150"/>
                  </a:cubicBezTo>
                  <a:cubicBezTo>
                    <a:pt x="285" y="167"/>
                    <a:pt x="316" y="191"/>
                    <a:pt x="297" y="204"/>
                  </a:cubicBezTo>
                  <a:cubicBezTo>
                    <a:pt x="289" y="210"/>
                    <a:pt x="277" y="208"/>
                    <a:pt x="267" y="210"/>
                  </a:cubicBezTo>
                  <a:cubicBezTo>
                    <a:pt x="265" y="216"/>
                    <a:pt x="266" y="224"/>
                    <a:pt x="261" y="228"/>
                  </a:cubicBezTo>
                  <a:cubicBezTo>
                    <a:pt x="255" y="233"/>
                    <a:pt x="245" y="231"/>
                    <a:pt x="237" y="234"/>
                  </a:cubicBezTo>
                  <a:cubicBezTo>
                    <a:pt x="206" y="247"/>
                    <a:pt x="174" y="265"/>
                    <a:pt x="141" y="276"/>
                  </a:cubicBezTo>
                  <a:cubicBezTo>
                    <a:pt x="127" y="319"/>
                    <a:pt x="136" y="301"/>
                    <a:pt x="117" y="330"/>
                  </a:cubicBezTo>
                  <a:cubicBezTo>
                    <a:pt x="94" y="322"/>
                    <a:pt x="83" y="307"/>
                    <a:pt x="63" y="294"/>
                  </a:cubicBezTo>
                  <a:cubicBezTo>
                    <a:pt x="65" y="282"/>
                    <a:pt x="64" y="269"/>
                    <a:pt x="69" y="258"/>
                  </a:cubicBezTo>
                  <a:cubicBezTo>
                    <a:pt x="72" y="250"/>
                    <a:pt x="85" y="248"/>
                    <a:pt x="87" y="240"/>
                  </a:cubicBezTo>
                  <a:cubicBezTo>
                    <a:pt x="94" y="212"/>
                    <a:pt x="79" y="209"/>
                    <a:pt x="63" y="198"/>
                  </a:cubicBezTo>
                  <a:cubicBezTo>
                    <a:pt x="59" y="185"/>
                    <a:pt x="45" y="175"/>
                    <a:pt x="45" y="162"/>
                  </a:cubicBezTo>
                  <a:cubicBezTo>
                    <a:pt x="45" y="133"/>
                    <a:pt x="69" y="108"/>
                    <a:pt x="87" y="90"/>
                  </a:cubicBezTo>
                  <a:cubicBezTo>
                    <a:pt x="99" y="53"/>
                    <a:pt x="105" y="35"/>
                    <a:pt x="81" y="0"/>
                  </a:cubicBezTo>
                  <a:cubicBezTo>
                    <a:pt x="61" y="2"/>
                    <a:pt x="41" y="3"/>
                    <a:pt x="21" y="6"/>
                  </a:cubicBezTo>
                  <a:cubicBezTo>
                    <a:pt x="15" y="7"/>
                    <a:pt x="6" y="6"/>
                    <a:pt x="3" y="12"/>
                  </a:cubicBezTo>
                  <a:cubicBezTo>
                    <a:pt x="0" y="18"/>
                    <a:pt x="7" y="24"/>
                    <a:pt x="9" y="30"/>
                  </a:cubicBezTo>
                  <a:cubicBezTo>
                    <a:pt x="54" y="24"/>
                    <a:pt x="60" y="20"/>
                    <a:pt x="93" y="42"/>
                  </a:cubicBezTo>
                  <a:cubicBezTo>
                    <a:pt x="105" y="5"/>
                    <a:pt x="81" y="16"/>
                    <a:pt x="57" y="24"/>
                  </a:cubicBezTo>
                  <a:cubicBezTo>
                    <a:pt x="45" y="59"/>
                    <a:pt x="42" y="96"/>
                    <a:pt x="33" y="132"/>
                  </a:cubicBezTo>
                  <a:cubicBezTo>
                    <a:pt x="37" y="144"/>
                    <a:pt x="41" y="168"/>
                    <a:pt x="57" y="168"/>
                  </a:cubicBezTo>
                </a:path>
              </a:pathLst>
            </a:custGeom>
            <a:solidFill>
              <a:srgbClr val="009900"/>
            </a:solidFill>
            <a:ln w="9525" cap="flat"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grpSp>
          <p:nvGrpSpPr>
            <p:cNvPr id="57" name="Group 64"/>
            <p:cNvGrpSpPr>
              <a:grpSpLocks/>
            </p:cNvGrpSpPr>
            <p:nvPr/>
          </p:nvGrpSpPr>
          <p:grpSpPr bwMode="auto">
            <a:xfrm>
              <a:off x="386" y="3216"/>
              <a:ext cx="1188" cy="894"/>
              <a:chOff x="386" y="3216"/>
              <a:chExt cx="1188" cy="894"/>
            </a:xfrm>
          </p:grpSpPr>
          <p:sp>
            <p:nvSpPr>
              <p:cNvPr id="62" name="Freeform 65"/>
              <p:cNvSpPr>
                <a:spLocks/>
              </p:cNvSpPr>
              <p:nvPr/>
            </p:nvSpPr>
            <p:spPr bwMode="auto">
              <a:xfrm>
                <a:off x="1146" y="3542"/>
                <a:ext cx="200" cy="130"/>
              </a:xfrm>
              <a:custGeom>
                <a:avLst/>
                <a:gdLst>
                  <a:gd name="T0" fmla="*/ 152 w 200"/>
                  <a:gd name="T1" fmla="*/ 40 h 130"/>
                  <a:gd name="T2" fmla="*/ 68 w 200"/>
                  <a:gd name="T3" fmla="*/ 46 h 130"/>
                  <a:gd name="T4" fmla="*/ 14 w 200"/>
                  <a:gd name="T5" fmla="*/ 16 h 130"/>
                  <a:gd name="T6" fmla="*/ 50 w 200"/>
                  <a:gd name="T7" fmla="*/ 70 h 130"/>
                  <a:gd name="T8" fmla="*/ 74 w 200"/>
                  <a:gd name="T9" fmla="*/ 106 h 130"/>
                  <a:gd name="T10" fmla="*/ 80 w 200"/>
                  <a:gd name="T11" fmla="*/ 124 h 130"/>
                  <a:gd name="T12" fmla="*/ 98 w 200"/>
                  <a:gd name="T13" fmla="*/ 130 h 130"/>
                  <a:gd name="T14" fmla="*/ 140 w 200"/>
                  <a:gd name="T15" fmla="*/ 124 h 130"/>
                  <a:gd name="T16" fmla="*/ 164 w 200"/>
                  <a:gd name="T17" fmla="*/ 94 h 130"/>
                  <a:gd name="T18" fmla="*/ 194 w 200"/>
                  <a:gd name="T19" fmla="*/ 88 h 130"/>
                  <a:gd name="T20" fmla="*/ 188 w 200"/>
                  <a:gd name="T21" fmla="*/ 58 h 130"/>
                  <a:gd name="T22" fmla="*/ 152 w 200"/>
                  <a:gd name="T23" fmla="*/ 40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0" h="130">
                    <a:moveTo>
                      <a:pt x="152" y="40"/>
                    </a:moveTo>
                    <a:cubicBezTo>
                      <a:pt x="125" y="0"/>
                      <a:pt x="101" y="35"/>
                      <a:pt x="68" y="46"/>
                    </a:cubicBezTo>
                    <a:cubicBezTo>
                      <a:pt x="27" y="18"/>
                      <a:pt x="46" y="27"/>
                      <a:pt x="14" y="16"/>
                    </a:cubicBezTo>
                    <a:cubicBezTo>
                      <a:pt x="0" y="58"/>
                      <a:pt x="21" y="51"/>
                      <a:pt x="50" y="70"/>
                    </a:cubicBezTo>
                    <a:cubicBezTo>
                      <a:pt x="58" y="82"/>
                      <a:pt x="66" y="94"/>
                      <a:pt x="74" y="106"/>
                    </a:cubicBezTo>
                    <a:cubicBezTo>
                      <a:pt x="78" y="111"/>
                      <a:pt x="76" y="120"/>
                      <a:pt x="80" y="124"/>
                    </a:cubicBezTo>
                    <a:cubicBezTo>
                      <a:pt x="84" y="128"/>
                      <a:pt x="92" y="128"/>
                      <a:pt x="98" y="130"/>
                    </a:cubicBezTo>
                    <a:cubicBezTo>
                      <a:pt x="112" y="128"/>
                      <a:pt x="126" y="128"/>
                      <a:pt x="140" y="124"/>
                    </a:cubicBezTo>
                    <a:cubicBezTo>
                      <a:pt x="200" y="106"/>
                      <a:pt x="123" y="121"/>
                      <a:pt x="164" y="94"/>
                    </a:cubicBezTo>
                    <a:cubicBezTo>
                      <a:pt x="172" y="88"/>
                      <a:pt x="184" y="90"/>
                      <a:pt x="194" y="88"/>
                    </a:cubicBezTo>
                    <a:cubicBezTo>
                      <a:pt x="192" y="78"/>
                      <a:pt x="196" y="65"/>
                      <a:pt x="188" y="58"/>
                    </a:cubicBezTo>
                    <a:cubicBezTo>
                      <a:pt x="148" y="24"/>
                      <a:pt x="152" y="73"/>
                      <a:pt x="152" y="40"/>
                    </a:cubicBezTo>
                    <a:close/>
                  </a:path>
                </a:pathLst>
              </a:custGeom>
              <a:solidFill>
                <a:srgbClr val="009900"/>
              </a:solidFill>
              <a:ln w="9525" cap="flat"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63" name="Freeform 66"/>
              <p:cNvSpPr>
                <a:spLocks/>
              </p:cNvSpPr>
              <p:nvPr/>
            </p:nvSpPr>
            <p:spPr bwMode="auto">
              <a:xfrm>
                <a:off x="1016" y="3478"/>
                <a:ext cx="154" cy="92"/>
              </a:xfrm>
              <a:custGeom>
                <a:avLst/>
                <a:gdLst>
                  <a:gd name="T0" fmla="*/ 138 w 154"/>
                  <a:gd name="T1" fmla="*/ 18 h 92"/>
                  <a:gd name="T2" fmla="*/ 48 w 154"/>
                  <a:gd name="T3" fmla="*/ 6 h 92"/>
                  <a:gd name="T4" fmla="*/ 0 w 154"/>
                  <a:gd name="T5" fmla="*/ 36 h 92"/>
                  <a:gd name="T6" fmla="*/ 42 w 154"/>
                  <a:gd name="T7" fmla="*/ 66 h 92"/>
                  <a:gd name="T8" fmla="*/ 138 w 154"/>
                  <a:gd name="T9" fmla="*/ 48 h 92"/>
                  <a:gd name="T10" fmla="*/ 126 w 154"/>
                  <a:gd name="T11" fmla="*/ 24 h 92"/>
                  <a:gd name="T12" fmla="*/ 132 w 154"/>
                  <a:gd name="T13" fmla="*/ 6 h 92"/>
                  <a:gd name="T14" fmla="*/ 138 w 154"/>
                  <a:gd name="T15" fmla="*/ 18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4" h="92">
                    <a:moveTo>
                      <a:pt x="138" y="18"/>
                    </a:moveTo>
                    <a:cubicBezTo>
                      <a:pt x="63" y="26"/>
                      <a:pt x="101" y="24"/>
                      <a:pt x="48" y="6"/>
                    </a:cubicBezTo>
                    <a:cubicBezTo>
                      <a:pt x="5" y="20"/>
                      <a:pt x="19" y="7"/>
                      <a:pt x="0" y="36"/>
                    </a:cubicBezTo>
                    <a:cubicBezTo>
                      <a:pt x="7" y="70"/>
                      <a:pt x="6" y="90"/>
                      <a:pt x="42" y="66"/>
                    </a:cubicBezTo>
                    <a:cubicBezTo>
                      <a:pt x="82" y="92"/>
                      <a:pt x="101" y="60"/>
                      <a:pt x="138" y="48"/>
                    </a:cubicBezTo>
                    <a:cubicBezTo>
                      <a:pt x="154" y="0"/>
                      <a:pt x="142" y="56"/>
                      <a:pt x="126" y="24"/>
                    </a:cubicBezTo>
                    <a:cubicBezTo>
                      <a:pt x="123" y="18"/>
                      <a:pt x="126" y="9"/>
                      <a:pt x="132" y="6"/>
                    </a:cubicBezTo>
                    <a:cubicBezTo>
                      <a:pt x="136" y="4"/>
                      <a:pt x="136" y="14"/>
                      <a:pt x="138" y="18"/>
                    </a:cubicBezTo>
                    <a:close/>
                  </a:path>
                </a:pathLst>
              </a:custGeom>
              <a:solidFill>
                <a:srgbClr val="009900"/>
              </a:solidFill>
              <a:ln w="9525" cap="flat"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64" name="Freeform 67"/>
              <p:cNvSpPr>
                <a:spLocks/>
              </p:cNvSpPr>
              <p:nvPr/>
            </p:nvSpPr>
            <p:spPr bwMode="auto">
              <a:xfrm>
                <a:off x="1048" y="3564"/>
                <a:ext cx="101" cy="48"/>
              </a:xfrm>
              <a:custGeom>
                <a:avLst/>
                <a:gdLst>
                  <a:gd name="T0" fmla="*/ 88 w 101"/>
                  <a:gd name="T1" fmla="*/ 30 h 48"/>
                  <a:gd name="T2" fmla="*/ 82 w 101"/>
                  <a:gd name="T3" fmla="*/ 12 h 48"/>
                  <a:gd name="T4" fmla="*/ 46 w 101"/>
                  <a:gd name="T5" fmla="*/ 0 h 48"/>
                  <a:gd name="T6" fmla="*/ 28 w 101"/>
                  <a:gd name="T7" fmla="*/ 6 h 48"/>
                  <a:gd name="T8" fmla="*/ 82 w 101"/>
                  <a:gd name="T9" fmla="*/ 48 h 48"/>
                  <a:gd name="T10" fmla="*/ 88 w 101"/>
                  <a:gd name="T11" fmla="*/ 3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 h="48">
                    <a:moveTo>
                      <a:pt x="88" y="30"/>
                    </a:moveTo>
                    <a:cubicBezTo>
                      <a:pt x="86" y="24"/>
                      <a:pt x="87" y="16"/>
                      <a:pt x="82" y="12"/>
                    </a:cubicBezTo>
                    <a:cubicBezTo>
                      <a:pt x="72" y="5"/>
                      <a:pt x="46" y="0"/>
                      <a:pt x="46" y="0"/>
                    </a:cubicBezTo>
                    <a:cubicBezTo>
                      <a:pt x="40" y="2"/>
                      <a:pt x="32" y="2"/>
                      <a:pt x="28" y="6"/>
                    </a:cubicBezTo>
                    <a:cubicBezTo>
                      <a:pt x="0" y="34"/>
                      <a:pt x="69" y="45"/>
                      <a:pt x="82" y="48"/>
                    </a:cubicBezTo>
                    <a:cubicBezTo>
                      <a:pt x="95" y="28"/>
                      <a:pt x="101" y="30"/>
                      <a:pt x="88" y="30"/>
                    </a:cubicBezTo>
                    <a:close/>
                  </a:path>
                </a:pathLst>
              </a:custGeom>
              <a:solidFill>
                <a:srgbClr val="009900"/>
              </a:solidFill>
              <a:ln w="9525" cap="flat"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65" name="Freeform 68"/>
              <p:cNvSpPr>
                <a:spLocks/>
              </p:cNvSpPr>
              <p:nvPr/>
            </p:nvSpPr>
            <p:spPr bwMode="auto">
              <a:xfrm>
                <a:off x="1142" y="3652"/>
                <a:ext cx="72" cy="50"/>
              </a:xfrm>
              <a:custGeom>
                <a:avLst/>
                <a:gdLst>
                  <a:gd name="T0" fmla="*/ 72 w 72"/>
                  <a:gd name="T1" fmla="*/ 14 h 50"/>
                  <a:gd name="T2" fmla="*/ 6 w 72"/>
                  <a:gd name="T3" fmla="*/ 14 h 50"/>
                  <a:gd name="T4" fmla="*/ 12 w 72"/>
                  <a:gd name="T5" fmla="*/ 50 h 50"/>
                  <a:gd name="T6" fmla="*/ 72 w 72"/>
                  <a:gd name="T7" fmla="*/ 14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50">
                    <a:moveTo>
                      <a:pt x="72" y="14"/>
                    </a:moveTo>
                    <a:cubicBezTo>
                      <a:pt x="66" y="13"/>
                      <a:pt x="14" y="0"/>
                      <a:pt x="6" y="14"/>
                    </a:cubicBezTo>
                    <a:cubicBezTo>
                      <a:pt x="0" y="25"/>
                      <a:pt x="10" y="38"/>
                      <a:pt x="12" y="50"/>
                    </a:cubicBezTo>
                    <a:cubicBezTo>
                      <a:pt x="63" y="42"/>
                      <a:pt x="41" y="45"/>
                      <a:pt x="72" y="14"/>
                    </a:cubicBezTo>
                    <a:close/>
                  </a:path>
                </a:pathLst>
              </a:custGeom>
              <a:solidFill>
                <a:srgbClr val="009900"/>
              </a:solidFill>
              <a:ln w="9525" cap="flat"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66" name="Freeform 69"/>
              <p:cNvSpPr>
                <a:spLocks/>
              </p:cNvSpPr>
              <p:nvPr/>
            </p:nvSpPr>
            <p:spPr bwMode="auto">
              <a:xfrm>
                <a:off x="833" y="3357"/>
                <a:ext cx="136" cy="141"/>
              </a:xfrm>
              <a:custGeom>
                <a:avLst/>
                <a:gdLst>
                  <a:gd name="T0" fmla="*/ 54 w 140"/>
                  <a:gd name="T1" fmla="*/ 45 h 141"/>
                  <a:gd name="T2" fmla="*/ 21 w 140"/>
                  <a:gd name="T3" fmla="*/ 21 h 141"/>
                  <a:gd name="T4" fmla="*/ 0 w 140"/>
                  <a:gd name="T5" fmla="*/ 75 h 141"/>
                  <a:gd name="T6" fmla="*/ 72 w 140"/>
                  <a:gd name="T7" fmla="*/ 141 h 141"/>
                  <a:gd name="T8" fmla="*/ 66 w 140"/>
                  <a:gd name="T9" fmla="*/ 57 h 141"/>
                  <a:gd name="T10" fmla="*/ 72 w 140"/>
                  <a:gd name="T11" fmla="*/ 39 h 141"/>
                  <a:gd name="T12" fmla="*/ 66 w 140"/>
                  <a:gd name="T13" fmla="*/ 21 h 141"/>
                  <a:gd name="T14" fmla="*/ 50 w 140"/>
                  <a:gd name="T15" fmla="*/ 27 h 141"/>
                  <a:gd name="T16" fmla="*/ 54 w 140"/>
                  <a:gd name="T17" fmla="*/ 45 h 1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 h="141">
                    <a:moveTo>
                      <a:pt x="60" y="45"/>
                    </a:moveTo>
                    <a:cubicBezTo>
                      <a:pt x="55" y="18"/>
                      <a:pt x="61" y="0"/>
                      <a:pt x="24" y="21"/>
                    </a:cubicBezTo>
                    <a:cubicBezTo>
                      <a:pt x="7" y="31"/>
                      <a:pt x="0" y="75"/>
                      <a:pt x="0" y="75"/>
                    </a:cubicBezTo>
                    <a:cubicBezTo>
                      <a:pt x="13" y="115"/>
                      <a:pt x="47" y="120"/>
                      <a:pt x="78" y="141"/>
                    </a:cubicBezTo>
                    <a:cubicBezTo>
                      <a:pt x="140" y="120"/>
                      <a:pt x="92" y="87"/>
                      <a:pt x="72" y="57"/>
                    </a:cubicBezTo>
                    <a:cubicBezTo>
                      <a:pt x="74" y="51"/>
                      <a:pt x="78" y="45"/>
                      <a:pt x="78" y="39"/>
                    </a:cubicBezTo>
                    <a:cubicBezTo>
                      <a:pt x="78" y="33"/>
                      <a:pt x="78" y="24"/>
                      <a:pt x="72" y="21"/>
                    </a:cubicBezTo>
                    <a:cubicBezTo>
                      <a:pt x="66" y="18"/>
                      <a:pt x="57" y="21"/>
                      <a:pt x="54" y="27"/>
                    </a:cubicBezTo>
                    <a:cubicBezTo>
                      <a:pt x="51" y="33"/>
                      <a:pt x="58" y="39"/>
                      <a:pt x="60" y="45"/>
                    </a:cubicBezTo>
                    <a:close/>
                  </a:path>
                </a:pathLst>
              </a:custGeom>
              <a:solidFill>
                <a:srgbClr val="009900"/>
              </a:solidFill>
              <a:ln w="9525" cap="flat"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67" name="Freeform 70"/>
              <p:cNvSpPr>
                <a:spLocks/>
              </p:cNvSpPr>
              <p:nvPr/>
            </p:nvSpPr>
            <p:spPr bwMode="auto">
              <a:xfrm>
                <a:off x="476" y="3216"/>
                <a:ext cx="128" cy="120"/>
              </a:xfrm>
              <a:custGeom>
                <a:avLst/>
                <a:gdLst>
                  <a:gd name="T0" fmla="*/ 66 w 128"/>
                  <a:gd name="T1" fmla="*/ 30 h 120"/>
                  <a:gd name="T2" fmla="*/ 0 w 128"/>
                  <a:gd name="T3" fmla="*/ 48 h 120"/>
                  <a:gd name="T4" fmla="*/ 36 w 128"/>
                  <a:gd name="T5" fmla="*/ 90 h 120"/>
                  <a:gd name="T6" fmla="*/ 42 w 128"/>
                  <a:gd name="T7" fmla="*/ 108 h 120"/>
                  <a:gd name="T8" fmla="*/ 78 w 128"/>
                  <a:gd name="T9" fmla="*/ 120 h 120"/>
                  <a:gd name="T10" fmla="*/ 120 w 128"/>
                  <a:gd name="T11" fmla="*/ 78 h 120"/>
                  <a:gd name="T12" fmla="*/ 96 w 128"/>
                  <a:gd name="T13" fmla="*/ 48 h 120"/>
                  <a:gd name="T14" fmla="*/ 54 w 128"/>
                  <a:gd name="T15" fmla="*/ 6 h 120"/>
                  <a:gd name="T16" fmla="*/ 66 w 128"/>
                  <a:gd name="T17" fmla="*/ 3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120">
                    <a:moveTo>
                      <a:pt x="66" y="30"/>
                    </a:moveTo>
                    <a:cubicBezTo>
                      <a:pt x="37" y="24"/>
                      <a:pt x="11" y="15"/>
                      <a:pt x="0" y="48"/>
                    </a:cubicBezTo>
                    <a:cubicBezTo>
                      <a:pt x="8" y="72"/>
                      <a:pt x="12" y="82"/>
                      <a:pt x="36" y="90"/>
                    </a:cubicBezTo>
                    <a:cubicBezTo>
                      <a:pt x="38" y="96"/>
                      <a:pt x="37" y="104"/>
                      <a:pt x="42" y="108"/>
                    </a:cubicBezTo>
                    <a:cubicBezTo>
                      <a:pt x="52" y="115"/>
                      <a:pt x="78" y="120"/>
                      <a:pt x="78" y="120"/>
                    </a:cubicBezTo>
                    <a:cubicBezTo>
                      <a:pt x="119" y="92"/>
                      <a:pt x="109" y="110"/>
                      <a:pt x="120" y="78"/>
                    </a:cubicBezTo>
                    <a:cubicBezTo>
                      <a:pt x="105" y="18"/>
                      <a:pt x="128" y="80"/>
                      <a:pt x="96" y="48"/>
                    </a:cubicBezTo>
                    <a:cubicBezTo>
                      <a:pt x="48" y="0"/>
                      <a:pt x="95" y="20"/>
                      <a:pt x="54" y="6"/>
                    </a:cubicBezTo>
                    <a:cubicBezTo>
                      <a:pt x="46" y="30"/>
                      <a:pt x="42" y="22"/>
                      <a:pt x="66" y="30"/>
                    </a:cubicBezTo>
                    <a:close/>
                  </a:path>
                </a:pathLst>
              </a:custGeom>
              <a:solidFill>
                <a:srgbClr val="009900"/>
              </a:solidFill>
              <a:ln w="9525" cap="flat"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68" name="Freeform 71"/>
              <p:cNvSpPr>
                <a:spLocks/>
              </p:cNvSpPr>
              <p:nvPr/>
            </p:nvSpPr>
            <p:spPr bwMode="auto">
              <a:xfrm>
                <a:off x="386" y="3282"/>
                <a:ext cx="66" cy="62"/>
              </a:xfrm>
              <a:custGeom>
                <a:avLst/>
                <a:gdLst>
                  <a:gd name="T0" fmla="*/ 30 w 66"/>
                  <a:gd name="T1" fmla="*/ 0 h 58"/>
                  <a:gd name="T2" fmla="*/ 12 w 66"/>
                  <a:gd name="T3" fmla="*/ 15 h 58"/>
                  <a:gd name="T4" fmla="*/ 0 w 66"/>
                  <a:gd name="T5" fmla="*/ 59 h 58"/>
                  <a:gd name="T6" fmla="*/ 66 w 66"/>
                  <a:gd name="T7" fmla="*/ 36 h 58"/>
                  <a:gd name="T8" fmla="*/ 54 w 66"/>
                  <a:gd name="T9" fmla="*/ 15 h 58"/>
                  <a:gd name="T10" fmla="*/ 30 w 66"/>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58">
                    <a:moveTo>
                      <a:pt x="30" y="0"/>
                    </a:moveTo>
                    <a:cubicBezTo>
                      <a:pt x="24" y="4"/>
                      <a:pt x="16" y="6"/>
                      <a:pt x="12" y="12"/>
                    </a:cubicBezTo>
                    <a:cubicBezTo>
                      <a:pt x="5" y="23"/>
                      <a:pt x="0" y="48"/>
                      <a:pt x="0" y="48"/>
                    </a:cubicBezTo>
                    <a:cubicBezTo>
                      <a:pt x="30" y="58"/>
                      <a:pt x="44" y="52"/>
                      <a:pt x="66" y="30"/>
                    </a:cubicBezTo>
                    <a:cubicBezTo>
                      <a:pt x="62" y="24"/>
                      <a:pt x="61" y="15"/>
                      <a:pt x="54" y="12"/>
                    </a:cubicBezTo>
                    <a:cubicBezTo>
                      <a:pt x="23" y="0"/>
                      <a:pt x="45" y="44"/>
                      <a:pt x="30" y="0"/>
                    </a:cubicBezTo>
                    <a:close/>
                  </a:path>
                </a:pathLst>
              </a:custGeom>
              <a:solidFill>
                <a:srgbClr val="009900"/>
              </a:solidFill>
              <a:ln w="9525" cap="flat"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69" name="Freeform 72"/>
              <p:cNvSpPr>
                <a:spLocks/>
              </p:cNvSpPr>
              <p:nvPr/>
            </p:nvSpPr>
            <p:spPr bwMode="auto">
              <a:xfrm>
                <a:off x="1318" y="3756"/>
                <a:ext cx="253" cy="354"/>
              </a:xfrm>
              <a:custGeom>
                <a:avLst/>
                <a:gdLst>
                  <a:gd name="T0" fmla="*/ 40 w 256"/>
                  <a:gd name="T1" fmla="*/ 0 h 354"/>
                  <a:gd name="T2" fmla="*/ 91 w 256"/>
                  <a:gd name="T3" fmla="*/ 30 h 354"/>
                  <a:gd name="T4" fmla="*/ 142 w 256"/>
                  <a:gd name="T5" fmla="*/ 54 h 354"/>
                  <a:gd name="T6" fmla="*/ 196 w 256"/>
                  <a:gd name="T7" fmla="*/ 96 h 354"/>
                  <a:gd name="T8" fmla="*/ 190 w 256"/>
                  <a:gd name="T9" fmla="*/ 138 h 354"/>
                  <a:gd name="T10" fmla="*/ 241 w 256"/>
                  <a:gd name="T11" fmla="*/ 180 h 354"/>
                  <a:gd name="T12" fmla="*/ 217 w 256"/>
                  <a:gd name="T13" fmla="*/ 210 h 354"/>
                  <a:gd name="T14" fmla="*/ 190 w 256"/>
                  <a:gd name="T15" fmla="*/ 234 h 354"/>
                  <a:gd name="T16" fmla="*/ 115 w 256"/>
                  <a:gd name="T17" fmla="*/ 288 h 354"/>
                  <a:gd name="T18" fmla="*/ 73 w 256"/>
                  <a:gd name="T19" fmla="*/ 324 h 354"/>
                  <a:gd name="T20" fmla="*/ 40 w 256"/>
                  <a:gd name="T21" fmla="*/ 348 h 354"/>
                  <a:gd name="T22" fmla="*/ 34 w 256"/>
                  <a:gd name="T23" fmla="*/ 330 h 354"/>
                  <a:gd name="T24" fmla="*/ 4 w 256"/>
                  <a:gd name="T25" fmla="*/ 276 h 354"/>
                  <a:gd name="T26" fmla="*/ 4 w 256"/>
                  <a:gd name="T27" fmla="*/ 156 h 354"/>
                  <a:gd name="T28" fmla="*/ 43 w 256"/>
                  <a:gd name="T29" fmla="*/ 96 h 354"/>
                  <a:gd name="T30" fmla="*/ 40 w 256"/>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6" h="354">
                    <a:moveTo>
                      <a:pt x="40" y="0"/>
                    </a:moveTo>
                    <a:cubicBezTo>
                      <a:pt x="60" y="7"/>
                      <a:pt x="94" y="30"/>
                      <a:pt x="94" y="30"/>
                    </a:cubicBezTo>
                    <a:cubicBezTo>
                      <a:pt x="117" y="65"/>
                      <a:pt x="92" y="37"/>
                      <a:pt x="148" y="54"/>
                    </a:cubicBezTo>
                    <a:cubicBezTo>
                      <a:pt x="168" y="60"/>
                      <a:pt x="185" y="85"/>
                      <a:pt x="202" y="96"/>
                    </a:cubicBezTo>
                    <a:cubicBezTo>
                      <a:pt x="200" y="110"/>
                      <a:pt x="190" y="125"/>
                      <a:pt x="196" y="138"/>
                    </a:cubicBezTo>
                    <a:cubicBezTo>
                      <a:pt x="205" y="159"/>
                      <a:pt x="234" y="164"/>
                      <a:pt x="250" y="180"/>
                    </a:cubicBezTo>
                    <a:cubicBezTo>
                      <a:pt x="238" y="230"/>
                      <a:pt x="256" y="186"/>
                      <a:pt x="226" y="210"/>
                    </a:cubicBezTo>
                    <a:cubicBezTo>
                      <a:pt x="187" y="241"/>
                      <a:pt x="241" y="219"/>
                      <a:pt x="196" y="234"/>
                    </a:cubicBezTo>
                    <a:cubicBezTo>
                      <a:pt x="159" y="271"/>
                      <a:pt x="180" y="278"/>
                      <a:pt x="118" y="288"/>
                    </a:cubicBezTo>
                    <a:cubicBezTo>
                      <a:pt x="110" y="312"/>
                      <a:pt x="100" y="316"/>
                      <a:pt x="76" y="324"/>
                    </a:cubicBezTo>
                    <a:cubicBezTo>
                      <a:pt x="73" y="327"/>
                      <a:pt x="52" y="354"/>
                      <a:pt x="40" y="348"/>
                    </a:cubicBezTo>
                    <a:cubicBezTo>
                      <a:pt x="34" y="345"/>
                      <a:pt x="37" y="336"/>
                      <a:pt x="34" y="330"/>
                    </a:cubicBezTo>
                    <a:cubicBezTo>
                      <a:pt x="0" y="268"/>
                      <a:pt x="18" y="317"/>
                      <a:pt x="4" y="276"/>
                    </a:cubicBezTo>
                    <a:cubicBezTo>
                      <a:pt x="18" y="233"/>
                      <a:pt x="19" y="202"/>
                      <a:pt x="4" y="156"/>
                    </a:cubicBezTo>
                    <a:cubicBezTo>
                      <a:pt x="12" y="101"/>
                      <a:pt x="9" y="121"/>
                      <a:pt x="46" y="96"/>
                    </a:cubicBezTo>
                    <a:cubicBezTo>
                      <a:pt x="40" y="55"/>
                      <a:pt x="33" y="40"/>
                      <a:pt x="40" y="0"/>
                    </a:cubicBezTo>
                    <a:close/>
                  </a:path>
                </a:pathLst>
              </a:custGeom>
              <a:solidFill>
                <a:srgbClr val="009900"/>
              </a:solidFill>
              <a:ln w="9525" cap="flat"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grpSp>
        <p:grpSp>
          <p:nvGrpSpPr>
            <p:cNvPr id="58" name="Group 73"/>
            <p:cNvGrpSpPr>
              <a:grpSpLocks/>
            </p:cNvGrpSpPr>
            <p:nvPr/>
          </p:nvGrpSpPr>
          <p:grpSpPr bwMode="auto">
            <a:xfrm>
              <a:off x="3600" y="240"/>
              <a:ext cx="1501" cy="950"/>
              <a:chOff x="3456" y="158"/>
              <a:chExt cx="1501" cy="950"/>
            </a:xfrm>
          </p:grpSpPr>
          <p:sp>
            <p:nvSpPr>
              <p:cNvPr id="59" name="Freeform 74"/>
              <p:cNvSpPr>
                <a:spLocks/>
              </p:cNvSpPr>
              <p:nvPr/>
            </p:nvSpPr>
            <p:spPr bwMode="auto">
              <a:xfrm>
                <a:off x="3456" y="192"/>
                <a:ext cx="1505" cy="916"/>
              </a:xfrm>
              <a:custGeom>
                <a:avLst/>
                <a:gdLst>
                  <a:gd name="T0" fmla="*/ 1145 w 1501"/>
                  <a:gd name="T1" fmla="*/ 214 h 916"/>
                  <a:gd name="T2" fmla="*/ 1187 w 1501"/>
                  <a:gd name="T3" fmla="*/ 616 h 916"/>
                  <a:gd name="T4" fmla="*/ 1283 w 1501"/>
                  <a:gd name="T5" fmla="*/ 682 h 916"/>
                  <a:gd name="T6" fmla="*/ 1382 w 1501"/>
                  <a:gd name="T7" fmla="*/ 706 h 916"/>
                  <a:gd name="T8" fmla="*/ 1484 w 1501"/>
                  <a:gd name="T9" fmla="*/ 832 h 916"/>
                  <a:gd name="T10" fmla="*/ 1454 w 1501"/>
                  <a:gd name="T11" fmla="*/ 916 h 916"/>
                  <a:gd name="T12" fmla="*/ 1388 w 1501"/>
                  <a:gd name="T13" fmla="*/ 892 h 916"/>
                  <a:gd name="T14" fmla="*/ 1307 w 1501"/>
                  <a:gd name="T15" fmla="*/ 832 h 916"/>
                  <a:gd name="T16" fmla="*/ 1283 w 1501"/>
                  <a:gd name="T17" fmla="*/ 796 h 916"/>
                  <a:gd name="T18" fmla="*/ 1235 w 1501"/>
                  <a:gd name="T19" fmla="*/ 718 h 916"/>
                  <a:gd name="T20" fmla="*/ 1049 w 1501"/>
                  <a:gd name="T21" fmla="*/ 640 h 916"/>
                  <a:gd name="T22" fmla="*/ 1013 w 1501"/>
                  <a:gd name="T23" fmla="*/ 616 h 916"/>
                  <a:gd name="T24" fmla="*/ 959 w 1501"/>
                  <a:gd name="T25" fmla="*/ 676 h 916"/>
                  <a:gd name="T26" fmla="*/ 914 w 1501"/>
                  <a:gd name="T27" fmla="*/ 616 h 916"/>
                  <a:gd name="T28" fmla="*/ 872 w 1501"/>
                  <a:gd name="T29" fmla="*/ 700 h 916"/>
                  <a:gd name="T30" fmla="*/ 860 w 1501"/>
                  <a:gd name="T31" fmla="*/ 760 h 916"/>
                  <a:gd name="T32" fmla="*/ 836 w 1501"/>
                  <a:gd name="T33" fmla="*/ 790 h 916"/>
                  <a:gd name="T34" fmla="*/ 794 w 1501"/>
                  <a:gd name="T35" fmla="*/ 826 h 916"/>
                  <a:gd name="T36" fmla="*/ 776 w 1501"/>
                  <a:gd name="T37" fmla="*/ 832 h 916"/>
                  <a:gd name="T38" fmla="*/ 818 w 1501"/>
                  <a:gd name="T39" fmla="*/ 802 h 916"/>
                  <a:gd name="T40" fmla="*/ 746 w 1501"/>
                  <a:gd name="T41" fmla="*/ 796 h 916"/>
                  <a:gd name="T42" fmla="*/ 614 w 1501"/>
                  <a:gd name="T43" fmla="*/ 838 h 916"/>
                  <a:gd name="T44" fmla="*/ 614 w 1501"/>
                  <a:gd name="T45" fmla="*/ 880 h 916"/>
                  <a:gd name="T46" fmla="*/ 509 w 1501"/>
                  <a:gd name="T47" fmla="*/ 874 h 916"/>
                  <a:gd name="T48" fmla="*/ 221 w 1501"/>
                  <a:gd name="T49" fmla="*/ 862 h 916"/>
                  <a:gd name="T50" fmla="*/ 110 w 1501"/>
                  <a:gd name="T51" fmla="*/ 844 h 916"/>
                  <a:gd name="T52" fmla="*/ 92 w 1501"/>
                  <a:gd name="T53" fmla="*/ 778 h 916"/>
                  <a:gd name="T54" fmla="*/ 122 w 1501"/>
                  <a:gd name="T55" fmla="*/ 832 h 916"/>
                  <a:gd name="T56" fmla="*/ 209 w 1501"/>
                  <a:gd name="T57" fmla="*/ 826 h 916"/>
                  <a:gd name="T58" fmla="*/ 383 w 1501"/>
                  <a:gd name="T59" fmla="*/ 874 h 916"/>
                  <a:gd name="T60" fmla="*/ 485 w 1501"/>
                  <a:gd name="T61" fmla="*/ 838 h 916"/>
                  <a:gd name="T62" fmla="*/ 521 w 1501"/>
                  <a:gd name="T63" fmla="*/ 856 h 916"/>
                  <a:gd name="T64" fmla="*/ 614 w 1501"/>
                  <a:gd name="T65" fmla="*/ 778 h 916"/>
                  <a:gd name="T66" fmla="*/ 782 w 1501"/>
                  <a:gd name="T67" fmla="*/ 742 h 916"/>
                  <a:gd name="T68" fmla="*/ 716 w 1501"/>
                  <a:gd name="T69" fmla="*/ 766 h 916"/>
                  <a:gd name="T70" fmla="*/ 752 w 1501"/>
                  <a:gd name="T71" fmla="*/ 772 h 916"/>
                  <a:gd name="T72" fmla="*/ 632 w 1501"/>
                  <a:gd name="T73" fmla="*/ 658 h 916"/>
                  <a:gd name="T74" fmla="*/ 596 w 1501"/>
                  <a:gd name="T75" fmla="*/ 574 h 916"/>
                  <a:gd name="T76" fmla="*/ 563 w 1501"/>
                  <a:gd name="T77" fmla="*/ 562 h 916"/>
                  <a:gd name="T78" fmla="*/ 497 w 1501"/>
                  <a:gd name="T79" fmla="*/ 490 h 916"/>
                  <a:gd name="T80" fmla="*/ 425 w 1501"/>
                  <a:gd name="T81" fmla="*/ 424 h 916"/>
                  <a:gd name="T82" fmla="*/ 455 w 1501"/>
                  <a:gd name="T83" fmla="*/ 460 h 916"/>
                  <a:gd name="T84" fmla="*/ 578 w 1501"/>
                  <a:gd name="T85" fmla="*/ 508 h 916"/>
                  <a:gd name="T86" fmla="*/ 596 w 1501"/>
                  <a:gd name="T87" fmla="*/ 460 h 916"/>
                  <a:gd name="T88" fmla="*/ 656 w 1501"/>
                  <a:gd name="T89" fmla="*/ 412 h 916"/>
                  <a:gd name="T90" fmla="*/ 674 w 1501"/>
                  <a:gd name="T91" fmla="*/ 376 h 916"/>
                  <a:gd name="T92" fmla="*/ 704 w 1501"/>
                  <a:gd name="T93" fmla="*/ 400 h 916"/>
                  <a:gd name="T94" fmla="*/ 776 w 1501"/>
                  <a:gd name="T95" fmla="*/ 328 h 916"/>
                  <a:gd name="T96" fmla="*/ 680 w 1501"/>
                  <a:gd name="T97" fmla="*/ 310 h 916"/>
                  <a:gd name="T98" fmla="*/ 638 w 1501"/>
                  <a:gd name="T99" fmla="*/ 280 h 916"/>
                  <a:gd name="T100" fmla="*/ 764 w 1501"/>
                  <a:gd name="T101" fmla="*/ 262 h 916"/>
                  <a:gd name="T102" fmla="*/ 776 w 1501"/>
                  <a:gd name="T103" fmla="*/ 112 h 916"/>
                  <a:gd name="T104" fmla="*/ 746 w 1501"/>
                  <a:gd name="T105" fmla="*/ 154 h 916"/>
                  <a:gd name="T106" fmla="*/ 716 w 1501"/>
                  <a:gd name="T107" fmla="*/ 124 h 916"/>
                  <a:gd name="T108" fmla="*/ 800 w 1501"/>
                  <a:gd name="T109" fmla="*/ 88 h 916"/>
                  <a:gd name="T110" fmla="*/ 965 w 1501"/>
                  <a:gd name="T111" fmla="*/ 10 h 916"/>
                  <a:gd name="T112" fmla="*/ 1079 w 1501"/>
                  <a:gd name="T113" fmla="*/ 106 h 916"/>
                  <a:gd name="T114" fmla="*/ 1169 w 1501"/>
                  <a:gd name="T115" fmla="*/ 130 h 916"/>
                  <a:gd name="T116" fmla="*/ 1181 w 1501"/>
                  <a:gd name="T117" fmla="*/ 166 h 916"/>
                  <a:gd name="T118" fmla="*/ 1187 w 1501"/>
                  <a:gd name="T119" fmla="*/ 166 h 9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1" h="916">
                    <a:moveTo>
                      <a:pt x="1178" y="166"/>
                    </a:moveTo>
                    <a:cubicBezTo>
                      <a:pt x="1165" y="186"/>
                      <a:pt x="1149" y="194"/>
                      <a:pt x="1136" y="214"/>
                    </a:cubicBezTo>
                    <a:cubicBezTo>
                      <a:pt x="1145" y="259"/>
                      <a:pt x="1170" y="291"/>
                      <a:pt x="1184" y="334"/>
                    </a:cubicBezTo>
                    <a:cubicBezTo>
                      <a:pt x="1188" y="438"/>
                      <a:pt x="1186" y="516"/>
                      <a:pt x="1178" y="616"/>
                    </a:cubicBezTo>
                    <a:cubicBezTo>
                      <a:pt x="1187" y="644"/>
                      <a:pt x="1213" y="644"/>
                      <a:pt x="1238" y="658"/>
                    </a:cubicBezTo>
                    <a:cubicBezTo>
                      <a:pt x="1251" y="665"/>
                      <a:pt x="1274" y="682"/>
                      <a:pt x="1274" y="682"/>
                    </a:cubicBezTo>
                    <a:cubicBezTo>
                      <a:pt x="1278" y="676"/>
                      <a:pt x="1281" y="669"/>
                      <a:pt x="1286" y="664"/>
                    </a:cubicBezTo>
                    <a:cubicBezTo>
                      <a:pt x="1319" y="631"/>
                      <a:pt x="1337" y="695"/>
                      <a:pt x="1370" y="706"/>
                    </a:cubicBezTo>
                    <a:cubicBezTo>
                      <a:pt x="1383" y="725"/>
                      <a:pt x="1403" y="733"/>
                      <a:pt x="1412" y="754"/>
                    </a:cubicBezTo>
                    <a:cubicBezTo>
                      <a:pt x="1428" y="790"/>
                      <a:pt x="1430" y="818"/>
                      <a:pt x="1472" y="832"/>
                    </a:cubicBezTo>
                    <a:cubicBezTo>
                      <a:pt x="1488" y="855"/>
                      <a:pt x="1501" y="867"/>
                      <a:pt x="1478" y="904"/>
                    </a:cubicBezTo>
                    <a:cubicBezTo>
                      <a:pt x="1471" y="915"/>
                      <a:pt x="1442" y="916"/>
                      <a:pt x="1442" y="916"/>
                    </a:cubicBezTo>
                    <a:cubicBezTo>
                      <a:pt x="1424" y="914"/>
                      <a:pt x="1405" y="916"/>
                      <a:pt x="1388" y="910"/>
                    </a:cubicBezTo>
                    <a:cubicBezTo>
                      <a:pt x="1381" y="908"/>
                      <a:pt x="1382" y="897"/>
                      <a:pt x="1376" y="892"/>
                    </a:cubicBezTo>
                    <a:cubicBezTo>
                      <a:pt x="1358" y="878"/>
                      <a:pt x="1343" y="877"/>
                      <a:pt x="1322" y="856"/>
                    </a:cubicBezTo>
                    <a:cubicBezTo>
                      <a:pt x="1306" y="808"/>
                      <a:pt x="1330" y="864"/>
                      <a:pt x="1298" y="832"/>
                    </a:cubicBezTo>
                    <a:cubicBezTo>
                      <a:pt x="1294" y="828"/>
                      <a:pt x="1296" y="819"/>
                      <a:pt x="1292" y="814"/>
                    </a:cubicBezTo>
                    <a:cubicBezTo>
                      <a:pt x="1287" y="807"/>
                      <a:pt x="1280" y="802"/>
                      <a:pt x="1274" y="796"/>
                    </a:cubicBezTo>
                    <a:cubicBezTo>
                      <a:pt x="1263" y="764"/>
                      <a:pt x="1268" y="746"/>
                      <a:pt x="1238" y="736"/>
                    </a:cubicBezTo>
                    <a:cubicBezTo>
                      <a:pt x="1234" y="730"/>
                      <a:pt x="1232" y="722"/>
                      <a:pt x="1226" y="718"/>
                    </a:cubicBezTo>
                    <a:cubicBezTo>
                      <a:pt x="1222" y="716"/>
                      <a:pt x="1162" y="691"/>
                      <a:pt x="1154" y="688"/>
                    </a:cubicBezTo>
                    <a:cubicBezTo>
                      <a:pt x="1127" y="647"/>
                      <a:pt x="1083" y="654"/>
                      <a:pt x="1040" y="640"/>
                    </a:cubicBezTo>
                    <a:cubicBezTo>
                      <a:pt x="1034" y="634"/>
                      <a:pt x="1029" y="627"/>
                      <a:pt x="1022" y="622"/>
                    </a:cubicBezTo>
                    <a:cubicBezTo>
                      <a:pt x="1017" y="618"/>
                      <a:pt x="1005" y="610"/>
                      <a:pt x="1004" y="616"/>
                    </a:cubicBezTo>
                    <a:cubicBezTo>
                      <a:pt x="1002" y="628"/>
                      <a:pt x="1016" y="652"/>
                      <a:pt x="1016" y="652"/>
                    </a:cubicBezTo>
                    <a:cubicBezTo>
                      <a:pt x="993" y="667"/>
                      <a:pt x="977" y="671"/>
                      <a:pt x="950" y="676"/>
                    </a:cubicBezTo>
                    <a:cubicBezTo>
                      <a:pt x="860" y="669"/>
                      <a:pt x="856" y="680"/>
                      <a:pt x="902" y="634"/>
                    </a:cubicBezTo>
                    <a:cubicBezTo>
                      <a:pt x="904" y="628"/>
                      <a:pt x="914" y="618"/>
                      <a:pt x="908" y="616"/>
                    </a:cubicBezTo>
                    <a:cubicBezTo>
                      <a:pt x="905" y="615"/>
                      <a:pt x="853" y="642"/>
                      <a:pt x="848" y="646"/>
                    </a:cubicBezTo>
                    <a:cubicBezTo>
                      <a:pt x="837" y="678"/>
                      <a:pt x="838" y="659"/>
                      <a:pt x="866" y="700"/>
                    </a:cubicBezTo>
                    <a:cubicBezTo>
                      <a:pt x="873" y="711"/>
                      <a:pt x="878" y="736"/>
                      <a:pt x="878" y="736"/>
                    </a:cubicBezTo>
                    <a:cubicBezTo>
                      <a:pt x="862" y="784"/>
                      <a:pt x="886" y="728"/>
                      <a:pt x="854" y="760"/>
                    </a:cubicBezTo>
                    <a:cubicBezTo>
                      <a:pt x="850" y="764"/>
                      <a:pt x="852" y="773"/>
                      <a:pt x="848" y="778"/>
                    </a:cubicBezTo>
                    <a:cubicBezTo>
                      <a:pt x="843" y="784"/>
                      <a:pt x="836" y="786"/>
                      <a:pt x="830" y="790"/>
                    </a:cubicBezTo>
                    <a:cubicBezTo>
                      <a:pt x="828" y="798"/>
                      <a:pt x="830" y="809"/>
                      <a:pt x="824" y="814"/>
                    </a:cubicBezTo>
                    <a:cubicBezTo>
                      <a:pt x="814" y="822"/>
                      <a:pt x="788" y="826"/>
                      <a:pt x="788" y="826"/>
                    </a:cubicBezTo>
                    <a:cubicBezTo>
                      <a:pt x="780" y="838"/>
                      <a:pt x="765" y="865"/>
                      <a:pt x="758" y="850"/>
                    </a:cubicBezTo>
                    <a:cubicBezTo>
                      <a:pt x="755" y="844"/>
                      <a:pt x="767" y="838"/>
                      <a:pt x="770" y="832"/>
                    </a:cubicBezTo>
                    <a:cubicBezTo>
                      <a:pt x="773" y="826"/>
                      <a:pt x="771" y="818"/>
                      <a:pt x="776" y="814"/>
                    </a:cubicBezTo>
                    <a:cubicBezTo>
                      <a:pt x="786" y="807"/>
                      <a:pt x="812" y="802"/>
                      <a:pt x="812" y="802"/>
                    </a:cubicBezTo>
                    <a:cubicBezTo>
                      <a:pt x="837" y="764"/>
                      <a:pt x="817" y="754"/>
                      <a:pt x="782" y="742"/>
                    </a:cubicBezTo>
                    <a:cubicBezTo>
                      <a:pt x="751" y="763"/>
                      <a:pt x="771" y="775"/>
                      <a:pt x="740" y="796"/>
                    </a:cubicBezTo>
                    <a:cubicBezTo>
                      <a:pt x="722" y="823"/>
                      <a:pt x="718" y="842"/>
                      <a:pt x="686" y="820"/>
                    </a:cubicBezTo>
                    <a:cubicBezTo>
                      <a:pt x="659" y="825"/>
                      <a:pt x="634" y="829"/>
                      <a:pt x="608" y="838"/>
                    </a:cubicBezTo>
                    <a:cubicBezTo>
                      <a:pt x="606" y="844"/>
                      <a:pt x="602" y="850"/>
                      <a:pt x="602" y="856"/>
                    </a:cubicBezTo>
                    <a:cubicBezTo>
                      <a:pt x="602" y="864"/>
                      <a:pt x="616" y="878"/>
                      <a:pt x="608" y="880"/>
                    </a:cubicBezTo>
                    <a:cubicBezTo>
                      <a:pt x="592" y="885"/>
                      <a:pt x="560" y="868"/>
                      <a:pt x="560" y="868"/>
                    </a:cubicBezTo>
                    <a:cubicBezTo>
                      <a:pt x="518" y="882"/>
                      <a:pt x="536" y="884"/>
                      <a:pt x="506" y="874"/>
                    </a:cubicBezTo>
                    <a:cubicBezTo>
                      <a:pt x="461" y="881"/>
                      <a:pt x="434" y="872"/>
                      <a:pt x="386" y="868"/>
                    </a:cubicBezTo>
                    <a:cubicBezTo>
                      <a:pt x="313" y="880"/>
                      <a:pt x="287" y="876"/>
                      <a:pt x="218" y="862"/>
                    </a:cubicBezTo>
                    <a:cubicBezTo>
                      <a:pt x="186" y="841"/>
                      <a:pt x="181" y="844"/>
                      <a:pt x="140" y="850"/>
                    </a:cubicBezTo>
                    <a:cubicBezTo>
                      <a:pt x="130" y="848"/>
                      <a:pt x="117" y="851"/>
                      <a:pt x="110" y="844"/>
                    </a:cubicBezTo>
                    <a:cubicBezTo>
                      <a:pt x="81" y="815"/>
                      <a:pt x="120" y="787"/>
                      <a:pt x="74" y="772"/>
                    </a:cubicBezTo>
                    <a:cubicBezTo>
                      <a:pt x="0" y="784"/>
                      <a:pt x="60" y="772"/>
                      <a:pt x="92" y="778"/>
                    </a:cubicBezTo>
                    <a:cubicBezTo>
                      <a:pt x="100" y="790"/>
                      <a:pt x="108" y="802"/>
                      <a:pt x="116" y="814"/>
                    </a:cubicBezTo>
                    <a:cubicBezTo>
                      <a:pt x="120" y="819"/>
                      <a:pt x="117" y="828"/>
                      <a:pt x="122" y="832"/>
                    </a:cubicBezTo>
                    <a:cubicBezTo>
                      <a:pt x="132" y="839"/>
                      <a:pt x="158" y="844"/>
                      <a:pt x="158" y="844"/>
                    </a:cubicBezTo>
                    <a:cubicBezTo>
                      <a:pt x="173" y="821"/>
                      <a:pt x="180" y="817"/>
                      <a:pt x="206" y="826"/>
                    </a:cubicBezTo>
                    <a:cubicBezTo>
                      <a:pt x="215" y="852"/>
                      <a:pt x="223" y="852"/>
                      <a:pt x="248" y="844"/>
                    </a:cubicBezTo>
                    <a:cubicBezTo>
                      <a:pt x="304" y="853"/>
                      <a:pt x="315" y="868"/>
                      <a:pt x="380" y="874"/>
                    </a:cubicBezTo>
                    <a:cubicBezTo>
                      <a:pt x="402" y="881"/>
                      <a:pt x="412" y="873"/>
                      <a:pt x="434" y="880"/>
                    </a:cubicBezTo>
                    <a:cubicBezTo>
                      <a:pt x="454" y="867"/>
                      <a:pt x="462" y="851"/>
                      <a:pt x="482" y="838"/>
                    </a:cubicBezTo>
                    <a:cubicBezTo>
                      <a:pt x="488" y="840"/>
                      <a:pt x="494" y="841"/>
                      <a:pt x="500" y="844"/>
                    </a:cubicBezTo>
                    <a:cubicBezTo>
                      <a:pt x="506" y="847"/>
                      <a:pt x="511" y="858"/>
                      <a:pt x="518" y="856"/>
                    </a:cubicBezTo>
                    <a:cubicBezTo>
                      <a:pt x="538" y="852"/>
                      <a:pt x="552" y="833"/>
                      <a:pt x="572" y="826"/>
                    </a:cubicBezTo>
                    <a:cubicBezTo>
                      <a:pt x="580" y="803"/>
                      <a:pt x="595" y="798"/>
                      <a:pt x="608" y="778"/>
                    </a:cubicBezTo>
                    <a:cubicBezTo>
                      <a:pt x="640" y="789"/>
                      <a:pt x="709" y="774"/>
                      <a:pt x="734" y="772"/>
                    </a:cubicBezTo>
                    <a:cubicBezTo>
                      <a:pt x="776" y="758"/>
                      <a:pt x="766" y="772"/>
                      <a:pt x="776" y="742"/>
                    </a:cubicBezTo>
                    <a:cubicBezTo>
                      <a:pt x="762" y="720"/>
                      <a:pt x="764" y="712"/>
                      <a:pt x="728" y="730"/>
                    </a:cubicBezTo>
                    <a:cubicBezTo>
                      <a:pt x="717" y="736"/>
                      <a:pt x="715" y="757"/>
                      <a:pt x="710" y="766"/>
                    </a:cubicBezTo>
                    <a:cubicBezTo>
                      <a:pt x="707" y="772"/>
                      <a:pt x="692" y="780"/>
                      <a:pt x="698" y="784"/>
                    </a:cubicBezTo>
                    <a:cubicBezTo>
                      <a:pt x="703" y="787"/>
                      <a:pt x="738" y="775"/>
                      <a:pt x="746" y="772"/>
                    </a:cubicBezTo>
                    <a:cubicBezTo>
                      <a:pt x="773" y="732"/>
                      <a:pt x="768" y="715"/>
                      <a:pt x="722" y="706"/>
                    </a:cubicBezTo>
                    <a:cubicBezTo>
                      <a:pt x="709" y="668"/>
                      <a:pt x="662" y="665"/>
                      <a:pt x="626" y="658"/>
                    </a:cubicBezTo>
                    <a:cubicBezTo>
                      <a:pt x="631" y="636"/>
                      <a:pt x="647" y="608"/>
                      <a:pt x="632" y="586"/>
                    </a:cubicBezTo>
                    <a:cubicBezTo>
                      <a:pt x="624" y="574"/>
                      <a:pt x="604" y="578"/>
                      <a:pt x="590" y="574"/>
                    </a:cubicBezTo>
                    <a:cubicBezTo>
                      <a:pt x="583" y="514"/>
                      <a:pt x="590" y="509"/>
                      <a:pt x="536" y="520"/>
                    </a:cubicBezTo>
                    <a:cubicBezTo>
                      <a:pt x="540" y="539"/>
                      <a:pt x="542" y="572"/>
                      <a:pt x="560" y="562"/>
                    </a:cubicBezTo>
                    <a:cubicBezTo>
                      <a:pt x="573" y="555"/>
                      <a:pt x="584" y="526"/>
                      <a:pt x="584" y="526"/>
                    </a:cubicBezTo>
                    <a:cubicBezTo>
                      <a:pt x="556" y="508"/>
                      <a:pt x="520" y="508"/>
                      <a:pt x="494" y="490"/>
                    </a:cubicBezTo>
                    <a:cubicBezTo>
                      <a:pt x="478" y="479"/>
                      <a:pt x="440" y="466"/>
                      <a:pt x="440" y="466"/>
                    </a:cubicBezTo>
                    <a:cubicBezTo>
                      <a:pt x="428" y="429"/>
                      <a:pt x="457" y="436"/>
                      <a:pt x="422" y="424"/>
                    </a:cubicBezTo>
                    <a:cubicBezTo>
                      <a:pt x="406" y="447"/>
                      <a:pt x="406" y="457"/>
                      <a:pt x="434" y="466"/>
                    </a:cubicBezTo>
                    <a:cubicBezTo>
                      <a:pt x="440" y="464"/>
                      <a:pt x="446" y="458"/>
                      <a:pt x="452" y="460"/>
                    </a:cubicBezTo>
                    <a:cubicBezTo>
                      <a:pt x="466" y="465"/>
                      <a:pt x="474" y="479"/>
                      <a:pt x="488" y="484"/>
                    </a:cubicBezTo>
                    <a:cubicBezTo>
                      <a:pt x="516" y="493"/>
                      <a:pt x="544" y="499"/>
                      <a:pt x="572" y="508"/>
                    </a:cubicBezTo>
                    <a:cubicBezTo>
                      <a:pt x="586" y="503"/>
                      <a:pt x="607" y="508"/>
                      <a:pt x="614" y="496"/>
                    </a:cubicBezTo>
                    <a:cubicBezTo>
                      <a:pt x="625" y="478"/>
                      <a:pt x="598" y="466"/>
                      <a:pt x="590" y="460"/>
                    </a:cubicBezTo>
                    <a:cubicBezTo>
                      <a:pt x="600" y="429"/>
                      <a:pt x="588" y="451"/>
                      <a:pt x="614" y="436"/>
                    </a:cubicBezTo>
                    <a:cubicBezTo>
                      <a:pt x="627" y="429"/>
                      <a:pt x="650" y="412"/>
                      <a:pt x="650" y="412"/>
                    </a:cubicBezTo>
                    <a:cubicBezTo>
                      <a:pt x="654" y="406"/>
                      <a:pt x="659" y="400"/>
                      <a:pt x="662" y="394"/>
                    </a:cubicBezTo>
                    <a:cubicBezTo>
                      <a:pt x="665" y="388"/>
                      <a:pt x="662" y="376"/>
                      <a:pt x="668" y="376"/>
                    </a:cubicBezTo>
                    <a:cubicBezTo>
                      <a:pt x="675" y="376"/>
                      <a:pt x="674" y="389"/>
                      <a:pt x="680" y="394"/>
                    </a:cubicBezTo>
                    <a:cubicBezTo>
                      <a:pt x="685" y="398"/>
                      <a:pt x="692" y="398"/>
                      <a:pt x="698" y="400"/>
                    </a:cubicBezTo>
                    <a:cubicBezTo>
                      <a:pt x="728" y="390"/>
                      <a:pt x="723" y="407"/>
                      <a:pt x="752" y="388"/>
                    </a:cubicBezTo>
                    <a:cubicBezTo>
                      <a:pt x="781" y="345"/>
                      <a:pt x="779" y="366"/>
                      <a:pt x="770" y="328"/>
                    </a:cubicBezTo>
                    <a:cubicBezTo>
                      <a:pt x="769" y="328"/>
                      <a:pt x="705" y="343"/>
                      <a:pt x="686" y="328"/>
                    </a:cubicBezTo>
                    <a:cubicBezTo>
                      <a:pt x="680" y="323"/>
                      <a:pt x="680" y="314"/>
                      <a:pt x="674" y="310"/>
                    </a:cubicBezTo>
                    <a:cubicBezTo>
                      <a:pt x="663" y="303"/>
                      <a:pt x="638" y="298"/>
                      <a:pt x="638" y="298"/>
                    </a:cubicBezTo>
                    <a:cubicBezTo>
                      <a:pt x="636" y="292"/>
                      <a:pt x="631" y="286"/>
                      <a:pt x="632" y="280"/>
                    </a:cubicBezTo>
                    <a:cubicBezTo>
                      <a:pt x="637" y="236"/>
                      <a:pt x="650" y="241"/>
                      <a:pt x="686" y="232"/>
                    </a:cubicBezTo>
                    <a:cubicBezTo>
                      <a:pt x="712" y="241"/>
                      <a:pt x="732" y="253"/>
                      <a:pt x="758" y="262"/>
                    </a:cubicBezTo>
                    <a:cubicBezTo>
                      <a:pt x="802" y="247"/>
                      <a:pt x="774" y="232"/>
                      <a:pt x="764" y="202"/>
                    </a:cubicBezTo>
                    <a:cubicBezTo>
                      <a:pt x="774" y="162"/>
                      <a:pt x="776" y="158"/>
                      <a:pt x="770" y="112"/>
                    </a:cubicBezTo>
                    <a:cubicBezTo>
                      <a:pt x="727" y="123"/>
                      <a:pt x="742" y="135"/>
                      <a:pt x="770" y="154"/>
                    </a:cubicBezTo>
                    <a:cubicBezTo>
                      <a:pt x="759" y="207"/>
                      <a:pt x="772" y="176"/>
                      <a:pt x="740" y="154"/>
                    </a:cubicBezTo>
                    <a:cubicBezTo>
                      <a:pt x="736" y="148"/>
                      <a:pt x="733" y="141"/>
                      <a:pt x="728" y="136"/>
                    </a:cubicBezTo>
                    <a:cubicBezTo>
                      <a:pt x="723" y="131"/>
                      <a:pt x="711" y="131"/>
                      <a:pt x="710" y="124"/>
                    </a:cubicBezTo>
                    <a:cubicBezTo>
                      <a:pt x="706" y="88"/>
                      <a:pt x="719" y="89"/>
                      <a:pt x="740" y="82"/>
                    </a:cubicBezTo>
                    <a:cubicBezTo>
                      <a:pt x="782" y="96"/>
                      <a:pt x="764" y="98"/>
                      <a:pt x="794" y="88"/>
                    </a:cubicBezTo>
                    <a:cubicBezTo>
                      <a:pt x="808" y="47"/>
                      <a:pt x="863" y="42"/>
                      <a:pt x="902" y="34"/>
                    </a:cubicBezTo>
                    <a:cubicBezTo>
                      <a:pt x="927" y="17"/>
                      <a:pt x="926" y="0"/>
                      <a:pt x="956" y="10"/>
                    </a:cubicBezTo>
                    <a:cubicBezTo>
                      <a:pt x="978" y="32"/>
                      <a:pt x="999" y="48"/>
                      <a:pt x="1028" y="58"/>
                    </a:cubicBezTo>
                    <a:cubicBezTo>
                      <a:pt x="1034" y="67"/>
                      <a:pt x="1062" y="100"/>
                      <a:pt x="1070" y="106"/>
                    </a:cubicBezTo>
                    <a:cubicBezTo>
                      <a:pt x="1080" y="114"/>
                      <a:pt x="1095" y="117"/>
                      <a:pt x="1106" y="124"/>
                    </a:cubicBezTo>
                    <a:cubicBezTo>
                      <a:pt x="1136" y="114"/>
                      <a:pt x="1118" y="116"/>
                      <a:pt x="1160" y="130"/>
                    </a:cubicBezTo>
                    <a:cubicBezTo>
                      <a:pt x="1166" y="132"/>
                      <a:pt x="1178" y="136"/>
                      <a:pt x="1178" y="136"/>
                    </a:cubicBezTo>
                    <a:cubicBezTo>
                      <a:pt x="1205" y="176"/>
                      <a:pt x="1185" y="134"/>
                      <a:pt x="1172" y="166"/>
                    </a:cubicBezTo>
                    <a:cubicBezTo>
                      <a:pt x="1170" y="172"/>
                      <a:pt x="1172" y="184"/>
                      <a:pt x="1178" y="184"/>
                    </a:cubicBezTo>
                    <a:cubicBezTo>
                      <a:pt x="1184" y="184"/>
                      <a:pt x="1178" y="172"/>
                      <a:pt x="1178" y="166"/>
                    </a:cubicBezTo>
                    <a:close/>
                  </a:path>
                </a:pathLst>
              </a:custGeom>
              <a:solidFill>
                <a:srgbClr val="009900"/>
              </a:solidFill>
              <a:ln w="9525" cap="flat"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60" name="Freeform 75"/>
              <p:cNvSpPr>
                <a:spLocks/>
              </p:cNvSpPr>
              <p:nvPr/>
            </p:nvSpPr>
            <p:spPr bwMode="auto">
              <a:xfrm>
                <a:off x="3909" y="286"/>
                <a:ext cx="73" cy="94"/>
              </a:xfrm>
              <a:custGeom>
                <a:avLst/>
                <a:gdLst>
                  <a:gd name="T0" fmla="*/ 2 w 69"/>
                  <a:gd name="T1" fmla="*/ 20 h 94"/>
                  <a:gd name="T2" fmla="*/ 38 w 69"/>
                  <a:gd name="T3" fmla="*/ 56 h 94"/>
                  <a:gd name="T4" fmla="*/ 74 w 69"/>
                  <a:gd name="T5" fmla="*/ 68 h 94"/>
                  <a:gd name="T6" fmla="*/ 2 w 69"/>
                  <a:gd name="T7" fmla="*/ 2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94">
                    <a:moveTo>
                      <a:pt x="2" y="20"/>
                    </a:moveTo>
                    <a:cubicBezTo>
                      <a:pt x="9" y="49"/>
                      <a:pt x="0" y="67"/>
                      <a:pt x="32" y="56"/>
                    </a:cubicBezTo>
                    <a:cubicBezTo>
                      <a:pt x="34" y="59"/>
                      <a:pt x="49" y="94"/>
                      <a:pt x="62" y="68"/>
                    </a:cubicBezTo>
                    <a:cubicBezTo>
                      <a:pt x="69" y="54"/>
                      <a:pt x="22" y="0"/>
                      <a:pt x="2" y="20"/>
                    </a:cubicBezTo>
                    <a:close/>
                  </a:path>
                </a:pathLst>
              </a:custGeom>
              <a:solidFill>
                <a:srgbClr val="009900"/>
              </a:solidFill>
              <a:ln w="9525" cap="flat"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61" name="Freeform 76"/>
              <p:cNvSpPr>
                <a:spLocks/>
              </p:cNvSpPr>
              <p:nvPr/>
            </p:nvSpPr>
            <p:spPr bwMode="auto">
              <a:xfrm>
                <a:off x="4509" y="158"/>
                <a:ext cx="85" cy="190"/>
              </a:xfrm>
              <a:custGeom>
                <a:avLst/>
                <a:gdLst>
                  <a:gd name="T0" fmla="*/ 57 w 85"/>
                  <a:gd name="T1" fmla="*/ 10 h 190"/>
                  <a:gd name="T2" fmla="*/ 57 w 85"/>
                  <a:gd name="T3" fmla="*/ 58 h 190"/>
                  <a:gd name="T4" fmla="*/ 69 w 85"/>
                  <a:gd name="T5" fmla="*/ 118 h 190"/>
                  <a:gd name="T6" fmla="*/ 57 w 85"/>
                  <a:gd name="T7" fmla="*/ 184 h 190"/>
                  <a:gd name="T8" fmla="*/ 39 w 85"/>
                  <a:gd name="T9" fmla="*/ 172 h 190"/>
                  <a:gd name="T10" fmla="*/ 21 w 85"/>
                  <a:gd name="T11" fmla="*/ 166 h 190"/>
                  <a:gd name="T12" fmla="*/ 15 w 85"/>
                  <a:gd name="T13" fmla="*/ 58 h 190"/>
                  <a:gd name="T14" fmla="*/ 57 w 85"/>
                  <a:gd name="T15" fmla="*/ 10 h 1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 h="190">
                    <a:moveTo>
                      <a:pt x="57" y="10"/>
                    </a:moveTo>
                    <a:cubicBezTo>
                      <a:pt x="71" y="51"/>
                      <a:pt x="57" y="0"/>
                      <a:pt x="57" y="58"/>
                    </a:cubicBezTo>
                    <a:cubicBezTo>
                      <a:pt x="57" y="86"/>
                      <a:pt x="62" y="96"/>
                      <a:pt x="69" y="118"/>
                    </a:cubicBezTo>
                    <a:cubicBezTo>
                      <a:pt x="62" y="139"/>
                      <a:pt x="69" y="165"/>
                      <a:pt x="57" y="184"/>
                    </a:cubicBezTo>
                    <a:cubicBezTo>
                      <a:pt x="53" y="190"/>
                      <a:pt x="45" y="175"/>
                      <a:pt x="39" y="172"/>
                    </a:cubicBezTo>
                    <a:cubicBezTo>
                      <a:pt x="33" y="169"/>
                      <a:pt x="27" y="168"/>
                      <a:pt x="21" y="166"/>
                    </a:cubicBezTo>
                    <a:cubicBezTo>
                      <a:pt x="10" y="132"/>
                      <a:pt x="0" y="92"/>
                      <a:pt x="15" y="58"/>
                    </a:cubicBezTo>
                    <a:cubicBezTo>
                      <a:pt x="32" y="18"/>
                      <a:pt x="85" y="52"/>
                      <a:pt x="57" y="10"/>
                    </a:cubicBezTo>
                    <a:close/>
                  </a:path>
                </a:pathLst>
              </a:custGeom>
              <a:solidFill>
                <a:srgbClr val="009900"/>
              </a:solidFill>
              <a:ln w="9525" cap="flat"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grpSp>
      </p:grpSp>
      <p:pic>
        <p:nvPicPr>
          <p:cNvPr id="70" name="Picture 4" descr="BreastFeeding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54614" y="4074475"/>
            <a:ext cx="1372052" cy="171858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 name="Picture 2" descr="schoolbus6"/>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046077" y="2346818"/>
            <a:ext cx="2876612" cy="145584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 name="Picture 3" descr="bike by traffic jam"/>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5020" y="2144735"/>
            <a:ext cx="1892411" cy="1260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 name="Picture 10" descr="produc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02436" y="3908354"/>
            <a:ext cx="1919653" cy="15404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733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i slide logo 03"/>
          <p:cNvPicPr>
            <a:picLocks noChangeAspect="1" noChangeArrowheads="1"/>
          </p:cNvPicPr>
          <p:nvPr/>
        </p:nvPicPr>
        <p:blipFill>
          <a:blip r:embed="rId3" cstate="print"/>
          <a:srcRect/>
          <a:stretch>
            <a:fillRect/>
          </a:stretch>
        </p:blipFill>
        <p:spPr bwMode="auto">
          <a:xfrm>
            <a:off x="7781925" y="6400800"/>
            <a:ext cx="1260475" cy="393700"/>
          </a:xfrm>
          <a:prstGeom prst="rect">
            <a:avLst/>
          </a:prstGeom>
          <a:noFill/>
          <a:ln w="9525">
            <a:noFill/>
            <a:miter lim="800000"/>
            <a:headEnd/>
            <a:tailEnd/>
          </a:ln>
        </p:spPr>
      </p:pic>
      <p:sp>
        <p:nvSpPr>
          <p:cNvPr id="4442115" name="Text Box 3"/>
          <p:cNvSpPr txBox="1">
            <a:spLocks noChangeArrowheads="1"/>
          </p:cNvSpPr>
          <p:nvPr/>
        </p:nvSpPr>
        <p:spPr bwMode="auto">
          <a:xfrm>
            <a:off x="609600" y="374650"/>
            <a:ext cx="6643870" cy="2400657"/>
          </a:xfrm>
          <a:prstGeom prst="rect">
            <a:avLst/>
          </a:prstGeom>
          <a:noFill/>
          <a:ln w="9525">
            <a:noFill/>
            <a:miter lim="800000"/>
            <a:headEnd/>
            <a:tailEnd/>
          </a:ln>
          <a:effectLst/>
        </p:spPr>
        <p:txBody>
          <a:bodyPr wrap="none">
            <a:spAutoFit/>
          </a:bodyPr>
          <a:lstStyle/>
          <a:p>
            <a:pPr>
              <a:defRPr/>
            </a:pPr>
            <a:r>
              <a:rPr lang="en-US" sz="5000" dirty="0">
                <a:solidFill>
                  <a:srgbClr val="00FF00"/>
                </a:solidFill>
                <a:effectLst>
                  <a:outerShdw blurRad="38100" dist="38100" dir="2700000" algn="tl">
                    <a:srgbClr val="000000"/>
                  </a:outerShdw>
                </a:effectLst>
                <a:latin typeface="Arial Black" pitchFamily="34" charset="0"/>
              </a:rPr>
              <a:t>QUALITY</a:t>
            </a:r>
          </a:p>
          <a:p>
            <a:pPr>
              <a:defRPr/>
            </a:pPr>
            <a:r>
              <a:rPr lang="en-US" sz="5000" dirty="0">
                <a:solidFill>
                  <a:srgbClr val="FFFF00"/>
                </a:solidFill>
                <a:effectLst>
                  <a:outerShdw blurRad="38100" dist="38100" dir="2700000" algn="tl">
                    <a:srgbClr val="000000"/>
                  </a:outerShdw>
                </a:effectLst>
                <a:latin typeface="Arial Black" pitchFamily="34" charset="0"/>
              </a:rPr>
              <a:t>Prevention</a:t>
            </a:r>
            <a:r>
              <a:rPr lang="en-US" sz="3800" dirty="0">
                <a:solidFill>
                  <a:srgbClr val="FFFF00"/>
                </a:solidFill>
                <a:effectLst>
                  <a:outerShdw blurRad="38100" dist="38100" dir="2700000" algn="tl">
                    <a:srgbClr val="000000"/>
                  </a:outerShdw>
                </a:effectLst>
                <a:latin typeface="Arial Black" pitchFamily="34" charset="0"/>
              </a:rPr>
              <a:t> </a:t>
            </a:r>
          </a:p>
          <a:p>
            <a:pPr>
              <a:defRPr/>
            </a:pPr>
            <a:r>
              <a:rPr lang="en-US" sz="5000" dirty="0">
                <a:solidFill>
                  <a:srgbClr val="FFFF00"/>
                </a:solidFill>
                <a:effectLst>
                  <a:outerShdw blurRad="38100" dist="38100" dir="2700000" algn="tl">
                    <a:srgbClr val="000000"/>
                  </a:outerShdw>
                </a:effectLst>
                <a:latin typeface="Arial Black" pitchFamily="34" charset="0"/>
              </a:rPr>
              <a:t>is the Prescription</a:t>
            </a:r>
          </a:p>
        </p:txBody>
      </p:sp>
      <p:sp>
        <p:nvSpPr>
          <p:cNvPr id="4442116" name="Text Box 4"/>
          <p:cNvSpPr txBox="1">
            <a:spLocks noChangeArrowheads="1"/>
          </p:cNvSpPr>
          <p:nvPr/>
        </p:nvSpPr>
        <p:spPr bwMode="auto">
          <a:xfrm>
            <a:off x="3962400" y="3117850"/>
            <a:ext cx="4572000" cy="3293209"/>
          </a:xfrm>
          <a:prstGeom prst="rect">
            <a:avLst/>
          </a:prstGeom>
          <a:noFill/>
          <a:ln w="9525">
            <a:noFill/>
            <a:miter lim="800000"/>
            <a:headEnd/>
            <a:tailEnd/>
          </a:ln>
          <a:effectLst/>
        </p:spPr>
        <p:txBody>
          <a:bodyPr>
            <a:spAutoFit/>
          </a:bodyPr>
          <a:lstStyle/>
          <a:p>
            <a:pPr marL="346075" indent="-346075">
              <a:buClr>
                <a:srgbClr val="FF0000"/>
              </a:buClr>
              <a:buFont typeface="Wingdings" pitchFamily="2" charset="2"/>
              <a:buChar char="u"/>
              <a:defRPr/>
            </a:pPr>
            <a:r>
              <a:rPr lang="en-US" sz="2600" dirty="0">
                <a:solidFill>
                  <a:srgbClr val="FFFFFF"/>
                </a:solidFill>
                <a:effectLst>
                  <a:outerShdw blurRad="38100" dist="38100" dir="2700000" algn="tl">
                    <a:srgbClr val="000000"/>
                  </a:outerShdw>
                </a:effectLst>
              </a:rPr>
              <a:t>Comprehensive</a:t>
            </a:r>
          </a:p>
          <a:p>
            <a:pPr marL="346075" indent="-346075">
              <a:defRPr/>
            </a:pPr>
            <a:endParaRPr lang="en-US" sz="2600" dirty="0">
              <a:solidFill>
                <a:srgbClr val="FFFFFF"/>
              </a:solidFill>
              <a:effectLst>
                <a:outerShdw blurRad="38100" dist="38100" dir="2700000" algn="tl">
                  <a:srgbClr val="000000"/>
                </a:outerShdw>
              </a:effectLst>
            </a:endParaRPr>
          </a:p>
          <a:p>
            <a:pPr marL="346075" indent="-346075">
              <a:buClr>
                <a:srgbClr val="FF0000"/>
              </a:buClr>
              <a:buFont typeface="Wingdings" pitchFamily="2" charset="2"/>
              <a:buChar char="u"/>
              <a:defRPr/>
            </a:pPr>
            <a:r>
              <a:rPr lang="en-US" sz="2600" dirty="0">
                <a:solidFill>
                  <a:srgbClr val="FFFFFF"/>
                </a:solidFill>
                <a:effectLst>
                  <a:outerShdw blurRad="38100" dist="38100" dir="2700000" algn="tl">
                    <a:srgbClr val="000000"/>
                  </a:outerShdw>
                </a:effectLst>
              </a:rPr>
              <a:t>Aimed at the community environment</a:t>
            </a:r>
          </a:p>
          <a:p>
            <a:pPr marL="346075" indent="-346075">
              <a:defRPr/>
            </a:pPr>
            <a:endParaRPr lang="en-US" sz="2600" dirty="0">
              <a:solidFill>
                <a:srgbClr val="FFFFFF"/>
              </a:solidFill>
              <a:effectLst>
                <a:outerShdw blurRad="38100" dist="38100" dir="2700000" algn="tl">
                  <a:srgbClr val="000000"/>
                </a:outerShdw>
              </a:effectLst>
            </a:endParaRPr>
          </a:p>
          <a:p>
            <a:pPr marL="346075" indent="-346075">
              <a:buClr>
                <a:srgbClr val="FF0000"/>
              </a:buClr>
              <a:buFont typeface="Wingdings" pitchFamily="2" charset="2"/>
              <a:buChar char="u"/>
              <a:defRPr/>
            </a:pPr>
            <a:r>
              <a:rPr lang="en-US" sz="2600" dirty="0">
                <a:solidFill>
                  <a:srgbClr val="FFFFFF"/>
                </a:solidFill>
                <a:effectLst>
                  <a:outerShdw blurRad="38100" dist="38100" dir="2700000" algn="tl">
                    <a:srgbClr val="000000"/>
                  </a:outerShdw>
                </a:effectLst>
              </a:rPr>
              <a:t>Changes norms: </a:t>
            </a:r>
            <a:br>
              <a:rPr lang="en-US" sz="2600" dirty="0">
                <a:solidFill>
                  <a:srgbClr val="FFFFFF"/>
                </a:solidFill>
                <a:effectLst>
                  <a:outerShdw blurRad="38100" dist="38100" dir="2700000" algn="tl">
                    <a:srgbClr val="000000"/>
                  </a:outerShdw>
                </a:effectLst>
              </a:rPr>
            </a:br>
            <a:r>
              <a:rPr lang="en-US" sz="2600" dirty="0" smtClean="0">
                <a:solidFill>
                  <a:srgbClr val="FFFFFF"/>
                </a:solidFill>
                <a:effectLst>
                  <a:outerShdw blurRad="38100" dist="38100" dir="2700000" algn="tl">
                    <a:srgbClr val="000000"/>
                  </a:outerShdw>
                </a:effectLst>
              </a:rPr>
              <a:t>Makes healthy options </a:t>
            </a:r>
            <a:br>
              <a:rPr lang="en-US" sz="2600" dirty="0" smtClean="0">
                <a:solidFill>
                  <a:srgbClr val="FFFFFF"/>
                </a:solidFill>
                <a:effectLst>
                  <a:outerShdw blurRad="38100" dist="38100" dir="2700000" algn="tl">
                    <a:srgbClr val="000000"/>
                  </a:outerShdw>
                </a:effectLst>
              </a:rPr>
            </a:br>
            <a:r>
              <a:rPr lang="en-US" sz="2600" dirty="0" smtClean="0">
                <a:solidFill>
                  <a:srgbClr val="FFFFFF"/>
                </a:solidFill>
                <a:effectLst>
                  <a:outerShdw blurRad="38100" dist="38100" dir="2700000" algn="tl">
                    <a:srgbClr val="000000"/>
                  </a:outerShdw>
                </a:effectLst>
              </a:rPr>
              <a:t>the default</a:t>
            </a:r>
            <a:endParaRPr lang="en-US" sz="2600" dirty="0">
              <a:solidFill>
                <a:srgbClr val="FFFFFF"/>
              </a:solidFill>
              <a:effectLst>
                <a:outerShdw blurRad="38100" dist="38100" dir="2700000" algn="tl">
                  <a:srgbClr val="000000"/>
                </a:outerShdw>
              </a:effectLst>
            </a:endParaRPr>
          </a:p>
        </p:txBody>
      </p:sp>
      <p:pic>
        <p:nvPicPr>
          <p:cNvPr id="14341" name="Picture 5" descr="MEDI0262"/>
          <p:cNvPicPr>
            <a:picLocks noChangeAspect="1" noChangeArrowheads="1"/>
          </p:cNvPicPr>
          <p:nvPr/>
        </p:nvPicPr>
        <p:blipFill>
          <a:blip r:embed="rId4" cstate="print"/>
          <a:srcRect/>
          <a:stretch>
            <a:fillRect/>
          </a:stretch>
        </p:blipFill>
        <p:spPr bwMode="auto">
          <a:xfrm>
            <a:off x="762000" y="3194050"/>
            <a:ext cx="2819400" cy="2763838"/>
          </a:xfrm>
          <a:prstGeom prst="rect">
            <a:avLst/>
          </a:prstGeom>
          <a:noFill/>
          <a:ln w="9525">
            <a:noFill/>
            <a:miter lim="800000"/>
            <a:headEnd/>
            <a:tailEnd/>
          </a:ln>
        </p:spPr>
      </p:pic>
    </p:spTree>
    <p:extLst>
      <p:ext uri="{BB962C8B-B14F-4D97-AF65-F5344CB8AC3E}">
        <p14:creationId xmlns:p14="http://schemas.microsoft.com/office/powerpoint/2010/main" val="2476482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6"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ln w="9525">
            <a:noFill/>
            <a:miter lim="800000"/>
            <a:headEnd/>
            <a:tailEnd/>
          </a:ln>
        </p:spPr>
      </p:pic>
      <p:sp>
        <p:nvSpPr>
          <p:cNvPr id="6" name="TextBox 5"/>
          <p:cNvSpPr txBox="1"/>
          <p:nvPr/>
        </p:nvSpPr>
        <p:spPr>
          <a:xfrm>
            <a:off x="2590799" y="3851682"/>
            <a:ext cx="3657600" cy="830997"/>
          </a:xfrm>
          <a:prstGeom prst="rect">
            <a:avLst/>
          </a:prstGeom>
          <a:noFill/>
        </p:spPr>
        <p:txBody>
          <a:bodyPr wrap="square" rtlCol="0">
            <a:spAutoFit/>
          </a:bodyPr>
          <a:lstStyle/>
          <a:p>
            <a:pPr algn="ctr"/>
            <a:r>
              <a:rPr lang="en-US" sz="2400" dirty="0" smtClean="0">
                <a:latin typeface="Segoe UI Semibold" panose="020B0702040204020203" pitchFamily="34" charset="0"/>
              </a:rPr>
              <a:t>Prevention and Community Support </a:t>
            </a:r>
            <a:endParaRPr lang="en-US" sz="2400" dirty="0">
              <a:latin typeface="Segoe UI Semibold" panose="020B0702040204020203" pitchFamily="34" charset="0"/>
            </a:endParaRPr>
          </a:p>
        </p:txBody>
      </p:sp>
      <p:pic>
        <p:nvPicPr>
          <p:cNvPr id="2060" name="Picture 12" descr="Circle, Hands, Teamwork, Community, D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838200"/>
            <a:ext cx="5172075" cy="5172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14737" y="2455465"/>
            <a:ext cx="1905000" cy="1002891"/>
          </a:xfrm>
          <a:prstGeom prst="rect">
            <a:avLst/>
          </a:prstGeom>
          <a:noFill/>
        </p:spPr>
        <p:txBody>
          <a:bodyPr wrap="square" rtlCol="0">
            <a:prstTxWarp prst="textArchUp">
              <a:avLst/>
            </a:prstTxWarp>
            <a:spAutoFit/>
          </a:bodyPr>
          <a:lstStyle/>
          <a:p>
            <a:r>
              <a:rPr lang="en-US" sz="3600" dirty="0" smtClean="0">
                <a:solidFill>
                  <a:schemeClr val="bg1">
                    <a:lumMod val="60000"/>
                    <a:lumOff val="40000"/>
                  </a:schemeClr>
                </a:solidFill>
                <a:latin typeface="Arial Rounded MT Bold" panose="020F0704030504030204" pitchFamily="34" charset="0"/>
              </a:rPr>
              <a:t>PREVENTION</a:t>
            </a:r>
            <a:endParaRPr lang="en-US" sz="3600" dirty="0">
              <a:solidFill>
                <a:schemeClr val="bg1">
                  <a:lumMod val="60000"/>
                  <a:lumOff val="40000"/>
                </a:schemeClr>
              </a:solidFill>
              <a:latin typeface="Arial Rounded MT Bold" panose="020F0704030504030204" pitchFamily="34" charset="0"/>
            </a:endParaRPr>
          </a:p>
        </p:txBody>
      </p:sp>
      <p:sp>
        <p:nvSpPr>
          <p:cNvPr id="10" name="TextBox 9"/>
          <p:cNvSpPr txBox="1"/>
          <p:nvPr/>
        </p:nvSpPr>
        <p:spPr>
          <a:xfrm>
            <a:off x="3352800" y="2455465"/>
            <a:ext cx="2438400" cy="2195414"/>
          </a:xfrm>
          <a:prstGeom prst="rect">
            <a:avLst/>
          </a:prstGeom>
          <a:noFill/>
        </p:spPr>
        <p:txBody>
          <a:bodyPr wrap="square" rtlCol="0">
            <a:prstTxWarp prst="textArchDown">
              <a:avLst/>
            </a:prstTxWarp>
            <a:spAutoFit/>
          </a:bodyPr>
          <a:lstStyle/>
          <a:p>
            <a:r>
              <a:rPr lang="en-US" sz="3600" dirty="0" smtClean="0">
                <a:solidFill>
                  <a:schemeClr val="bg1">
                    <a:lumMod val="60000"/>
                    <a:lumOff val="40000"/>
                  </a:schemeClr>
                </a:solidFill>
                <a:latin typeface="Arial Rounded MT Bold" panose="020F0704030504030204" pitchFamily="34" charset="0"/>
              </a:rPr>
              <a:t>COMMUNITY  SUPPORT</a:t>
            </a:r>
            <a:endParaRPr lang="en-US" sz="3600" dirty="0">
              <a:solidFill>
                <a:schemeClr val="bg1">
                  <a:lumMod val="60000"/>
                  <a:lumOff val="40000"/>
                </a:schemeClr>
              </a:solidFill>
              <a:latin typeface="Arial Rounded MT Bold" panose="020F0704030504030204" pitchFamily="34" charset="0"/>
            </a:endParaRPr>
          </a:p>
        </p:txBody>
      </p:sp>
      <p:sp>
        <p:nvSpPr>
          <p:cNvPr id="9" name="Rectangle 8"/>
          <p:cNvSpPr/>
          <p:nvPr/>
        </p:nvSpPr>
        <p:spPr>
          <a:xfrm>
            <a:off x="76200" y="6611779"/>
            <a:ext cx="5562600" cy="246221"/>
          </a:xfrm>
          <a:prstGeom prst="rect">
            <a:avLst/>
          </a:prstGeom>
        </p:spPr>
        <p:txBody>
          <a:bodyPr wrap="square">
            <a:spAutoFit/>
          </a:bodyPr>
          <a:lstStyle/>
          <a:p>
            <a:r>
              <a:rPr lang="en-US" sz="1000" dirty="0">
                <a:solidFill>
                  <a:srgbClr val="FFFFFF"/>
                </a:solidFill>
              </a:rPr>
              <a:t>Source: https://pixabay.com/static/uploads/photo/2014/04/03/11/51/circle-312343_960_720.png</a:t>
            </a:r>
          </a:p>
        </p:txBody>
      </p:sp>
    </p:spTree>
    <p:extLst>
      <p:ext uri="{BB962C8B-B14F-4D97-AF65-F5344CB8AC3E}">
        <p14:creationId xmlns:p14="http://schemas.microsoft.com/office/powerpoint/2010/main" val="34995811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9645" y="1219200"/>
            <a:ext cx="6184710" cy="533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nextussolutions.com/wp-content/uploads/2013/11/creative_solu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676400"/>
            <a:ext cx="4752975"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Line 4"/>
          <p:cNvSpPr>
            <a:spLocks noChangeShapeType="1"/>
          </p:cNvSpPr>
          <p:nvPr/>
        </p:nvSpPr>
        <p:spPr bwMode="auto">
          <a:xfrm>
            <a:off x="0" y="762000"/>
            <a:ext cx="9144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FFFFFF"/>
              </a:solidFill>
            </a:endParaRPr>
          </a:p>
        </p:txBody>
      </p:sp>
      <p:sp>
        <p:nvSpPr>
          <p:cNvPr id="5" name="Title 1"/>
          <p:cNvSpPr txBox="1">
            <a:spLocks/>
          </p:cNvSpPr>
          <p:nvPr/>
        </p:nvSpPr>
        <p:spPr>
          <a:xfrm>
            <a:off x="491331" y="40482"/>
            <a:ext cx="8161337" cy="506412"/>
          </a:xfrm>
          <a:prstGeom prst="rect">
            <a:avLst/>
          </a:prstGeom>
        </p:spPr>
        <p:txBody>
          <a:bodyPr/>
          <a:lstStyle>
            <a:lvl1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2pPr>
            <a:lvl3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3pPr>
            <a:lvl4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4pPr>
            <a:lvl5pPr algn="l"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5pPr>
            <a:lvl6pPr marL="4572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a:lstStyle>
          <a:p>
            <a:pPr algn="ctr"/>
            <a:r>
              <a:rPr lang="en-US" kern="0" dirty="0" smtClean="0"/>
              <a:t>Strategies and Solutions</a:t>
            </a:r>
            <a:endParaRPr lang="en-US" kern="0" dirty="0"/>
          </a:p>
        </p:txBody>
      </p:sp>
      <p:pic>
        <p:nvPicPr>
          <p:cNvPr id="6" name="Picture 12" descr="pi slide logo 03"/>
          <p:cNvPicPr>
            <a:picLocks noChangeAspect="1" noChangeArrowheads="1"/>
          </p:cNvPicPr>
          <p:nvPr/>
        </p:nvPicPr>
        <p:blipFill>
          <a:blip r:embed="rId4" cstate="print"/>
          <a:srcRect/>
          <a:stretch>
            <a:fillRect/>
          </a:stretch>
        </p:blipFill>
        <p:spPr bwMode="auto">
          <a:xfrm>
            <a:off x="7781925" y="6400800"/>
            <a:ext cx="1260475" cy="393700"/>
          </a:xfrm>
          <a:prstGeom prst="rect">
            <a:avLst/>
          </a:prstGeom>
          <a:noFill/>
          <a:ln w="9525">
            <a:noFill/>
            <a:miter lim="800000"/>
            <a:headEnd/>
            <a:tailEnd/>
          </a:ln>
        </p:spPr>
      </p:pic>
      <p:sp>
        <p:nvSpPr>
          <p:cNvPr id="7" name="Rectangle 6"/>
          <p:cNvSpPr/>
          <p:nvPr/>
        </p:nvSpPr>
        <p:spPr>
          <a:xfrm>
            <a:off x="62023" y="6579881"/>
            <a:ext cx="5562600" cy="246221"/>
          </a:xfrm>
          <a:prstGeom prst="rect">
            <a:avLst/>
          </a:prstGeom>
        </p:spPr>
        <p:txBody>
          <a:bodyPr wrap="square">
            <a:spAutoFit/>
          </a:bodyPr>
          <a:lstStyle/>
          <a:p>
            <a:r>
              <a:rPr lang="en-US" sz="1000" dirty="0">
                <a:solidFill>
                  <a:srgbClr val="FFFFFF"/>
                </a:solidFill>
              </a:rPr>
              <a:t>Source</a:t>
            </a:r>
            <a:r>
              <a:rPr lang="en-US" sz="1000" dirty="0" smtClean="0">
                <a:solidFill>
                  <a:srgbClr val="FFFFFF"/>
                </a:solidFill>
              </a:rPr>
              <a:t>: Clip Art  </a:t>
            </a:r>
            <a:endParaRPr lang="en-US" sz="1000" dirty="0">
              <a:solidFill>
                <a:srgbClr val="FFFFFF"/>
              </a:solidFill>
            </a:endParaRPr>
          </a:p>
        </p:txBody>
      </p:sp>
    </p:spTree>
    <p:extLst>
      <p:ext uri="{BB962C8B-B14F-4D97-AF65-F5344CB8AC3E}">
        <p14:creationId xmlns:p14="http://schemas.microsoft.com/office/powerpoint/2010/main" val="4151948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9"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commerzpoint.blob.core.windows.net/blogimages/045a84f23c484f2780a5230e12a6b76f/imag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863" y="771871"/>
            <a:ext cx="7198275" cy="54003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383179"/>
            <a:ext cx="7391400" cy="246221"/>
          </a:xfrm>
          <a:prstGeom prst="rect">
            <a:avLst/>
          </a:prstGeom>
        </p:spPr>
        <p:txBody>
          <a:bodyPr wrap="square">
            <a:spAutoFit/>
          </a:bodyPr>
          <a:lstStyle/>
          <a:p>
            <a:r>
              <a:rPr lang="en-US" sz="1000" dirty="0">
                <a:solidFill>
                  <a:srgbClr val="FFFFFF"/>
                </a:solidFill>
              </a:rPr>
              <a:t>Source</a:t>
            </a:r>
            <a:r>
              <a:rPr lang="en-US" sz="1000" dirty="0" smtClean="0">
                <a:solidFill>
                  <a:srgbClr val="FFFFFF"/>
                </a:solidFill>
              </a:rPr>
              <a:t>: https</a:t>
            </a:r>
            <a:r>
              <a:rPr lang="en-US" sz="1000" dirty="0">
                <a:solidFill>
                  <a:srgbClr val="FFFFFF"/>
                </a:solidFill>
              </a:rPr>
              <a:t>://encrypted-tbn3.gstatic.com/images?q=tbn:ANd9GcT5gleWW3JhAlyN09GczZoJaWP8AgULMsQokd-oAEEQlF_wcbjZmg </a:t>
            </a:r>
          </a:p>
        </p:txBody>
      </p:sp>
    </p:spTree>
    <p:extLst>
      <p:ext uri="{BB962C8B-B14F-4D97-AF65-F5344CB8AC3E}">
        <p14:creationId xmlns:p14="http://schemas.microsoft.com/office/powerpoint/2010/main" val="995439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Health’s Impact on Physical Health </a:t>
            </a:r>
            <a:endParaRPr lang="en-US" dirty="0"/>
          </a:p>
        </p:txBody>
      </p:sp>
      <p:sp>
        <p:nvSpPr>
          <p:cNvPr id="3" name="Content Placeholder 2"/>
          <p:cNvSpPr>
            <a:spLocks noGrp="1"/>
          </p:cNvSpPr>
          <p:nvPr>
            <p:ph idx="1"/>
          </p:nvPr>
        </p:nvSpPr>
        <p:spPr>
          <a:xfrm>
            <a:off x="304800" y="1524000"/>
            <a:ext cx="8534400" cy="3459163"/>
          </a:xfrm>
        </p:spPr>
        <p:txBody>
          <a:bodyPr/>
          <a:lstStyle/>
          <a:p>
            <a:r>
              <a:rPr lang="en-US" dirty="0" smtClean="0"/>
              <a:t>Mental </a:t>
            </a:r>
            <a:r>
              <a:rPr lang="en-US" dirty="0"/>
              <a:t>illness </a:t>
            </a:r>
            <a:r>
              <a:rPr lang="en-US" dirty="0" smtClean="0"/>
              <a:t>is one of the three most costly conditions for the most costly 5 % of high utilizers, having a </a:t>
            </a:r>
            <a:r>
              <a:rPr lang="en-US" dirty="0"/>
              <a:t>treatment </a:t>
            </a:r>
            <a:r>
              <a:rPr lang="en-US" dirty="0" smtClean="0"/>
              <a:t>prevalence of 59 %</a:t>
            </a:r>
          </a:p>
          <a:p>
            <a:r>
              <a:rPr lang="en-US" dirty="0" smtClean="0"/>
              <a:t>Children that experience/witness abuse are more likely face: depression, PTSD, STIs, heart disease, </a:t>
            </a:r>
            <a:r>
              <a:rPr lang="en-US" dirty="0"/>
              <a:t>asthma, </a:t>
            </a:r>
            <a:r>
              <a:rPr lang="en-US" dirty="0" smtClean="0"/>
              <a:t>and food </a:t>
            </a:r>
            <a:r>
              <a:rPr lang="en-US" dirty="0"/>
              <a:t>related health </a:t>
            </a:r>
            <a:r>
              <a:rPr lang="en-US" dirty="0" smtClean="0"/>
              <a:t>issues (ACEs Study)</a:t>
            </a:r>
          </a:p>
          <a:p>
            <a:r>
              <a:rPr lang="en-US" dirty="0"/>
              <a:t>Alcohol consumption is a leading risk factor for mortality and morbidity related </a:t>
            </a:r>
            <a:r>
              <a:rPr lang="en-US" dirty="0" smtClean="0"/>
              <a:t>to  injury (WHO)</a:t>
            </a:r>
          </a:p>
        </p:txBody>
      </p:sp>
      <p:sp>
        <p:nvSpPr>
          <p:cNvPr id="4" name="Line 9"/>
          <p:cNvSpPr>
            <a:spLocks noChangeShapeType="1"/>
          </p:cNvSpPr>
          <p:nvPr/>
        </p:nvSpPr>
        <p:spPr bwMode="auto">
          <a:xfrm>
            <a:off x="0" y="1143000"/>
            <a:ext cx="9144000" cy="0"/>
          </a:xfrm>
          <a:prstGeom prst="line">
            <a:avLst/>
          </a:prstGeom>
          <a:noFill/>
          <a:ln w="76200">
            <a:solidFill>
              <a:srgbClr val="00FF00"/>
            </a:solidFill>
            <a:round/>
            <a:headEnd/>
            <a:tailEnd/>
          </a:ln>
        </p:spPr>
        <p:txBody>
          <a:bodyPr anchor="ctr"/>
          <a:lstStyle/>
          <a:p>
            <a:endParaRPr lang="en-US">
              <a:solidFill>
                <a:srgbClr val="FFFFFF"/>
              </a:solidFill>
            </a:endParaRPr>
          </a:p>
        </p:txBody>
      </p:sp>
    </p:spTree>
    <p:extLst>
      <p:ext uri="{BB962C8B-B14F-4D97-AF65-F5344CB8AC3E}">
        <p14:creationId xmlns:p14="http://schemas.microsoft.com/office/powerpoint/2010/main" val="2384079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34231" y="1189037"/>
            <a:ext cx="7696200" cy="3459163"/>
          </a:xfrm>
          <a:prstGeom prst="rect">
            <a:avLst/>
          </a:prstGeom>
        </p:spPr>
        <p:txBody>
          <a:bodyPr/>
          <a:lstStyle>
            <a:lvl1pPr marL="342900" indent="-342900" algn="l" rtl="0" eaLnBrk="0" fontAlgn="base" hangingPunct="0">
              <a:lnSpc>
                <a:spcPts val="3400"/>
              </a:lnSpc>
              <a:spcBef>
                <a:spcPts val="2400"/>
              </a:spcBef>
              <a:spcAft>
                <a:spcPts val="6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9pPr>
          </a:lstStyle>
          <a:p>
            <a:r>
              <a:rPr lang="en-US" sz="3600" kern="0" dirty="0" smtClean="0"/>
              <a:t>First alone, then in your pair, then your small group, compile a list of approaches or action in answer to:</a:t>
            </a:r>
          </a:p>
          <a:p>
            <a:pPr marL="0" indent="0" algn="ctr">
              <a:lnSpc>
                <a:spcPts val="4400"/>
              </a:lnSpc>
              <a:buNone/>
            </a:pPr>
            <a:r>
              <a:rPr lang="en-US" sz="4400" b="1" kern="0" dirty="0" smtClean="0">
                <a:cs typeface="Arial" panose="020B0604020202020204" pitchFamily="34" charset="0"/>
              </a:rPr>
              <a:t>How can leaders ensure that population-based work alienates communities and worsens behavioral health outcomes?</a:t>
            </a:r>
            <a:endParaRPr lang="en-US" sz="4400" b="1" kern="0" dirty="0">
              <a:cs typeface="Arial" panose="020B0604020202020204" pitchFamily="34" charset="0"/>
            </a:endParaRPr>
          </a:p>
          <a:p>
            <a:r>
              <a:rPr lang="en-US" sz="3600" kern="0" dirty="0"/>
              <a:t>8</a:t>
            </a:r>
            <a:r>
              <a:rPr lang="en-US" sz="3600" kern="0" dirty="0" smtClean="0"/>
              <a:t> minutes, go wild!</a:t>
            </a:r>
            <a:endParaRPr lang="en-US" sz="3600" kern="0" dirty="0"/>
          </a:p>
          <a:p>
            <a:pPr marL="0" indent="0">
              <a:buNone/>
            </a:pPr>
            <a:endParaRPr lang="en-US" kern="0" dirty="0" smtClean="0"/>
          </a:p>
        </p:txBody>
      </p:sp>
      <p:sp>
        <p:nvSpPr>
          <p:cNvPr id="4" name="Title 1"/>
          <p:cNvSpPr txBox="1">
            <a:spLocks/>
          </p:cNvSpPr>
          <p:nvPr/>
        </p:nvSpPr>
        <p:spPr>
          <a:xfrm>
            <a:off x="601663" y="152400"/>
            <a:ext cx="8161337" cy="506412"/>
          </a:xfrm>
          <a:prstGeom prst="rect">
            <a:avLst/>
          </a:prstGeom>
        </p:spPr>
        <p:txBody>
          <a:bodyPr/>
          <a:lstStyle>
            <a:lvl1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a:lstStyle>
          <a:p>
            <a:r>
              <a:rPr lang="en-US" kern="0" dirty="0" smtClean="0"/>
              <a:t>Interactive Activity #1</a:t>
            </a:r>
            <a:endParaRPr lang="en-US" kern="0" dirty="0"/>
          </a:p>
        </p:txBody>
      </p:sp>
      <p:sp>
        <p:nvSpPr>
          <p:cNvPr id="6" name="Line 9"/>
          <p:cNvSpPr>
            <a:spLocks noChangeShapeType="1"/>
          </p:cNvSpPr>
          <p:nvPr/>
        </p:nvSpPr>
        <p:spPr bwMode="auto">
          <a:xfrm>
            <a:off x="0" y="762000"/>
            <a:ext cx="9144000" cy="0"/>
          </a:xfrm>
          <a:prstGeom prst="line">
            <a:avLst/>
          </a:prstGeom>
          <a:noFill/>
          <a:ln w="76200">
            <a:solidFill>
              <a:srgbClr val="00FF00"/>
            </a:solidFill>
            <a:round/>
            <a:headEnd/>
            <a:tailEnd/>
          </a:ln>
        </p:spPr>
        <p:txBody>
          <a:bodyPr anchor="ctr"/>
          <a:lstStyle/>
          <a:p>
            <a:endParaRPr lang="en-US">
              <a:solidFill>
                <a:srgbClr val="FFFFFF"/>
              </a:solidFill>
            </a:endParaRPr>
          </a:p>
        </p:txBody>
      </p:sp>
    </p:spTree>
    <p:extLst>
      <p:ext uri="{BB962C8B-B14F-4D97-AF65-F5344CB8AC3E}">
        <p14:creationId xmlns:p14="http://schemas.microsoft.com/office/powerpoint/2010/main" val="3833113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71600" y="222200"/>
            <a:ext cx="6276975" cy="6276975"/>
            <a:chOff x="1371600" y="222200"/>
            <a:chExt cx="6276975" cy="6276975"/>
          </a:xfrm>
        </p:grpSpPr>
        <p:sp>
          <p:nvSpPr>
            <p:cNvPr id="7" name="Freeform 6"/>
            <p:cNvSpPr/>
            <p:nvPr/>
          </p:nvSpPr>
          <p:spPr>
            <a:xfrm>
              <a:off x="1371600" y="222200"/>
              <a:ext cx="6276975" cy="6276975"/>
            </a:xfrm>
            <a:custGeom>
              <a:avLst/>
              <a:gdLst>
                <a:gd name="connsiteX0" fmla="*/ 0 w 5968999"/>
                <a:gd name="connsiteY0" fmla="*/ 2984500 h 5968999"/>
                <a:gd name="connsiteX1" fmla="*/ 2984500 w 5968999"/>
                <a:gd name="connsiteY1" fmla="*/ 0 h 5968999"/>
                <a:gd name="connsiteX2" fmla="*/ 5969000 w 5968999"/>
                <a:gd name="connsiteY2" fmla="*/ 2984500 h 5968999"/>
                <a:gd name="connsiteX3" fmla="*/ 2984500 w 5968999"/>
                <a:gd name="connsiteY3" fmla="*/ 5969000 h 5968999"/>
                <a:gd name="connsiteX4" fmla="*/ 0 w 5968999"/>
                <a:gd name="connsiteY4" fmla="*/ 2984500 h 5968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8999" h="5968999">
                  <a:moveTo>
                    <a:pt x="0" y="2984500"/>
                  </a:moveTo>
                  <a:cubicBezTo>
                    <a:pt x="0" y="1336206"/>
                    <a:pt x="1336206" y="0"/>
                    <a:pt x="2984500" y="0"/>
                  </a:cubicBezTo>
                  <a:cubicBezTo>
                    <a:pt x="4632794" y="0"/>
                    <a:pt x="5969000" y="1336206"/>
                    <a:pt x="5969000" y="2984500"/>
                  </a:cubicBezTo>
                  <a:cubicBezTo>
                    <a:pt x="5969000" y="4632794"/>
                    <a:pt x="4632794" y="5969000"/>
                    <a:pt x="2984500" y="5969000"/>
                  </a:cubicBezTo>
                  <a:cubicBezTo>
                    <a:pt x="1336206" y="5969000"/>
                    <a:pt x="0" y="4632794"/>
                    <a:pt x="0" y="2984500"/>
                  </a:cubicBezTo>
                  <a:close/>
                </a:path>
              </a:pathLst>
            </a:custGeom>
            <a:solidFill>
              <a:schemeClr val="bg1">
                <a:lumMod val="40000"/>
                <a:lumOff val="60000"/>
              </a:schemeClr>
            </a:solidFill>
          </p:spPr>
          <p:style>
            <a:lnRef idx="0">
              <a:schemeClr val="lt1">
                <a:hueOff val="0"/>
                <a:satOff val="0"/>
                <a:lumOff val="0"/>
                <a:alphaOff val="0"/>
              </a:schemeClr>
            </a:lnRef>
            <a:fillRef idx="3">
              <a:schemeClr val="accent6">
                <a:shade val="80000"/>
                <a:hueOff val="0"/>
                <a:satOff val="0"/>
                <a:lumOff val="0"/>
                <a:alphaOff val="0"/>
              </a:schemeClr>
            </a:fillRef>
            <a:effectRef idx="3">
              <a:schemeClr val="accent6">
                <a:shade val="80000"/>
                <a:hueOff val="0"/>
                <a:satOff val="0"/>
                <a:lumOff val="0"/>
                <a:alphaOff val="0"/>
              </a:schemeClr>
            </a:effectRef>
            <a:fontRef idx="minor">
              <a:schemeClr val="lt1"/>
            </a:fontRef>
          </p:style>
          <p:txBody>
            <a:bodyPr spcFirstLastPara="0" vert="horz" wrap="square" lIns="2083657" tIns="440689" rIns="2083657" bIns="4917440" numCol="1" spcCol="1270" anchor="ctr" anchorCtr="0">
              <a:noAutofit/>
            </a:bodyPr>
            <a:lstStyle/>
            <a:p>
              <a:pPr algn="ctr" defTabSz="889000">
                <a:lnSpc>
                  <a:spcPct val="90000"/>
                </a:lnSpc>
                <a:spcBef>
                  <a:spcPct val="0"/>
                </a:spcBef>
                <a:spcAft>
                  <a:spcPct val="35000"/>
                </a:spcAft>
              </a:pPr>
              <a:endParaRPr lang="en-US" sz="2000" b="1" dirty="0">
                <a:solidFill>
                  <a:srgbClr val="FFFFFF"/>
                </a:solidFill>
                <a:effectLst>
                  <a:outerShdw blurRad="38100" dist="38100" dir="2700000" algn="tl">
                    <a:srgbClr val="000000">
                      <a:alpha val="43137"/>
                    </a:srgbClr>
                  </a:outerShdw>
                </a:effectLst>
                <a:latin typeface="Arial Black"/>
              </a:endParaRPr>
            </a:p>
          </p:txBody>
        </p:sp>
        <p:sp>
          <p:nvSpPr>
            <p:cNvPr id="12" name="TextBox 11"/>
            <p:cNvSpPr txBox="1"/>
            <p:nvPr/>
          </p:nvSpPr>
          <p:spPr>
            <a:xfrm>
              <a:off x="2133600" y="874693"/>
              <a:ext cx="4724400" cy="954107"/>
            </a:xfrm>
            <a:prstGeom prst="rect">
              <a:avLst/>
            </a:prstGeom>
            <a:noFill/>
          </p:spPr>
          <p:txBody>
            <a:bodyPr wrap="square" rtlCol="0">
              <a:spAutoFit/>
            </a:bodyPr>
            <a:lstStyle/>
            <a:p>
              <a:pPr algn="ctr"/>
              <a:r>
                <a:rPr lang="en-US" sz="2800" b="1" dirty="0" smtClean="0">
                  <a:solidFill>
                    <a:srgbClr val="FFFFFF"/>
                  </a:solidFill>
                  <a:effectLst>
                    <a:outerShdw blurRad="38100" dist="38100" dir="2700000" algn="tl">
                      <a:srgbClr val="000000">
                        <a:alpha val="43137"/>
                      </a:srgbClr>
                    </a:outerShdw>
                  </a:effectLst>
                  <a:latin typeface="Arial Black"/>
                </a:rPr>
                <a:t>Community-Centered Health Home</a:t>
              </a:r>
              <a:endParaRPr lang="en-US" sz="2800" b="1" dirty="0">
                <a:solidFill>
                  <a:srgbClr val="FFFFFF"/>
                </a:solidFill>
                <a:effectLst>
                  <a:outerShdw blurRad="38100" dist="38100" dir="2700000" algn="tl">
                    <a:srgbClr val="000000">
                      <a:alpha val="43137"/>
                    </a:srgbClr>
                  </a:outerShdw>
                </a:effectLst>
                <a:latin typeface="Arial Black"/>
              </a:endParaRPr>
            </a:p>
          </p:txBody>
        </p:sp>
      </p:grpSp>
      <p:pic>
        <p:nvPicPr>
          <p:cNvPr id="4" name="Picture 5" descr="pi slide logo 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6200" y="63246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2156222" y="1791443"/>
            <a:ext cx="4707732" cy="4707732"/>
            <a:chOff x="2156222" y="1791443"/>
            <a:chExt cx="4707732" cy="4707732"/>
          </a:xfrm>
        </p:grpSpPr>
        <p:sp>
          <p:nvSpPr>
            <p:cNvPr id="8" name="Freeform 7"/>
            <p:cNvSpPr/>
            <p:nvPr/>
          </p:nvSpPr>
          <p:spPr>
            <a:xfrm>
              <a:off x="2156222" y="1791443"/>
              <a:ext cx="4707732" cy="4707732"/>
            </a:xfrm>
            <a:custGeom>
              <a:avLst/>
              <a:gdLst>
                <a:gd name="connsiteX0" fmla="*/ 0 w 4476750"/>
                <a:gd name="connsiteY0" fmla="*/ 2238375 h 4476750"/>
                <a:gd name="connsiteX1" fmla="*/ 2238375 w 4476750"/>
                <a:gd name="connsiteY1" fmla="*/ 0 h 4476750"/>
                <a:gd name="connsiteX2" fmla="*/ 4476750 w 4476750"/>
                <a:gd name="connsiteY2" fmla="*/ 2238375 h 4476750"/>
                <a:gd name="connsiteX3" fmla="*/ 2238375 w 4476750"/>
                <a:gd name="connsiteY3" fmla="*/ 4476750 h 4476750"/>
                <a:gd name="connsiteX4" fmla="*/ 0 w 4476750"/>
                <a:gd name="connsiteY4" fmla="*/ 223837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4476750">
                  <a:moveTo>
                    <a:pt x="0" y="2238375"/>
                  </a:moveTo>
                  <a:cubicBezTo>
                    <a:pt x="0" y="1002155"/>
                    <a:pt x="1002155" y="0"/>
                    <a:pt x="2238375" y="0"/>
                  </a:cubicBezTo>
                  <a:cubicBezTo>
                    <a:pt x="3474595" y="0"/>
                    <a:pt x="4476750" y="1002155"/>
                    <a:pt x="4476750" y="2238375"/>
                  </a:cubicBezTo>
                  <a:cubicBezTo>
                    <a:pt x="4476750" y="3474595"/>
                    <a:pt x="3474595" y="4476750"/>
                    <a:pt x="2238375" y="4476750"/>
                  </a:cubicBezTo>
                  <a:cubicBezTo>
                    <a:pt x="1002155" y="4476750"/>
                    <a:pt x="0" y="3474595"/>
                    <a:pt x="0" y="2238375"/>
                  </a:cubicBezTo>
                  <a:close/>
                </a:path>
              </a:pathLst>
            </a:custGeom>
            <a:solidFill>
              <a:schemeClr val="bg1">
                <a:lumMod val="60000"/>
                <a:lumOff val="40000"/>
              </a:schemeClr>
            </a:solidFill>
          </p:spPr>
          <p:style>
            <a:lnRef idx="0">
              <a:schemeClr val="lt1">
                <a:hueOff val="0"/>
                <a:satOff val="0"/>
                <a:lumOff val="0"/>
                <a:alphaOff val="0"/>
              </a:schemeClr>
            </a:lnRef>
            <a:fillRef idx="3">
              <a:schemeClr val="accent6">
                <a:shade val="80000"/>
                <a:hueOff val="-370763"/>
                <a:satOff val="-13430"/>
                <a:lumOff val="17468"/>
                <a:alphaOff val="0"/>
              </a:schemeClr>
            </a:fillRef>
            <a:effectRef idx="3">
              <a:schemeClr val="accent6">
                <a:shade val="80000"/>
                <a:hueOff val="-370763"/>
                <a:satOff val="-13430"/>
                <a:lumOff val="17468"/>
                <a:alphaOff val="0"/>
              </a:schemeClr>
            </a:effectRef>
            <a:fontRef idx="minor">
              <a:schemeClr val="lt1"/>
            </a:fontRef>
          </p:style>
          <p:txBody>
            <a:bodyPr spcFirstLastPara="0" vert="horz" wrap="square" lIns="1337532" tIns="422037" rIns="1337533" bIns="3499803" numCol="1" spcCol="1270" anchor="ctr" anchorCtr="0">
              <a:noAutofit/>
            </a:bodyPr>
            <a:lstStyle/>
            <a:p>
              <a:pPr algn="ctr" defTabSz="889000">
                <a:lnSpc>
                  <a:spcPct val="90000"/>
                </a:lnSpc>
                <a:spcBef>
                  <a:spcPct val="0"/>
                </a:spcBef>
                <a:spcAft>
                  <a:spcPct val="35000"/>
                </a:spcAft>
              </a:pPr>
              <a:endParaRPr lang="en-US" sz="2000" b="1" dirty="0">
                <a:solidFill>
                  <a:srgbClr val="FFFFFF"/>
                </a:solidFill>
                <a:effectLst>
                  <a:outerShdw blurRad="38100" dist="38100" dir="2700000" algn="tl">
                    <a:srgbClr val="000000">
                      <a:alpha val="43137"/>
                    </a:srgbClr>
                  </a:outerShdw>
                </a:effectLst>
                <a:latin typeface="Arial Black"/>
              </a:endParaRPr>
            </a:p>
          </p:txBody>
        </p:sp>
        <p:sp>
          <p:nvSpPr>
            <p:cNvPr id="11" name="TextBox 10"/>
            <p:cNvSpPr txBox="1"/>
            <p:nvPr/>
          </p:nvSpPr>
          <p:spPr>
            <a:xfrm>
              <a:off x="2346325" y="2474893"/>
              <a:ext cx="4267200" cy="954107"/>
            </a:xfrm>
            <a:prstGeom prst="rect">
              <a:avLst/>
            </a:prstGeom>
            <a:noFill/>
          </p:spPr>
          <p:txBody>
            <a:bodyPr wrap="square" rtlCol="0">
              <a:spAutoFit/>
            </a:bodyPr>
            <a:lstStyle/>
            <a:p>
              <a:pPr algn="ctr"/>
              <a:r>
                <a:rPr lang="en-US" sz="2800" b="1" dirty="0" smtClean="0">
                  <a:solidFill>
                    <a:srgbClr val="FFFFFF"/>
                  </a:solidFill>
                  <a:effectLst>
                    <a:outerShdw blurRad="38100" dist="38100" dir="2700000" algn="tl">
                      <a:srgbClr val="000000">
                        <a:alpha val="43137"/>
                      </a:srgbClr>
                    </a:outerShdw>
                  </a:effectLst>
                  <a:latin typeface="Arial Black"/>
                </a:rPr>
                <a:t>Patient-Centered Medical Home</a:t>
              </a:r>
              <a:endParaRPr lang="en-US" sz="2800" b="1" dirty="0">
                <a:solidFill>
                  <a:srgbClr val="FFFFFF"/>
                </a:solidFill>
                <a:effectLst>
                  <a:outerShdw blurRad="38100" dist="38100" dir="2700000" algn="tl">
                    <a:srgbClr val="000000">
                      <a:alpha val="43137"/>
                    </a:srgbClr>
                  </a:outerShdw>
                </a:effectLst>
                <a:latin typeface="Arial Black"/>
              </a:endParaRPr>
            </a:p>
          </p:txBody>
        </p:sp>
      </p:grpSp>
      <p:sp>
        <p:nvSpPr>
          <p:cNvPr id="9" name="Freeform 8"/>
          <p:cNvSpPr/>
          <p:nvPr/>
        </p:nvSpPr>
        <p:spPr>
          <a:xfrm>
            <a:off x="2940844" y="3360687"/>
            <a:ext cx="3138487" cy="3138487"/>
          </a:xfrm>
          <a:custGeom>
            <a:avLst/>
            <a:gdLst>
              <a:gd name="connsiteX0" fmla="*/ 0 w 2984499"/>
              <a:gd name="connsiteY0" fmla="*/ 1492250 h 2984499"/>
              <a:gd name="connsiteX1" fmla="*/ 1492250 w 2984499"/>
              <a:gd name="connsiteY1" fmla="*/ 0 h 2984499"/>
              <a:gd name="connsiteX2" fmla="*/ 2984500 w 2984499"/>
              <a:gd name="connsiteY2" fmla="*/ 1492250 h 2984499"/>
              <a:gd name="connsiteX3" fmla="*/ 1492250 w 2984499"/>
              <a:gd name="connsiteY3" fmla="*/ 2984500 h 2984499"/>
              <a:gd name="connsiteX4" fmla="*/ 0 w 2984499"/>
              <a:gd name="connsiteY4" fmla="*/ 1492250 h 2984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499" h="2984499">
                <a:moveTo>
                  <a:pt x="0" y="1492250"/>
                </a:moveTo>
                <a:cubicBezTo>
                  <a:pt x="0" y="668103"/>
                  <a:pt x="668103" y="0"/>
                  <a:pt x="1492250" y="0"/>
                </a:cubicBezTo>
                <a:cubicBezTo>
                  <a:pt x="2316397" y="0"/>
                  <a:pt x="2984500" y="668103"/>
                  <a:pt x="2984500" y="1492250"/>
                </a:cubicBezTo>
                <a:cubicBezTo>
                  <a:pt x="2984500" y="2316397"/>
                  <a:pt x="2316397" y="2984500"/>
                  <a:pt x="1492250" y="2984500"/>
                </a:cubicBezTo>
                <a:cubicBezTo>
                  <a:pt x="668103" y="2984500"/>
                  <a:pt x="0" y="2316397"/>
                  <a:pt x="0" y="1492250"/>
                </a:cubicBezTo>
                <a:close/>
              </a:path>
            </a:pathLst>
          </a:custGeom>
          <a:solidFill>
            <a:schemeClr val="accent3">
              <a:lumMod val="75000"/>
            </a:schemeClr>
          </a:solidFill>
        </p:spPr>
        <p:style>
          <a:lnRef idx="0">
            <a:schemeClr val="lt1">
              <a:hueOff val="0"/>
              <a:satOff val="0"/>
              <a:lumOff val="0"/>
              <a:alphaOff val="0"/>
            </a:schemeClr>
          </a:lnRef>
          <a:fillRef idx="3">
            <a:schemeClr val="accent6">
              <a:shade val="80000"/>
              <a:hueOff val="-741525"/>
              <a:satOff val="-26860"/>
              <a:lumOff val="34935"/>
              <a:alphaOff val="0"/>
            </a:schemeClr>
          </a:fillRef>
          <a:effectRef idx="3">
            <a:schemeClr val="accent6">
              <a:shade val="80000"/>
              <a:hueOff val="-741525"/>
              <a:satOff val="-26860"/>
              <a:lumOff val="34935"/>
              <a:alphaOff val="0"/>
            </a:schemeClr>
          </a:effectRef>
          <a:fontRef idx="minor">
            <a:schemeClr val="lt1"/>
          </a:fontRef>
        </p:style>
        <p:txBody>
          <a:bodyPr spcFirstLastPara="0" vert="horz" wrap="square" lIns="579309" tIns="888366" rIns="579310" bIns="888364" numCol="1" spcCol="1270" anchor="ctr" anchorCtr="0">
            <a:noAutofit/>
          </a:bodyPr>
          <a:lstStyle/>
          <a:p>
            <a:pPr algn="ctr" defTabSz="889000">
              <a:lnSpc>
                <a:spcPct val="90000"/>
              </a:lnSpc>
              <a:spcBef>
                <a:spcPct val="0"/>
              </a:spcBef>
              <a:spcAft>
                <a:spcPct val="35000"/>
              </a:spcAft>
            </a:pPr>
            <a:r>
              <a:rPr lang="en-US" sz="2800" b="1" dirty="0" smtClean="0">
                <a:solidFill>
                  <a:srgbClr val="FFFFFF"/>
                </a:solidFill>
                <a:effectLst>
                  <a:outerShdw blurRad="38100" dist="38100" dir="2700000" algn="tl">
                    <a:srgbClr val="000000">
                      <a:alpha val="43137"/>
                    </a:srgbClr>
                  </a:outerShdw>
                </a:effectLst>
                <a:latin typeface="Arial Black"/>
              </a:rPr>
              <a:t>Medical Home</a:t>
            </a:r>
            <a:endParaRPr lang="en-US" sz="2800" b="1" dirty="0">
              <a:solidFill>
                <a:srgbClr val="FFFFFF"/>
              </a:solidFill>
              <a:effectLst>
                <a:outerShdw blurRad="38100" dist="38100" dir="2700000" algn="tl">
                  <a:srgbClr val="000000">
                    <a:alpha val="43137"/>
                  </a:srgbClr>
                </a:outerShdw>
              </a:effectLst>
              <a:latin typeface="Arial Black"/>
            </a:endParaRPr>
          </a:p>
        </p:txBody>
      </p:sp>
    </p:spTree>
    <p:extLst>
      <p:ext uri="{BB962C8B-B14F-4D97-AF65-F5344CB8AC3E}">
        <p14:creationId xmlns:p14="http://schemas.microsoft.com/office/powerpoint/2010/main" val="240830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371600"/>
            <a:ext cx="81422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 slide logo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7"/>
          <p:cNvSpPr>
            <a:spLocks noChangeArrowheads="1"/>
          </p:cNvSpPr>
          <p:nvPr/>
        </p:nvSpPr>
        <p:spPr bwMode="auto">
          <a:xfrm>
            <a:off x="152400" y="38100"/>
            <a:ext cx="8991600" cy="1846263"/>
          </a:xfrm>
          <a:prstGeom prst="rect">
            <a:avLst/>
          </a:prstGeom>
          <a:noFill/>
          <a:ln w="9525">
            <a:noFill/>
            <a:miter lim="800000"/>
            <a:headEnd/>
            <a:tailEnd/>
          </a:ln>
          <a:effectLst/>
        </p:spPr>
        <p:txBody>
          <a:bodyPr>
            <a:spAutoFit/>
          </a:bodyPr>
          <a:lstStyle/>
          <a:p>
            <a:pPr algn="ctr" eaLnBrk="0" hangingPunct="0">
              <a:spcBef>
                <a:spcPct val="50000"/>
              </a:spcBef>
              <a:buClr>
                <a:srgbClr val="FC0128"/>
              </a:buClr>
              <a:buSzPct val="75000"/>
              <a:buFont typeface="Wingdings" pitchFamily="2" charset="2"/>
              <a:buNone/>
              <a:defRPr/>
            </a:pPr>
            <a:r>
              <a:rPr lang="en-US" sz="3600" b="1" dirty="0">
                <a:solidFill>
                  <a:srgbClr val="FFFF00"/>
                </a:solidFill>
                <a:effectLst>
                  <a:outerShdw blurRad="38100" dist="38100" dir="2700000" algn="tl">
                    <a:srgbClr val="000000"/>
                  </a:outerShdw>
                </a:effectLst>
                <a:latin typeface="Arial Black"/>
                <a:ea typeface="ＭＳ Ｐゴシック" pitchFamily="34" charset="-128"/>
              </a:rPr>
              <a:t>A Different Way </a:t>
            </a:r>
            <a:br>
              <a:rPr lang="en-US" sz="3600" b="1" dirty="0">
                <a:solidFill>
                  <a:srgbClr val="FFFF00"/>
                </a:solidFill>
                <a:effectLst>
                  <a:outerShdw blurRad="38100" dist="38100" dir="2700000" algn="tl">
                    <a:srgbClr val="000000"/>
                  </a:outerShdw>
                </a:effectLst>
                <a:latin typeface="Arial Black"/>
                <a:ea typeface="ＭＳ Ｐゴシック" pitchFamily="34" charset="-128"/>
              </a:rPr>
            </a:br>
            <a:r>
              <a:rPr lang="en-US" sz="3600" b="1" dirty="0">
                <a:solidFill>
                  <a:srgbClr val="FFFF00"/>
                </a:solidFill>
                <a:effectLst>
                  <a:outerShdw blurRad="38100" dist="38100" dir="2700000" algn="tl">
                    <a:srgbClr val="000000"/>
                  </a:outerShdw>
                </a:effectLst>
                <a:latin typeface="Arial Black"/>
                <a:ea typeface="ＭＳ Ｐゴシック" pitchFamily="34" charset="-128"/>
              </a:rPr>
              <a:t>to Think about Health Care</a:t>
            </a:r>
            <a:endParaRPr lang="en-US" sz="4000" b="1" i="1" dirty="0">
              <a:solidFill>
                <a:srgbClr val="FFFF00"/>
              </a:solidFill>
              <a:effectLst>
                <a:outerShdw blurRad="38100" dist="38100" dir="2700000" algn="tl">
                  <a:srgbClr val="000000"/>
                </a:outerShdw>
              </a:effectLst>
              <a:latin typeface="Arial Black"/>
              <a:ea typeface="ＭＳ Ｐゴシック" pitchFamily="34" charset="-128"/>
            </a:endParaRPr>
          </a:p>
          <a:p>
            <a:pPr eaLnBrk="0" hangingPunct="0">
              <a:spcBef>
                <a:spcPct val="50000"/>
              </a:spcBef>
              <a:buClr>
                <a:srgbClr val="FC0128"/>
              </a:buClr>
              <a:buSzPct val="75000"/>
              <a:buFont typeface="Wingdings" pitchFamily="2" charset="2"/>
              <a:buNone/>
              <a:defRPr/>
            </a:pPr>
            <a:endParaRPr lang="en-US" sz="2800" b="1" i="1" dirty="0">
              <a:solidFill>
                <a:srgbClr val="FFFFFF"/>
              </a:solidFill>
              <a:effectLst>
                <a:outerShdw blurRad="38100" dist="38100" dir="2700000" algn="tl">
                  <a:srgbClr val="000000"/>
                </a:outerShdw>
              </a:effectLst>
              <a:ea typeface="ＭＳ Ｐゴシック" pitchFamily="34" charset="-128"/>
            </a:endParaRPr>
          </a:p>
        </p:txBody>
      </p:sp>
      <p:sp>
        <p:nvSpPr>
          <p:cNvPr id="5" name="Line 6"/>
          <p:cNvSpPr>
            <a:spLocks noChangeShapeType="1"/>
          </p:cNvSpPr>
          <p:nvPr/>
        </p:nvSpPr>
        <p:spPr bwMode="auto">
          <a:xfrm>
            <a:off x="0" y="1219200"/>
            <a:ext cx="9144000" cy="0"/>
          </a:xfrm>
          <a:prstGeom prst="line">
            <a:avLst/>
          </a:prstGeom>
          <a:noFill/>
          <a:ln w="76200">
            <a:solidFill>
              <a:schemeClr val="hlink"/>
            </a:solidFill>
            <a:round/>
            <a:headEnd/>
            <a:tailEnd/>
          </a:ln>
          <a:effectLst/>
        </p:spPr>
        <p:txBody>
          <a:bodyPr anchor="ctr"/>
          <a:lstStyle/>
          <a:p>
            <a:pPr algn="ctr" eaLnBrk="0" hangingPunct="0">
              <a:buClr>
                <a:srgbClr val="FC0128"/>
              </a:buClr>
              <a:buSzPct val="75000"/>
              <a:buFont typeface="Wingdings" pitchFamily="2" charset="2"/>
              <a:buNone/>
              <a:defRPr/>
            </a:pPr>
            <a:endParaRPr lang="en-US" sz="4000" i="1">
              <a:solidFill>
                <a:srgbClr val="FFFF00"/>
              </a:solidFill>
              <a:effectLst>
                <a:outerShdw blurRad="38100" dist="38100" dir="2700000" algn="tl">
                  <a:srgbClr val="000000">
                    <a:alpha val="43137"/>
                  </a:srgbClr>
                </a:outerShdw>
              </a:effectLst>
              <a:latin typeface="GillSans" charset="0"/>
              <a:ea typeface="ＭＳ Ｐゴシック" pitchFamily="34" charset="-128"/>
            </a:endParaRPr>
          </a:p>
        </p:txBody>
      </p:sp>
      <p:sp>
        <p:nvSpPr>
          <p:cNvPr id="6" name="Rectangle 2"/>
          <p:cNvSpPr txBox="1">
            <a:spLocks noChangeArrowheads="1"/>
          </p:cNvSpPr>
          <p:nvPr/>
        </p:nvSpPr>
        <p:spPr bwMode="auto">
          <a:xfrm>
            <a:off x="558799" y="6553543"/>
            <a:ext cx="4806453" cy="240957"/>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lnSpc>
                <a:spcPts val="3400"/>
              </a:lnSpc>
              <a:spcBef>
                <a:spcPts val="2400"/>
              </a:spcBef>
              <a:spcAft>
                <a:spcPts val="12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5pPr>
            <a:lvl6pPr marL="25146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6pPr>
            <a:lvl7pPr marL="29718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7pPr>
            <a:lvl8pPr marL="3429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8pPr>
            <a:lvl9pPr marL="3886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9pPr>
          </a:lstStyle>
          <a:p>
            <a:pPr marL="14287" indent="0" eaLnBrk="1" hangingPunct="1">
              <a:lnSpc>
                <a:spcPct val="100000"/>
              </a:lnSpc>
              <a:spcBef>
                <a:spcPts val="0"/>
              </a:spcBef>
              <a:spcAft>
                <a:spcPts val="2400"/>
              </a:spcAft>
              <a:buClr>
                <a:srgbClr val="FF0000"/>
              </a:buClr>
              <a:buFont typeface="Wingdings" pitchFamily="2" charset="2"/>
              <a:buNone/>
            </a:pPr>
            <a:r>
              <a:rPr lang="en-US" sz="1000" b="1" kern="0" dirty="0" smtClean="0">
                <a:solidFill>
                  <a:srgbClr val="000000"/>
                </a:solidFill>
                <a:effectLst/>
              </a:rPr>
              <a:t>Photo Credit: </a:t>
            </a:r>
            <a:r>
              <a:rPr lang="en-US" sz="1000" b="1" dirty="0">
                <a:solidFill>
                  <a:srgbClr val="000000"/>
                </a:solidFill>
                <a:effectLst/>
              </a:rPr>
              <a:t>Daniel </a:t>
            </a:r>
            <a:r>
              <a:rPr lang="en-US" sz="1000" b="1" dirty="0" smtClean="0">
                <a:solidFill>
                  <a:srgbClr val="000000"/>
                </a:solidFill>
                <a:effectLst/>
              </a:rPr>
              <a:t>Bernstein</a:t>
            </a:r>
            <a:endParaRPr lang="en-US" sz="1000" b="1" dirty="0">
              <a:solidFill>
                <a:srgbClr val="000000"/>
              </a:solidFill>
              <a:effectLst/>
            </a:endParaRPr>
          </a:p>
        </p:txBody>
      </p:sp>
    </p:spTree>
    <p:extLst>
      <p:ext uri="{BB962C8B-B14F-4D97-AF65-F5344CB8AC3E}">
        <p14:creationId xmlns:p14="http://schemas.microsoft.com/office/powerpoint/2010/main" val="4172740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3338"/>
            <a:ext cx="10436225"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pi slide logo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913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838200"/>
            <a:ext cx="47244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5800" y="1344613"/>
            <a:ext cx="3733800" cy="4464050"/>
          </a:xfrm>
          <a:prstGeom prst="rect">
            <a:avLst/>
          </a:prstGeom>
        </p:spPr>
        <p:txBody>
          <a:bodyPr>
            <a:spAutoFit/>
          </a:bodyPr>
          <a:lstStyle/>
          <a:p>
            <a:pPr>
              <a:spcBef>
                <a:spcPts val="2400"/>
              </a:spcBef>
              <a:defRPr/>
            </a:pPr>
            <a:r>
              <a:rPr lang="en-US" sz="4000" b="1" i="1" dirty="0">
                <a:solidFill>
                  <a:srgbClr val="FFFF00"/>
                </a:solidFill>
                <a:ea typeface="ＭＳ Ｐゴシック" pitchFamily="34" charset="-128"/>
                <a:cs typeface="Times New Roman" pitchFamily="18" charset="0"/>
              </a:rPr>
              <a:t>“The last time we looked in the book, the specific therapy for malnutrition was food.”</a:t>
            </a:r>
          </a:p>
          <a:p>
            <a:pPr>
              <a:spcBef>
                <a:spcPts val="2400"/>
              </a:spcBef>
              <a:defRPr/>
            </a:pPr>
            <a:r>
              <a:rPr lang="en-US" sz="2400" b="1" i="1" dirty="0">
                <a:solidFill>
                  <a:srgbClr val="FFFFFF"/>
                </a:solidFill>
                <a:ea typeface="ＭＳ Ｐゴシック" pitchFamily="34" charset="-128"/>
              </a:rPr>
              <a:t>Jack Geiger, MD</a:t>
            </a:r>
          </a:p>
        </p:txBody>
      </p:sp>
      <p:pic>
        <p:nvPicPr>
          <p:cNvPr id="19460" name="Picture 3"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094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
          <p:cNvSpPr>
            <a:spLocks noChangeArrowheads="1"/>
          </p:cNvSpPr>
          <p:nvPr/>
        </p:nvSpPr>
        <p:spPr bwMode="auto">
          <a:xfrm>
            <a:off x="5080001" y="2789872"/>
            <a:ext cx="3962399" cy="1854354"/>
          </a:xfrm>
          <a:prstGeom prst="rect">
            <a:avLst/>
          </a:prstGeom>
          <a:noFill/>
          <a:ln>
            <a:noFill/>
          </a:ln>
          <a:effectLst/>
          <a:extLst/>
        </p:spPr>
        <p:txBody>
          <a:bodyPr wrap="square">
            <a:spAutoFit/>
          </a:bodyPr>
          <a:lstStyle/>
          <a:p>
            <a:pPr algn="ctr" eaLnBrk="0" fontAlgn="base" hangingPunct="0">
              <a:spcBef>
                <a:spcPct val="15000"/>
              </a:spcBef>
              <a:spcAft>
                <a:spcPts val="2400"/>
              </a:spcAft>
              <a:buClr>
                <a:srgbClr val="FC0128"/>
              </a:buClr>
              <a:buSzPct val="75000"/>
              <a:buFont typeface="Wingdings" pitchFamily="2" charset="2"/>
              <a:buNone/>
              <a:defRPr/>
            </a:pPr>
            <a:r>
              <a:rPr lang="en-US" sz="2800" dirty="0">
                <a:solidFill>
                  <a:prstClr val="white"/>
                </a:solidFill>
                <a:effectLst>
                  <a:outerShdw blurRad="38100" dist="38100" dir="2700000" algn="tl">
                    <a:srgbClr val="000000"/>
                  </a:outerShdw>
                </a:effectLst>
                <a:latin typeface="Arial Black" pitchFamily="34" charset="0"/>
                <a:ea typeface="ＭＳ Ｐゴシック" pitchFamily="34" charset="-128"/>
              </a:rPr>
              <a:t>Transferable </a:t>
            </a:r>
            <a:r>
              <a:rPr lang="en-US" sz="2800" dirty="0" smtClean="0">
                <a:solidFill>
                  <a:prstClr val="white"/>
                </a:solidFill>
                <a:effectLst>
                  <a:outerShdw blurRad="38100" dist="38100" dir="2700000" algn="tl">
                    <a:srgbClr val="000000"/>
                  </a:outerShdw>
                </a:effectLst>
                <a:latin typeface="Arial Black" pitchFamily="34" charset="0"/>
                <a:ea typeface="ＭＳ Ｐゴシック" pitchFamily="34" charset="-128"/>
              </a:rPr>
              <a:t>to: </a:t>
            </a:r>
          </a:p>
          <a:p>
            <a:pPr algn="ctr" eaLnBrk="0" fontAlgn="base" hangingPunct="0">
              <a:spcBef>
                <a:spcPct val="15000"/>
              </a:spcBef>
              <a:spcAft>
                <a:spcPts val="2400"/>
              </a:spcAft>
              <a:buClr>
                <a:srgbClr val="FC0128"/>
              </a:buClr>
              <a:buSzPct val="75000"/>
              <a:buFont typeface="Wingdings" pitchFamily="2" charset="2"/>
              <a:buNone/>
              <a:defRPr/>
            </a:pPr>
            <a:r>
              <a:rPr lang="en-US" sz="3000" dirty="0" smtClean="0">
                <a:solidFill>
                  <a:prstClr val="white"/>
                </a:solidFill>
                <a:effectLst>
                  <a:outerShdw blurRad="38100" dist="38100" dir="2700000" algn="tl">
                    <a:srgbClr val="000000"/>
                  </a:outerShdw>
                </a:effectLst>
                <a:latin typeface="Arial Black" pitchFamily="34" charset="0"/>
                <a:ea typeface="ＭＳ Ｐゴシック" pitchFamily="34" charset="-128"/>
              </a:rPr>
              <a:t>Community </a:t>
            </a:r>
            <a:br>
              <a:rPr lang="en-US" sz="3000" dirty="0" smtClean="0">
                <a:solidFill>
                  <a:prstClr val="white"/>
                </a:solidFill>
                <a:effectLst>
                  <a:outerShdw blurRad="38100" dist="38100" dir="2700000" algn="tl">
                    <a:srgbClr val="000000"/>
                  </a:outerShdw>
                </a:effectLst>
                <a:latin typeface="Arial Black" pitchFamily="34" charset="0"/>
                <a:ea typeface="ＭＳ Ｐゴシック" pitchFamily="34" charset="-128"/>
              </a:rPr>
            </a:br>
            <a:r>
              <a:rPr lang="en-US" sz="3000" dirty="0" smtClean="0">
                <a:solidFill>
                  <a:prstClr val="white"/>
                </a:solidFill>
                <a:effectLst>
                  <a:outerShdw blurRad="38100" dist="38100" dir="2700000" algn="tl">
                    <a:srgbClr val="000000"/>
                  </a:outerShdw>
                </a:effectLst>
                <a:latin typeface="Arial Black" pitchFamily="34" charset="0"/>
                <a:ea typeface="ＭＳ Ｐゴシック" pitchFamily="34" charset="-128"/>
              </a:rPr>
              <a:t>Prevention</a:t>
            </a:r>
            <a:endParaRPr lang="en-US" sz="3000" dirty="0">
              <a:solidFill>
                <a:prstClr val="white"/>
              </a:solidFill>
              <a:effectLst>
                <a:outerShdw blurRad="38100" dist="38100" dir="2700000" algn="tl">
                  <a:srgbClr val="000000"/>
                </a:outerShdw>
              </a:effectLst>
              <a:latin typeface="Arial Black" pitchFamily="34" charset="0"/>
              <a:ea typeface="ＭＳ Ｐゴシック" pitchFamily="34" charset="-128"/>
            </a:endParaRPr>
          </a:p>
        </p:txBody>
      </p:sp>
      <p:sp>
        <p:nvSpPr>
          <p:cNvPr id="8" name="Rectangle 7"/>
          <p:cNvSpPr/>
          <p:nvPr/>
        </p:nvSpPr>
        <p:spPr>
          <a:xfrm>
            <a:off x="677863" y="419100"/>
            <a:ext cx="7716837" cy="267766"/>
          </a:xfrm>
          <a:prstGeom prst="rect">
            <a:avLst/>
          </a:prstGeom>
        </p:spPr>
        <p:txBody>
          <a:bodyPr>
            <a:spAutoFit/>
          </a:bodyPr>
          <a:lstStyle/>
          <a:p>
            <a:pPr algn="ctr" eaLnBrk="0" fontAlgn="base" hangingPunct="0">
              <a:lnSpc>
                <a:spcPct val="25000"/>
              </a:lnSpc>
              <a:spcBef>
                <a:spcPct val="15000"/>
              </a:spcBef>
              <a:spcAft>
                <a:spcPts val="2400"/>
              </a:spcAft>
              <a:buClr>
                <a:srgbClr val="FC0128"/>
              </a:buClr>
              <a:buSzPct val="75000"/>
              <a:defRPr/>
            </a:pPr>
            <a:r>
              <a:rPr lang="en-US" sz="2800" dirty="0" smtClean="0">
                <a:solidFill>
                  <a:srgbClr val="FFFF00"/>
                </a:solidFill>
                <a:effectLst>
                  <a:outerShdw blurRad="38100" dist="38100" dir="2700000" algn="tl">
                    <a:srgbClr val="000000"/>
                  </a:outerShdw>
                </a:effectLst>
                <a:latin typeface="Arial Black" pitchFamily="34" charset="0"/>
                <a:ea typeface="ＭＳ Ｐゴシック" pitchFamily="34" charset="-128"/>
              </a:rPr>
              <a:t>From Individuals to Communities</a:t>
            </a:r>
            <a:endParaRPr lang="en-US" sz="2800" dirty="0">
              <a:solidFill>
                <a:srgbClr val="FFFF00"/>
              </a:solidFill>
              <a:effectLst>
                <a:outerShdw blurRad="38100" dist="38100" dir="2700000" algn="tl">
                  <a:srgbClr val="000000"/>
                </a:outerShdw>
              </a:effectLst>
              <a:latin typeface="Arial Black" pitchFamily="34" charset="0"/>
              <a:ea typeface="ＭＳ Ｐゴシック" pitchFamily="34" charset="-128"/>
            </a:endParaRPr>
          </a:p>
        </p:txBody>
      </p:sp>
      <p:sp>
        <p:nvSpPr>
          <p:cNvPr id="73752" name="TextBox 9"/>
          <p:cNvSpPr txBox="1">
            <a:spLocks noChangeArrowheads="1"/>
          </p:cNvSpPr>
          <p:nvPr/>
        </p:nvSpPr>
        <p:spPr bwMode="auto">
          <a:xfrm>
            <a:off x="547577" y="1233055"/>
            <a:ext cx="24161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lnSpc>
                <a:spcPts val="3400"/>
              </a:lnSpc>
              <a:spcBef>
                <a:spcPct val="0"/>
              </a:spcBef>
              <a:spcAft>
                <a:spcPct val="0"/>
              </a:spcAft>
              <a:defRPr/>
            </a:pPr>
            <a:r>
              <a:rPr lang="en-US" sz="2600" cap="all" dirty="0" smtClean="0">
                <a:effectLst>
                  <a:outerShdw blurRad="38100" dist="38100" dir="2700000" algn="tl">
                    <a:srgbClr val="000000">
                      <a:alpha val="43137"/>
                    </a:srgbClr>
                  </a:outerShdw>
                </a:effectLst>
                <a:latin typeface="+mj-lt"/>
              </a:rPr>
              <a:t>Patient Intake</a:t>
            </a:r>
          </a:p>
        </p:txBody>
      </p:sp>
      <p:sp>
        <p:nvSpPr>
          <p:cNvPr id="9" name="Right Arrow 8"/>
          <p:cNvSpPr/>
          <p:nvPr/>
        </p:nvSpPr>
        <p:spPr bwMode="auto">
          <a:xfrm rot="5400000">
            <a:off x="1272381" y="2293108"/>
            <a:ext cx="938212" cy="745332"/>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solidFill>
                <a:srgbClr val="FFFFFF"/>
              </a:solidFill>
            </a:endParaRPr>
          </a:p>
        </p:txBody>
      </p:sp>
      <p:sp>
        <p:nvSpPr>
          <p:cNvPr id="73750" name="Rectangle 45"/>
          <p:cNvSpPr>
            <a:spLocks noChangeArrowheads="1"/>
          </p:cNvSpPr>
          <p:nvPr/>
        </p:nvSpPr>
        <p:spPr bwMode="auto">
          <a:xfrm>
            <a:off x="677863" y="3393757"/>
            <a:ext cx="23637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defRPr/>
            </a:pPr>
            <a:r>
              <a:rPr lang="en-US" sz="2600" cap="all" dirty="0">
                <a:effectLst>
                  <a:outerShdw blurRad="38100" dist="38100" dir="2700000" algn="tl">
                    <a:srgbClr val="000000">
                      <a:alpha val="43137"/>
                    </a:srgbClr>
                  </a:outerShdw>
                </a:effectLst>
                <a:latin typeface="+mj-lt"/>
                <a:ea typeface="ＭＳ Ｐゴシック" pitchFamily="34" charset="-128"/>
              </a:rPr>
              <a:t>Diagnosis</a:t>
            </a:r>
          </a:p>
        </p:txBody>
      </p:sp>
      <p:pic>
        <p:nvPicPr>
          <p:cNvPr id="89094" name="Picture 31" descr="pi slide logo 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7" name="Rectangle 42"/>
          <p:cNvSpPr>
            <a:spLocks noChangeArrowheads="1"/>
          </p:cNvSpPr>
          <p:nvPr/>
        </p:nvSpPr>
        <p:spPr bwMode="auto">
          <a:xfrm>
            <a:off x="489632" y="5070157"/>
            <a:ext cx="25320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defRPr/>
            </a:pPr>
            <a:r>
              <a:rPr lang="en-US" sz="2600" cap="all" dirty="0">
                <a:effectLst>
                  <a:outerShdw blurRad="38100" dist="38100" dir="2700000" algn="tl">
                    <a:srgbClr val="000000">
                      <a:alpha val="43137"/>
                    </a:srgbClr>
                  </a:outerShdw>
                </a:effectLst>
                <a:latin typeface="+mj-lt"/>
                <a:ea typeface="ＭＳ Ｐゴシック" pitchFamily="34" charset="-128"/>
              </a:rPr>
              <a:t>Treatment</a:t>
            </a:r>
          </a:p>
        </p:txBody>
      </p:sp>
      <p:sp>
        <p:nvSpPr>
          <p:cNvPr id="20" name="Line 4"/>
          <p:cNvSpPr>
            <a:spLocks noChangeShapeType="1"/>
          </p:cNvSpPr>
          <p:nvPr/>
        </p:nvSpPr>
        <p:spPr bwMode="auto">
          <a:xfrm>
            <a:off x="0" y="762000"/>
            <a:ext cx="9144000" cy="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en-US" dirty="0">
              <a:solidFill>
                <a:srgbClr val="FFFFFF"/>
              </a:solidFill>
              <a:latin typeface="Arial" pitchFamily="34" charset="0"/>
              <a:ea typeface="ＭＳ Ｐゴシック" pitchFamily="34" charset="-128"/>
            </a:endParaRPr>
          </a:p>
        </p:txBody>
      </p:sp>
      <p:sp>
        <p:nvSpPr>
          <p:cNvPr id="26" name="Right Arrow 25"/>
          <p:cNvSpPr/>
          <p:nvPr/>
        </p:nvSpPr>
        <p:spPr bwMode="auto">
          <a:xfrm rot="5400000">
            <a:off x="1272381" y="4023597"/>
            <a:ext cx="938212" cy="745332"/>
          </a:xfrm>
          <a:prstGeom prst="rightArrow">
            <a:avLst/>
          </a:prstGeom>
          <a:solidFill>
            <a:srgbClr val="92D05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dirty="0">
              <a:solidFill>
                <a:srgbClr val="FFFFFF"/>
              </a:solidFill>
            </a:endParaRPr>
          </a:p>
        </p:txBody>
      </p:sp>
      <p:sp>
        <p:nvSpPr>
          <p:cNvPr id="6" name="Right Arrow 5"/>
          <p:cNvSpPr/>
          <p:nvPr/>
        </p:nvSpPr>
        <p:spPr>
          <a:xfrm>
            <a:off x="3669931" y="2961003"/>
            <a:ext cx="1816469" cy="1221433"/>
          </a:xfrm>
          <a:prstGeom prst="rightArrow">
            <a:avLst/>
          </a:prstGeom>
          <a:solidFill>
            <a:srgbClr val="00B0F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04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4876800" y="1295400"/>
            <a:ext cx="381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lnSpc>
                <a:spcPts val="3400"/>
              </a:lnSpc>
              <a:spcBef>
                <a:spcPts val="2400"/>
              </a:spcBef>
              <a:spcAft>
                <a:spcPts val="6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5pPr>
            <a:lvl6pPr marL="25146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6pPr>
            <a:lvl7pPr marL="29718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7pPr>
            <a:lvl8pPr marL="3429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8pPr>
            <a:lvl9pPr marL="3886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9pPr>
          </a:lstStyle>
          <a:p>
            <a:pPr marL="0" indent="0" algn="ctr">
              <a:buClr>
                <a:srgbClr val="FF3300"/>
              </a:buClr>
              <a:buFont typeface="Wingdings" pitchFamily="2" charset="2"/>
              <a:buNone/>
            </a:pPr>
            <a:endParaRPr lang="en-US" kern="0" dirty="0" smtClean="0">
              <a:solidFill>
                <a:srgbClr val="FFFFFF"/>
              </a:solidFill>
              <a:effectLst/>
            </a:endParaRPr>
          </a:p>
        </p:txBody>
      </p:sp>
      <p:pic>
        <p:nvPicPr>
          <p:cNvPr id="10" name="Picture 2" descr="http://beta.nativehealth.org/images/img_000%20(1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75305" y="1494803"/>
            <a:ext cx="5993389" cy="3991597"/>
          </a:xfrm>
          <a:prstGeom prst="roundRect">
            <a:avLst>
              <a:gd name="adj" fmla="val 8594"/>
            </a:avLst>
          </a:prstGeom>
          <a:solidFill>
            <a:srgbClr val="FFFFFF">
              <a:shade val="85000"/>
            </a:srgbClr>
          </a:solidFill>
          <a:ln>
            <a:noFill/>
          </a:ln>
          <a:effectLst/>
          <a:extLst/>
        </p:spPr>
      </p:pic>
      <p:sp>
        <p:nvSpPr>
          <p:cNvPr id="11" name="Rectangle 10"/>
          <p:cNvSpPr/>
          <p:nvPr/>
        </p:nvSpPr>
        <p:spPr>
          <a:xfrm>
            <a:off x="677863" y="419100"/>
            <a:ext cx="7716837" cy="317844"/>
          </a:xfrm>
          <a:prstGeom prst="rect">
            <a:avLst/>
          </a:prstGeom>
        </p:spPr>
        <p:txBody>
          <a:bodyPr>
            <a:spAutoFit/>
          </a:bodyPr>
          <a:lstStyle/>
          <a:p>
            <a:pPr algn="ctr" eaLnBrk="0" fontAlgn="base" hangingPunct="0">
              <a:lnSpc>
                <a:spcPct val="25000"/>
              </a:lnSpc>
              <a:spcBef>
                <a:spcPct val="15000"/>
              </a:spcBef>
              <a:spcAft>
                <a:spcPts val="2400"/>
              </a:spcAft>
              <a:buClr>
                <a:srgbClr val="FC0128"/>
              </a:buClr>
              <a:buSzPct val="75000"/>
              <a:defRPr/>
            </a:pPr>
            <a:r>
              <a:rPr lang="en-US" sz="3600" dirty="0" smtClean="0">
                <a:solidFill>
                  <a:srgbClr val="FFFF00"/>
                </a:solidFill>
                <a:effectLst>
                  <a:outerShdw blurRad="38100" dist="38100" dir="2700000" algn="tl">
                    <a:srgbClr val="000000"/>
                  </a:outerShdw>
                </a:effectLst>
                <a:latin typeface="+mj-lt"/>
                <a:ea typeface="ＭＳ Ｐゴシック" pitchFamily="34" charset="-128"/>
              </a:rPr>
              <a:t>One-On-One Healthcare</a:t>
            </a:r>
            <a:endParaRPr lang="en-US" sz="3600" dirty="0">
              <a:solidFill>
                <a:srgbClr val="FFFF00"/>
              </a:solidFill>
              <a:effectLst>
                <a:outerShdw blurRad="38100" dist="38100" dir="2700000" algn="tl">
                  <a:srgbClr val="000000"/>
                </a:outerShdw>
              </a:effectLst>
              <a:latin typeface="+mj-lt"/>
              <a:ea typeface="ＭＳ Ｐゴシック" pitchFamily="34" charset="-128"/>
            </a:endParaRPr>
          </a:p>
        </p:txBody>
      </p:sp>
      <p:sp>
        <p:nvSpPr>
          <p:cNvPr id="12" name="Line 4"/>
          <p:cNvSpPr>
            <a:spLocks noChangeShapeType="1"/>
          </p:cNvSpPr>
          <p:nvPr/>
        </p:nvSpPr>
        <p:spPr bwMode="auto">
          <a:xfrm>
            <a:off x="0" y="762000"/>
            <a:ext cx="9144000" cy="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en-US" dirty="0">
              <a:solidFill>
                <a:srgbClr val="FFFFFF"/>
              </a:solidFill>
              <a:latin typeface="Arial" pitchFamily="34" charset="0"/>
              <a:ea typeface="ＭＳ Ｐゴシック" pitchFamily="34" charset="-128"/>
            </a:endParaRPr>
          </a:p>
        </p:txBody>
      </p:sp>
      <p:sp>
        <p:nvSpPr>
          <p:cNvPr id="6" name="Rectangle 5"/>
          <p:cNvSpPr/>
          <p:nvPr/>
        </p:nvSpPr>
        <p:spPr>
          <a:xfrm>
            <a:off x="76200" y="6394390"/>
            <a:ext cx="7620000" cy="246221"/>
          </a:xfrm>
          <a:prstGeom prst="rect">
            <a:avLst/>
          </a:prstGeom>
        </p:spPr>
        <p:txBody>
          <a:bodyPr wrap="square">
            <a:spAutoFit/>
          </a:bodyPr>
          <a:lstStyle/>
          <a:p>
            <a:r>
              <a:rPr lang="en-US" sz="1000" dirty="0">
                <a:solidFill>
                  <a:srgbClr val="FFFFFF"/>
                </a:solidFill>
              </a:rPr>
              <a:t>Source: https://lh3.googleusercontent.com/N-Pa8uMBka6VNuolzygJiVTMXyugYmxx6Q57mirli2KB7HlCOmLtZ0I8f7fZiZxho9NY=s128 </a:t>
            </a:r>
          </a:p>
        </p:txBody>
      </p:sp>
    </p:spTree>
    <p:extLst>
      <p:ext uri="{BB962C8B-B14F-4D97-AF65-F5344CB8AC3E}">
        <p14:creationId xmlns:p14="http://schemas.microsoft.com/office/powerpoint/2010/main" val="38383234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oldtampa.com/wp-content/gallery/gallery/mold-pix-020d-cop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44" b="1012"/>
          <a:stretch/>
        </p:blipFill>
        <p:spPr bwMode="auto">
          <a:xfrm>
            <a:off x="2019300" y="1295400"/>
            <a:ext cx="5105400" cy="4651926"/>
          </a:xfrm>
          <a:prstGeom prst="roundRect">
            <a:avLst>
              <a:gd name="adj" fmla="val 8594"/>
            </a:avLst>
          </a:prstGeom>
          <a:solidFill>
            <a:srgbClr val="FFFFFF">
              <a:shade val="85000"/>
            </a:srgbClr>
          </a:solidFill>
          <a:ln>
            <a:noFill/>
          </a:ln>
          <a:effectLst/>
          <a:extLst/>
        </p:spPr>
      </p:pic>
      <p:sp>
        <p:nvSpPr>
          <p:cNvPr id="5" name="Rectangle 4"/>
          <p:cNvSpPr/>
          <p:nvPr/>
        </p:nvSpPr>
        <p:spPr>
          <a:xfrm>
            <a:off x="677863" y="419100"/>
            <a:ext cx="7716837" cy="317844"/>
          </a:xfrm>
          <a:prstGeom prst="rect">
            <a:avLst/>
          </a:prstGeom>
        </p:spPr>
        <p:txBody>
          <a:bodyPr>
            <a:spAutoFit/>
          </a:bodyPr>
          <a:lstStyle/>
          <a:p>
            <a:pPr algn="ctr" eaLnBrk="0" fontAlgn="base" hangingPunct="0">
              <a:lnSpc>
                <a:spcPct val="25000"/>
              </a:lnSpc>
              <a:spcBef>
                <a:spcPct val="15000"/>
              </a:spcBef>
              <a:spcAft>
                <a:spcPts val="2400"/>
              </a:spcAft>
              <a:buClr>
                <a:srgbClr val="FC0128"/>
              </a:buClr>
              <a:buSzPct val="75000"/>
              <a:defRPr/>
            </a:pPr>
            <a:r>
              <a:rPr lang="en-US" sz="3600" dirty="0" smtClean="0">
                <a:solidFill>
                  <a:srgbClr val="FFFF00"/>
                </a:solidFill>
                <a:effectLst>
                  <a:outerShdw blurRad="38100" dist="38100" dir="2700000" algn="tl">
                    <a:srgbClr val="000000"/>
                  </a:outerShdw>
                </a:effectLst>
                <a:latin typeface="Arial Black" pitchFamily="34" charset="0"/>
                <a:ea typeface="ＭＳ Ｐゴシック" pitchFamily="34" charset="-128"/>
              </a:rPr>
              <a:t>Individualized Service</a:t>
            </a:r>
            <a:endParaRPr lang="en-US" sz="3600" dirty="0">
              <a:solidFill>
                <a:srgbClr val="FFFF00"/>
              </a:solidFill>
              <a:effectLst>
                <a:outerShdw blurRad="38100" dist="38100" dir="2700000" algn="tl">
                  <a:srgbClr val="000000"/>
                </a:outerShdw>
              </a:effectLst>
              <a:latin typeface="Arial Black" pitchFamily="34" charset="0"/>
              <a:ea typeface="ＭＳ Ｐゴシック" pitchFamily="34" charset="-128"/>
            </a:endParaRPr>
          </a:p>
        </p:txBody>
      </p:sp>
      <p:sp>
        <p:nvSpPr>
          <p:cNvPr id="6" name="Line 4"/>
          <p:cNvSpPr>
            <a:spLocks noChangeShapeType="1"/>
          </p:cNvSpPr>
          <p:nvPr/>
        </p:nvSpPr>
        <p:spPr bwMode="auto">
          <a:xfrm>
            <a:off x="0" y="762000"/>
            <a:ext cx="9144000" cy="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en-US" dirty="0">
              <a:solidFill>
                <a:srgbClr val="FFFFFF"/>
              </a:solidFill>
              <a:latin typeface="Arial" pitchFamily="34" charset="0"/>
              <a:ea typeface="ＭＳ Ｐゴシック" pitchFamily="34" charset="-128"/>
            </a:endParaRPr>
          </a:p>
        </p:txBody>
      </p:sp>
      <p:sp>
        <p:nvSpPr>
          <p:cNvPr id="7" name="Rectangle 6"/>
          <p:cNvSpPr/>
          <p:nvPr/>
        </p:nvSpPr>
        <p:spPr>
          <a:xfrm>
            <a:off x="76200" y="6394390"/>
            <a:ext cx="5562600" cy="400110"/>
          </a:xfrm>
          <a:prstGeom prst="rect">
            <a:avLst/>
          </a:prstGeom>
        </p:spPr>
        <p:txBody>
          <a:bodyPr wrap="square">
            <a:spAutoFit/>
          </a:bodyPr>
          <a:lstStyle/>
          <a:p>
            <a:r>
              <a:rPr lang="en-US" sz="1000" dirty="0">
                <a:solidFill>
                  <a:srgbClr val="FFFFFF"/>
                </a:solidFill>
              </a:rPr>
              <a:t>Source</a:t>
            </a:r>
            <a:r>
              <a:rPr lang="en-US" sz="1000" dirty="0" smtClean="0">
                <a:solidFill>
                  <a:srgbClr val="FFFFFF"/>
                </a:solidFill>
              </a:rPr>
              <a:t>: http</a:t>
            </a:r>
            <a:r>
              <a:rPr lang="en-US" sz="1000" dirty="0">
                <a:solidFill>
                  <a:srgbClr val="FFFFFF"/>
                </a:solidFill>
              </a:rPr>
              <a:t>://35727ec9c4540fa3fee5-978f006dd90b95268a106ef80642bdd6.r30.cf5.rackcdn.com/wp-content/uploads/2013/07/mold-inspection.jpg  </a:t>
            </a:r>
          </a:p>
        </p:txBody>
      </p:sp>
    </p:spTree>
    <p:extLst>
      <p:ext uri="{BB962C8B-B14F-4D97-AF65-F5344CB8AC3E}">
        <p14:creationId xmlns:p14="http://schemas.microsoft.com/office/powerpoint/2010/main" val="936874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7863" y="419100"/>
            <a:ext cx="7716837" cy="317844"/>
          </a:xfrm>
          <a:prstGeom prst="rect">
            <a:avLst/>
          </a:prstGeom>
        </p:spPr>
        <p:txBody>
          <a:bodyPr>
            <a:spAutoFit/>
          </a:bodyPr>
          <a:lstStyle/>
          <a:p>
            <a:pPr algn="ctr" eaLnBrk="0" fontAlgn="base" hangingPunct="0">
              <a:lnSpc>
                <a:spcPct val="25000"/>
              </a:lnSpc>
              <a:spcBef>
                <a:spcPct val="15000"/>
              </a:spcBef>
              <a:spcAft>
                <a:spcPts val="2400"/>
              </a:spcAft>
              <a:buClr>
                <a:srgbClr val="FC0128"/>
              </a:buClr>
              <a:buSzPct val="75000"/>
              <a:defRPr/>
            </a:pPr>
            <a:r>
              <a:rPr lang="en-US" sz="3600" dirty="0" smtClean="0">
                <a:solidFill>
                  <a:srgbClr val="FFFF00"/>
                </a:solidFill>
                <a:effectLst>
                  <a:outerShdw blurRad="38100" dist="38100" dir="2700000" algn="tl">
                    <a:srgbClr val="000000"/>
                  </a:outerShdw>
                </a:effectLst>
                <a:latin typeface="+mj-lt"/>
                <a:ea typeface="ＭＳ Ｐゴシック" pitchFamily="34" charset="-128"/>
              </a:rPr>
              <a:t>Community-Wide Action</a:t>
            </a:r>
            <a:endParaRPr lang="en-US" sz="3600" dirty="0">
              <a:solidFill>
                <a:srgbClr val="FFFF00"/>
              </a:solidFill>
              <a:effectLst>
                <a:outerShdw blurRad="38100" dist="38100" dir="2700000" algn="tl">
                  <a:srgbClr val="000000"/>
                </a:outerShdw>
              </a:effectLst>
              <a:latin typeface="+mj-lt"/>
              <a:ea typeface="ＭＳ Ｐゴシック" pitchFamily="34" charset="-128"/>
            </a:endParaRPr>
          </a:p>
        </p:txBody>
      </p:sp>
      <p:sp>
        <p:nvSpPr>
          <p:cNvPr id="6" name="Line 4"/>
          <p:cNvSpPr>
            <a:spLocks noChangeShapeType="1"/>
          </p:cNvSpPr>
          <p:nvPr/>
        </p:nvSpPr>
        <p:spPr bwMode="auto">
          <a:xfrm>
            <a:off x="0" y="762000"/>
            <a:ext cx="9144000" cy="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en-US" dirty="0">
              <a:solidFill>
                <a:srgbClr val="FFFFFF"/>
              </a:solidFill>
              <a:latin typeface="Arial" pitchFamily="34" charset="0"/>
              <a:ea typeface="ＭＳ Ｐゴシック" pitchFamily="34" charset="-128"/>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41" t="29259" r="50973" b="18395"/>
          <a:stretch/>
        </p:blipFill>
        <p:spPr bwMode="auto">
          <a:xfrm>
            <a:off x="1053142" y="1219200"/>
            <a:ext cx="729830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10"/>
          <p:cNvSpPr txBox="1">
            <a:spLocks noChangeArrowheads="1"/>
          </p:cNvSpPr>
          <p:nvPr/>
        </p:nvSpPr>
        <p:spPr bwMode="auto">
          <a:xfrm>
            <a:off x="1038965" y="5943600"/>
            <a:ext cx="3276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000" dirty="0" smtClean="0">
                <a:solidFill>
                  <a:srgbClr val="FFFFFF"/>
                </a:solidFill>
                <a:latin typeface="Times New Roman"/>
              </a:rPr>
              <a:t>Source: Cincinnati Children’s  Community Health Initiative</a:t>
            </a:r>
            <a:endParaRPr lang="en-US" sz="1000" dirty="0">
              <a:solidFill>
                <a:srgbClr val="FFFFFF"/>
              </a:solidFill>
              <a:latin typeface="Times New Roman"/>
            </a:endParaRPr>
          </a:p>
        </p:txBody>
      </p:sp>
    </p:spTree>
    <p:extLst>
      <p:ext uri="{BB962C8B-B14F-4D97-AF65-F5344CB8AC3E}">
        <p14:creationId xmlns:p14="http://schemas.microsoft.com/office/powerpoint/2010/main" val="24153949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1715570"/>
            <a:ext cx="8229600" cy="1600200"/>
          </a:xfrm>
          <a:prstGeom prst="rect">
            <a:avLst/>
          </a:prstGeom>
        </p:spPr>
        <p:txBody>
          <a:bodyPr/>
          <a:lstStyle>
            <a:lvl1pPr marL="342900" indent="-342900" algn="l" rtl="0" eaLnBrk="0" fontAlgn="base" hangingPunct="0">
              <a:lnSpc>
                <a:spcPts val="3400"/>
              </a:lnSpc>
              <a:spcBef>
                <a:spcPts val="2400"/>
              </a:spcBef>
              <a:spcAft>
                <a:spcPts val="1200"/>
              </a:spcAft>
              <a:buClr>
                <a:schemeClr val="accent1"/>
              </a:buClr>
              <a:buSzPct val="75000"/>
              <a:buFont typeface="Wingdings" pitchFamily="2" charset="2"/>
              <a:buChar char="u"/>
              <a:defRPr sz="2800">
                <a:solidFill>
                  <a:schemeClr val="tx1"/>
                </a:solidFill>
                <a:latin typeface="+mn-lt"/>
                <a:ea typeface="MS PGothic" pitchFamily="34" charset="-128"/>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latin typeface="+mn-lt"/>
                <a:ea typeface="MS PGothic" pitchFamily="34" charset="-128"/>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latin typeface="+mn-lt"/>
                <a:ea typeface="MS PGothic" pitchFamily="34" charset="-128"/>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latin typeface="+mn-lt"/>
                <a:ea typeface="MS PGothic" pitchFamily="34" charset="-128"/>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latin typeface="+mn-lt"/>
                <a:ea typeface="MS PGothic" pitchFamily="34" charset="-128"/>
              </a:defRPr>
            </a:lvl5pPr>
            <a:lvl6pPr marL="2514600" indent="-228600" algn="l" rtl="0" eaLnBrk="0" fontAlgn="base" hangingPunct="0">
              <a:spcBef>
                <a:spcPct val="50000"/>
              </a:spcBef>
              <a:spcAft>
                <a:spcPct val="0"/>
              </a:spcAft>
              <a:buClr>
                <a:srgbClr val="FC0128"/>
              </a:buClr>
              <a:buSzPct val="75000"/>
              <a:buChar char="•"/>
              <a:defRPr sz="2000">
                <a:solidFill>
                  <a:schemeClr val="tx2"/>
                </a:solidFill>
                <a:latin typeface="+mn-lt"/>
                <a:ea typeface="+mn-ea"/>
              </a:defRPr>
            </a:lvl6pPr>
            <a:lvl7pPr marL="2971800" indent="-228600" algn="l" rtl="0" eaLnBrk="0" fontAlgn="base" hangingPunct="0">
              <a:spcBef>
                <a:spcPct val="50000"/>
              </a:spcBef>
              <a:spcAft>
                <a:spcPct val="0"/>
              </a:spcAft>
              <a:buClr>
                <a:srgbClr val="FC0128"/>
              </a:buClr>
              <a:buSzPct val="75000"/>
              <a:buChar char="•"/>
              <a:defRPr sz="2000">
                <a:solidFill>
                  <a:schemeClr val="tx2"/>
                </a:solidFill>
                <a:latin typeface="+mn-lt"/>
                <a:ea typeface="+mn-ea"/>
              </a:defRPr>
            </a:lvl7pPr>
            <a:lvl8pPr marL="3429000" indent="-228600" algn="l" rtl="0" eaLnBrk="0" fontAlgn="base" hangingPunct="0">
              <a:spcBef>
                <a:spcPct val="50000"/>
              </a:spcBef>
              <a:spcAft>
                <a:spcPct val="0"/>
              </a:spcAft>
              <a:buClr>
                <a:srgbClr val="FC0128"/>
              </a:buClr>
              <a:buSzPct val="75000"/>
              <a:buChar char="•"/>
              <a:defRPr sz="2000">
                <a:solidFill>
                  <a:schemeClr val="tx2"/>
                </a:solidFill>
                <a:latin typeface="+mn-lt"/>
                <a:ea typeface="+mn-ea"/>
              </a:defRPr>
            </a:lvl8pPr>
            <a:lvl9pPr marL="3886200" indent="-228600" algn="l" rtl="0" eaLnBrk="0" fontAlgn="base" hangingPunct="0">
              <a:spcBef>
                <a:spcPct val="50000"/>
              </a:spcBef>
              <a:spcAft>
                <a:spcPct val="0"/>
              </a:spcAft>
              <a:buClr>
                <a:srgbClr val="FC0128"/>
              </a:buClr>
              <a:buSzPct val="75000"/>
              <a:buChar char="•"/>
              <a:defRPr sz="2000">
                <a:solidFill>
                  <a:schemeClr val="tx2"/>
                </a:solidFill>
                <a:latin typeface="+mn-lt"/>
                <a:ea typeface="+mn-ea"/>
              </a:defRPr>
            </a:lvl9pPr>
          </a:lstStyle>
          <a:p>
            <a:r>
              <a:rPr lang="en-US" kern="0" dirty="0" smtClean="0"/>
              <a:t>Help address mental health disparities and increase health and wellness across the East Austin community</a:t>
            </a:r>
          </a:p>
          <a:p>
            <a:pPr lvl="1">
              <a:lnSpc>
                <a:spcPct val="100000"/>
              </a:lnSpc>
            </a:pPr>
            <a:endParaRPr lang="en-US" sz="2000" kern="0" dirty="0" smtClean="0"/>
          </a:p>
          <a:p>
            <a:endParaRPr lang="en-US" kern="0" dirty="0" smtClean="0"/>
          </a:p>
          <a:p>
            <a:endParaRPr lang="en-US" kern="0" dirty="0"/>
          </a:p>
        </p:txBody>
      </p:sp>
      <p:sp>
        <p:nvSpPr>
          <p:cNvPr id="3" name="TextBox 2"/>
          <p:cNvSpPr txBox="1"/>
          <p:nvPr/>
        </p:nvSpPr>
        <p:spPr>
          <a:xfrm>
            <a:off x="228600" y="1290935"/>
            <a:ext cx="2743200" cy="461665"/>
          </a:xfrm>
          <a:prstGeom prst="rect">
            <a:avLst/>
          </a:prstGeom>
          <a:noFill/>
        </p:spPr>
        <p:txBody>
          <a:bodyPr wrap="square" rtlCol="0">
            <a:spAutoFit/>
          </a:bodyPr>
          <a:lstStyle/>
          <a:p>
            <a:r>
              <a:rPr lang="en-US" sz="2400" i="1" dirty="0">
                <a:solidFill>
                  <a:srgbClr val="FFFFFF"/>
                </a:solidFill>
              </a:rPr>
              <a:t>Austin, Texas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124200"/>
            <a:ext cx="3657600" cy="3435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19400" y="6244408"/>
            <a:ext cx="3657600" cy="315720"/>
          </a:xfrm>
          <a:prstGeom prst="rect">
            <a:avLst/>
          </a:prstGeom>
          <a:noFill/>
        </p:spPr>
        <p:txBody>
          <a:bodyPr wrap="square" rtlCol="0">
            <a:spAutoFit/>
          </a:bodyPr>
          <a:lstStyle/>
          <a:p>
            <a:r>
              <a:rPr lang="en-US" sz="1400" i="1" dirty="0">
                <a:solidFill>
                  <a:srgbClr val="FFFFFF"/>
                </a:solidFill>
              </a:rPr>
              <a:t>Photo by Huston-</a:t>
            </a:r>
            <a:r>
              <a:rPr lang="en-US" sz="1400" i="1" dirty="0" err="1">
                <a:solidFill>
                  <a:srgbClr val="FFFFFF"/>
                </a:solidFill>
              </a:rPr>
              <a:t>Tillotson</a:t>
            </a:r>
            <a:r>
              <a:rPr lang="en-US" sz="1400" i="1" dirty="0">
                <a:solidFill>
                  <a:srgbClr val="FFFFFF"/>
                </a:solidFill>
              </a:rPr>
              <a:t> University</a:t>
            </a:r>
          </a:p>
        </p:txBody>
      </p:sp>
      <p:sp>
        <p:nvSpPr>
          <p:cNvPr id="6" name="Line 4"/>
          <p:cNvSpPr>
            <a:spLocks noChangeShapeType="1"/>
          </p:cNvSpPr>
          <p:nvPr/>
        </p:nvSpPr>
        <p:spPr bwMode="auto">
          <a:xfrm>
            <a:off x="0" y="1143000"/>
            <a:ext cx="9144000" cy="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en-US" dirty="0">
              <a:solidFill>
                <a:srgbClr val="FFFFFF"/>
              </a:solidFill>
              <a:latin typeface="Arial" pitchFamily="34" charset="0"/>
              <a:ea typeface="ＭＳ Ｐゴシック" pitchFamily="34" charset="-128"/>
            </a:endParaRPr>
          </a:p>
        </p:txBody>
      </p:sp>
      <p:sp>
        <p:nvSpPr>
          <p:cNvPr id="8" name="Title 1"/>
          <p:cNvSpPr txBox="1">
            <a:spLocks/>
          </p:cNvSpPr>
          <p:nvPr/>
        </p:nvSpPr>
        <p:spPr>
          <a:xfrm>
            <a:off x="0" y="0"/>
            <a:ext cx="9144000" cy="762000"/>
          </a:xfrm>
          <a:prstGeom prst="rect">
            <a:avLst/>
          </a:prstGeom>
        </p:spPr>
        <p:txBody>
          <a:bodyPr/>
          <a:lstStyle>
            <a:lvl1pPr algn="l" rtl="0" eaLnBrk="0" fontAlgn="base" hangingPunct="0">
              <a:spcBef>
                <a:spcPct val="0"/>
              </a:spcBef>
              <a:spcAft>
                <a:spcPct val="0"/>
              </a:spcAft>
              <a:defRPr sz="3600">
                <a:solidFill>
                  <a:srgbClr val="FAFD00"/>
                </a:solidFill>
                <a:latin typeface="+mj-lt"/>
                <a:ea typeface="MS PGothic" pitchFamily="34" charset="-128"/>
                <a:cs typeface="+mj-cs"/>
              </a:defRPr>
            </a:lvl1pPr>
            <a:lvl2pPr algn="l" rtl="0" eaLnBrk="0" fontAlgn="base" hangingPunct="0">
              <a:spcBef>
                <a:spcPct val="0"/>
              </a:spcBef>
              <a:spcAft>
                <a:spcPct val="0"/>
              </a:spcAft>
              <a:defRPr sz="3600">
                <a:solidFill>
                  <a:srgbClr val="FAFD00"/>
                </a:solidFill>
                <a:latin typeface="Arial Black" pitchFamily="34" charset="0"/>
                <a:ea typeface="MS PGothic" pitchFamily="34" charset="-128"/>
              </a:defRPr>
            </a:lvl2pPr>
            <a:lvl3pPr algn="l" rtl="0" eaLnBrk="0" fontAlgn="base" hangingPunct="0">
              <a:spcBef>
                <a:spcPct val="0"/>
              </a:spcBef>
              <a:spcAft>
                <a:spcPct val="0"/>
              </a:spcAft>
              <a:defRPr sz="3600">
                <a:solidFill>
                  <a:srgbClr val="FAFD00"/>
                </a:solidFill>
                <a:latin typeface="Arial Black" pitchFamily="34" charset="0"/>
                <a:ea typeface="MS PGothic" pitchFamily="34" charset="-128"/>
              </a:defRPr>
            </a:lvl3pPr>
            <a:lvl4pPr algn="l" rtl="0" eaLnBrk="0" fontAlgn="base" hangingPunct="0">
              <a:spcBef>
                <a:spcPct val="0"/>
              </a:spcBef>
              <a:spcAft>
                <a:spcPct val="0"/>
              </a:spcAft>
              <a:defRPr sz="3600">
                <a:solidFill>
                  <a:srgbClr val="FAFD00"/>
                </a:solidFill>
                <a:latin typeface="Arial Black" pitchFamily="34" charset="0"/>
                <a:ea typeface="MS PGothic" pitchFamily="34" charset="-128"/>
              </a:defRPr>
            </a:lvl4pPr>
            <a:lvl5pPr algn="l" rtl="0" eaLnBrk="0" fontAlgn="base" hangingPunct="0">
              <a:spcBef>
                <a:spcPct val="0"/>
              </a:spcBef>
              <a:spcAft>
                <a:spcPct val="0"/>
              </a:spcAft>
              <a:defRPr sz="3600">
                <a:solidFill>
                  <a:srgbClr val="FAFD00"/>
                </a:solidFill>
                <a:latin typeface="Arial Black" pitchFamily="34" charset="0"/>
                <a:ea typeface="MS PGothic" pitchFamily="34" charset="-128"/>
              </a:defRPr>
            </a:lvl5pPr>
            <a:lvl6pPr marL="457200" algn="l" rtl="0" eaLnBrk="0" fontAlgn="base" hangingPunct="0">
              <a:spcBef>
                <a:spcPct val="0"/>
              </a:spcBef>
              <a:spcAft>
                <a:spcPct val="0"/>
              </a:spcAft>
              <a:defRPr sz="3600">
                <a:solidFill>
                  <a:srgbClr val="FAFD00"/>
                </a:solidFill>
                <a:latin typeface="Arial Black" pitchFamily="34" charset="0"/>
                <a:ea typeface="ＭＳ Ｐゴシック" pitchFamily="1" charset="-128"/>
              </a:defRPr>
            </a:lvl6pPr>
            <a:lvl7pPr marL="914400" algn="l" rtl="0" eaLnBrk="0" fontAlgn="base" hangingPunct="0">
              <a:spcBef>
                <a:spcPct val="0"/>
              </a:spcBef>
              <a:spcAft>
                <a:spcPct val="0"/>
              </a:spcAft>
              <a:defRPr sz="3600">
                <a:solidFill>
                  <a:srgbClr val="FAFD00"/>
                </a:solidFill>
                <a:latin typeface="Arial Black" pitchFamily="34" charset="0"/>
                <a:ea typeface="ＭＳ Ｐゴシック" pitchFamily="1" charset="-128"/>
              </a:defRPr>
            </a:lvl7pPr>
            <a:lvl8pPr marL="1371600" algn="l" rtl="0" eaLnBrk="0" fontAlgn="base" hangingPunct="0">
              <a:spcBef>
                <a:spcPct val="0"/>
              </a:spcBef>
              <a:spcAft>
                <a:spcPct val="0"/>
              </a:spcAft>
              <a:defRPr sz="3600">
                <a:solidFill>
                  <a:srgbClr val="FAFD00"/>
                </a:solidFill>
                <a:latin typeface="Arial Black" pitchFamily="34" charset="0"/>
                <a:ea typeface="ＭＳ Ｐゴシック" pitchFamily="1" charset="-128"/>
              </a:defRPr>
            </a:lvl8pPr>
            <a:lvl9pPr marL="1828800" algn="l" rtl="0" eaLnBrk="0" fontAlgn="base" hangingPunct="0">
              <a:spcBef>
                <a:spcPct val="0"/>
              </a:spcBef>
              <a:spcAft>
                <a:spcPct val="0"/>
              </a:spcAft>
              <a:defRPr sz="3600">
                <a:solidFill>
                  <a:srgbClr val="FAFD00"/>
                </a:solidFill>
                <a:latin typeface="Arial Black" pitchFamily="34" charset="0"/>
                <a:ea typeface="ＭＳ Ｐゴシック" pitchFamily="1" charset="-128"/>
              </a:defRPr>
            </a:lvl9pPr>
          </a:lstStyle>
          <a:p>
            <a:pPr algn="ctr"/>
            <a:r>
              <a:rPr lang="en-US" b="1" kern="0" dirty="0" smtClean="0"/>
              <a:t>Sandra Joy Anderson Community Health and Wellness Center</a:t>
            </a:r>
          </a:p>
        </p:txBody>
      </p:sp>
    </p:spTree>
    <p:extLst>
      <p:ext uri="{BB962C8B-B14F-4D97-AF65-F5344CB8AC3E}">
        <p14:creationId xmlns:p14="http://schemas.microsoft.com/office/powerpoint/2010/main" val="34426154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0" y="1130142"/>
            <a:ext cx="9144000" cy="4813458"/>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0" y="4751386"/>
            <a:ext cx="2656018" cy="1801814"/>
          </a:xfrm>
          <a:prstGeom prst="rect">
            <a:avLst/>
          </a:prstGeom>
          <a:ln w="12700">
            <a:solidFill>
              <a:schemeClr val="bg1">
                <a:lumMod val="40000"/>
                <a:lumOff val="60000"/>
              </a:schemeClr>
            </a:solidFill>
          </a:ln>
          <a:extLst>
            <a:ext uri="{53640926-AAD7-44D8-BBD7-CCE9431645EC}">
              <a14:shadowObscured xmlns:a14="http://schemas.microsoft.com/office/drawing/2010/main"/>
            </a:ext>
          </a:extLst>
        </p:spPr>
      </p:pic>
      <p:sp>
        <p:nvSpPr>
          <p:cNvPr id="4" name="TextBox 3"/>
          <p:cNvSpPr txBox="1"/>
          <p:nvPr/>
        </p:nvSpPr>
        <p:spPr>
          <a:xfrm>
            <a:off x="7620000" y="5575756"/>
            <a:ext cx="1524000" cy="215444"/>
          </a:xfrm>
          <a:prstGeom prst="rect">
            <a:avLst/>
          </a:prstGeom>
          <a:noFill/>
        </p:spPr>
        <p:txBody>
          <a:bodyPr wrap="square" rtlCol="0">
            <a:spAutoFit/>
          </a:bodyPr>
          <a:lstStyle/>
          <a:p>
            <a:pPr algn="r"/>
            <a:r>
              <a:rPr lang="en-US" sz="800" dirty="0">
                <a:solidFill>
                  <a:srgbClr val="0033CC">
                    <a:lumMod val="60000"/>
                    <a:lumOff val="40000"/>
                  </a:srgbClr>
                </a:solidFill>
              </a:rPr>
              <a:t>https://batchgeo.com/map/</a:t>
            </a:r>
          </a:p>
        </p:txBody>
      </p:sp>
      <p:sp>
        <p:nvSpPr>
          <p:cNvPr id="8" name="5-Point Star 7"/>
          <p:cNvSpPr/>
          <p:nvPr/>
        </p:nvSpPr>
        <p:spPr>
          <a:xfrm>
            <a:off x="5638800" y="2821857"/>
            <a:ext cx="418214" cy="33085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989136" y="4049862"/>
            <a:ext cx="402264" cy="33085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923621" y="5023688"/>
            <a:ext cx="379930" cy="33085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553200"/>
            <a:ext cx="5562600" cy="400110"/>
          </a:xfrm>
          <a:prstGeom prst="rect">
            <a:avLst/>
          </a:prstGeom>
        </p:spPr>
        <p:txBody>
          <a:bodyPr wrap="square">
            <a:spAutoFit/>
          </a:bodyPr>
          <a:lstStyle/>
          <a:p>
            <a:r>
              <a:rPr lang="en-US" sz="1000" dirty="0">
                <a:solidFill>
                  <a:srgbClr val="FFFFFF"/>
                </a:solidFill>
              </a:rPr>
              <a:t>Source</a:t>
            </a:r>
            <a:r>
              <a:rPr lang="en-US" sz="1000" dirty="0" smtClean="0">
                <a:solidFill>
                  <a:srgbClr val="FFFFFF"/>
                </a:solidFill>
              </a:rPr>
              <a:t>: </a:t>
            </a:r>
            <a:r>
              <a:rPr lang="en-US" sz="1000" dirty="0"/>
              <a:t>https://batchgeo.com/map/</a:t>
            </a:r>
          </a:p>
          <a:p>
            <a:r>
              <a:rPr lang="en-US" sz="1000" dirty="0" smtClean="0">
                <a:solidFill>
                  <a:srgbClr val="FFFFFF"/>
                </a:solidFill>
              </a:rPr>
              <a:t> </a:t>
            </a:r>
            <a:endParaRPr lang="en-US" sz="1000" dirty="0">
              <a:solidFill>
                <a:srgbClr val="FFFFFF"/>
              </a:solidFill>
            </a:endParaRPr>
          </a:p>
        </p:txBody>
      </p:sp>
      <p:sp>
        <p:nvSpPr>
          <p:cNvPr id="12" name="Rectangle 11"/>
          <p:cNvSpPr/>
          <p:nvPr/>
        </p:nvSpPr>
        <p:spPr>
          <a:xfrm>
            <a:off x="-2122" y="64278"/>
            <a:ext cx="9144000" cy="584775"/>
          </a:xfrm>
          <a:prstGeom prst="rect">
            <a:avLst/>
          </a:prstGeom>
        </p:spPr>
        <p:txBody>
          <a:bodyPr wrap="square">
            <a:spAutoFit/>
          </a:bodyPr>
          <a:lstStyle/>
          <a:p>
            <a:pPr algn="ctr"/>
            <a:r>
              <a:rPr lang="en-US" sz="3200" kern="0" dirty="0" smtClean="0">
                <a:solidFill>
                  <a:srgbClr val="FAFD00"/>
                </a:solidFill>
                <a:latin typeface="Arial Black"/>
              </a:rPr>
              <a:t>Reducing Trauma: Making Connections</a:t>
            </a:r>
            <a:endParaRPr lang="en-US" sz="3200" dirty="0">
              <a:solidFill>
                <a:srgbClr val="FFFFFF"/>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0678" y="5023688"/>
            <a:ext cx="19812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083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9"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mental-instit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937" y="609600"/>
            <a:ext cx="8505263"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760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3999" cy="838200"/>
          </a:xfrm>
        </p:spPr>
        <p:txBody>
          <a:bodyPr/>
          <a:lstStyle/>
          <a:p>
            <a:pPr algn="ctr">
              <a:defRPr/>
            </a:pPr>
            <a:r>
              <a:rPr lang="en-US" dirty="0" smtClean="0"/>
              <a:t>Accountable Community for Health</a:t>
            </a:r>
            <a:endParaRPr lang="en-US" dirty="0"/>
          </a:p>
        </p:txBody>
      </p:sp>
      <p:sp>
        <p:nvSpPr>
          <p:cNvPr id="247810" name="Line 4"/>
          <p:cNvSpPr>
            <a:spLocks noChangeShapeType="1"/>
          </p:cNvSpPr>
          <p:nvPr/>
        </p:nvSpPr>
        <p:spPr bwMode="auto">
          <a:xfrm>
            <a:off x="0" y="990600"/>
            <a:ext cx="9144000" cy="0"/>
          </a:xfrm>
          <a:prstGeom prst="line">
            <a:avLst/>
          </a:prstGeom>
          <a:noFill/>
          <a:ln w="76200">
            <a:solidFill>
              <a:schemeClr val="hlink"/>
            </a:solidFill>
            <a:round/>
            <a:headEnd/>
            <a:tailEnd/>
          </a:ln>
        </p:spPr>
        <p:txBody>
          <a:bodyPr anchor="ctr"/>
          <a:lstStyle/>
          <a:p>
            <a:endParaRPr lang="en-US">
              <a:solidFill>
                <a:srgbClr val="FFFFFF"/>
              </a:solidFill>
            </a:endParaRPr>
          </a:p>
        </p:txBody>
      </p:sp>
      <p:pic>
        <p:nvPicPr>
          <p:cNvPr id="247811" name="Picture 5" descr="pi slide logo 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6200" y="6324600"/>
            <a:ext cx="1260475" cy="3937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38" y="1400938"/>
            <a:ext cx="3810000" cy="4909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96"/>
          <a:stretch/>
        </p:blipFill>
        <p:spPr bwMode="auto">
          <a:xfrm>
            <a:off x="4900396" y="1400939"/>
            <a:ext cx="3691669" cy="4909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973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28246" y="5562600"/>
            <a:ext cx="2743200" cy="1032216"/>
          </a:xfrm>
          <a:prstGeom prst="rect">
            <a:avLst/>
          </a:prstGeom>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Fragmented prevention programs and services</a:t>
            </a:r>
          </a:p>
        </p:txBody>
      </p:sp>
      <p:sp>
        <p:nvSpPr>
          <p:cNvPr id="27" name="Rectangle 26"/>
          <p:cNvSpPr/>
          <p:nvPr/>
        </p:nvSpPr>
        <p:spPr>
          <a:xfrm>
            <a:off x="6133514" y="5562600"/>
            <a:ext cx="2743200" cy="1032216"/>
          </a:xfrm>
          <a:prstGeom prst="rect">
            <a:avLst/>
          </a:prstGeom>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Coordinated Prevention Policies, Practices and Programs / Services</a:t>
            </a:r>
            <a:endParaRPr lang="en-US" dirty="0"/>
          </a:p>
        </p:txBody>
      </p:sp>
      <p:sp>
        <p:nvSpPr>
          <p:cNvPr id="2" name="Title 1"/>
          <p:cNvSpPr>
            <a:spLocks noGrp="1"/>
          </p:cNvSpPr>
          <p:nvPr>
            <p:ph type="title"/>
          </p:nvPr>
        </p:nvSpPr>
        <p:spPr/>
        <p:txBody>
          <a:bodyPr/>
          <a:lstStyle/>
          <a:p>
            <a:r>
              <a:rPr lang="en-US" dirty="0" smtClean="0"/>
              <a:t>Expanding towards a System of Prevention</a:t>
            </a:r>
            <a:endParaRPr lang="en-US" dirty="0"/>
          </a:p>
        </p:txBody>
      </p:sp>
      <p:sp>
        <p:nvSpPr>
          <p:cNvPr id="4" name="Line 6"/>
          <p:cNvSpPr>
            <a:spLocks noChangeShapeType="1"/>
          </p:cNvSpPr>
          <p:nvPr/>
        </p:nvSpPr>
        <p:spPr bwMode="auto">
          <a:xfrm>
            <a:off x="0" y="1295400"/>
            <a:ext cx="9144000" cy="0"/>
          </a:xfrm>
          <a:prstGeom prst="line">
            <a:avLst/>
          </a:prstGeom>
          <a:noFill/>
          <a:ln w="76200">
            <a:solidFill>
              <a:srgbClr val="00FF00"/>
            </a:solidFill>
            <a:round/>
            <a:headEnd/>
            <a:tailEnd/>
          </a:ln>
          <a:effectLst/>
        </p:spPr>
        <p:txBody>
          <a:bodyPr anchor="ctr"/>
          <a:lstStyle/>
          <a:p>
            <a:pPr algn="ctr" eaLnBrk="0" fontAlgn="base" hangingPunct="0">
              <a:spcBef>
                <a:spcPct val="0"/>
              </a:spcBef>
              <a:spcAft>
                <a:spcPct val="0"/>
              </a:spcAft>
              <a:buClr>
                <a:srgbClr val="FC0128"/>
              </a:buClr>
              <a:buSzPct val="75000"/>
              <a:buFont typeface="Wingdings" pitchFamily="2" charset="2"/>
              <a:buNone/>
              <a:defRPr/>
            </a:pPr>
            <a:endParaRPr lang="en-US" sz="4000" i="1" kern="0">
              <a:solidFill>
                <a:srgbClr val="FFFF00"/>
              </a:solidFill>
              <a:effectLst>
                <a:outerShdw blurRad="38100" dist="38100" dir="2700000" algn="tl">
                  <a:srgbClr val="000000">
                    <a:alpha val="43137"/>
                  </a:srgbClr>
                </a:outerShdw>
              </a:effectLst>
              <a:latin typeface="GillSans" charset="0"/>
              <a:ea typeface="ＭＳ Ｐゴシック" pitchFamily="34" charset="-128"/>
            </a:endParaRPr>
          </a:p>
        </p:txBody>
      </p:sp>
      <p:sp>
        <p:nvSpPr>
          <p:cNvPr id="6" name="Right Arrow 5"/>
          <p:cNvSpPr/>
          <p:nvPr/>
        </p:nvSpPr>
        <p:spPr>
          <a:xfrm>
            <a:off x="3554730" y="1871588"/>
            <a:ext cx="2019300" cy="609600"/>
          </a:xfrm>
          <a:prstGeom prst="rightArrow">
            <a:avLst/>
          </a:prstGeom>
          <a:solidFill>
            <a:schemeClr val="accent4">
              <a:lumMod val="90000"/>
            </a:schemeClr>
          </a:solidFill>
          <a:ln>
            <a:solidFill>
              <a:schemeClr val="accent4">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554730" y="3166988"/>
            <a:ext cx="2019300" cy="609600"/>
          </a:xfrm>
          <a:prstGeom prst="rightArrow">
            <a:avLst/>
          </a:prstGeom>
          <a:solidFill>
            <a:schemeClr val="accent4">
              <a:lumMod val="90000"/>
            </a:schemeClr>
          </a:solidFill>
          <a:ln>
            <a:solidFill>
              <a:schemeClr val="accent4">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554730" y="4462388"/>
            <a:ext cx="2019300" cy="609600"/>
          </a:xfrm>
          <a:prstGeom prst="rightArrow">
            <a:avLst/>
          </a:prstGeom>
          <a:solidFill>
            <a:schemeClr val="accent4">
              <a:lumMod val="90000"/>
            </a:schemeClr>
          </a:solidFill>
          <a:ln>
            <a:solidFill>
              <a:schemeClr val="accent4">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562350" y="5757788"/>
            <a:ext cx="2019300" cy="609600"/>
          </a:xfrm>
          <a:prstGeom prst="rightArrow">
            <a:avLst/>
          </a:prstGeom>
          <a:solidFill>
            <a:schemeClr val="accent4">
              <a:lumMod val="90000"/>
            </a:schemeClr>
          </a:solidFill>
          <a:ln>
            <a:solidFill>
              <a:schemeClr val="accent4">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4800" y="2895600"/>
            <a:ext cx="2743200" cy="103221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Behavioral Health and Healthcare just as a service provider</a:t>
            </a:r>
            <a:endParaRPr lang="en-US" dirty="0"/>
          </a:p>
        </p:txBody>
      </p:sp>
      <p:sp>
        <p:nvSpPr>
          <p:cNvPr id="18" name="Rectangle 17"/>
          <p:cNvSpPr/>
          <p:nvPr/>
        </p:nvSpPr>
        <p:spPr>
          <a:xfrm>
            <a:off x="328246" y="1676400"/>
            <a:ext cx="2743200" cy="103221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Sick care	</a:t>
            </a:r>
          </a:p>
        </p:txBody>
      </p:sp>
      <p:sp>
        <p:nvSpPr>
          <p:cNvPr id="19" name="Rectangle 18"/>
          <p:cNvSpPr/>
          <p:nvPr/>
        </p:nvSpPr>
        <p:spPr>
          <a:xfrm>
            <a:off x="304800" y="4225584"/>
            <a:ext cx="2743200" cy="103221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People in the population as patients</a:t>
            </a:r>
          </a:p>
        </p:txBody>
      </p:sp>
      <p:sp>
        <p:nvSpPr>
          <p:cNvPr id="20" name="Rectangle 19"/>
          <p:cNvSpPr/>
          <p:nvPr/>
        </p:nvSpPr>
        <p:spPr>
          <a:xfrm>
            <a:off x="6096000" y="2895600"/>
            <a:ext cx="2743200" cy="103221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As facilitators and catalysts for change</a:t>
            </a:r>
            <a:endParaRPr lang="en-US" b="1" dirty="0"/>
          </a:p>
        </p:txBody>
      </p:sp>
      <p:sp>
        <p:nvSpPr>
          <p:cNvPr id="22" name="Rectangle 21"/>
          <p:cNvSpPr/>
          <p:nvPr/>
        </p:nvSpPr>
        <p:spPr>
          <a:xfrm>
            <a:off x="6133514" y="1634784"/>
            <a:ext cx="2743200" cy="103221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Prevention, health, wellness, and then treatment</a:t>
            </a:r>
          </a:p>
        </p:txBody>
      </p:sp>
      <p:sp>
        <p:nvSpPr>
          <p:cNvPr id="23" name="Rectangle 22"/>
          <p:cNvSpPr/>
          <p:nvPr/>
        </p:nvSpPr>
        <p:spPr>
          <a:xfrm>
            <a:off x="6158484" y="4267200"/>
            <a:ext cx="2743200" cy="103221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Focused </a:t>
            </a:r>
            <a:r>
              <a:rPr lang="en-US" b="1" dirty="0"/>
              <a:t>on community determinants</a:t>
            </a:r>
          </a:p>
        </p:txBody>
      </p:sp>
      <p:sp>
        <p:nvSpPr>
          <p:cNvPr id="3" name="TextBox 2"/>
          <p:cNvSpPr txBox="1"/>
          <p:nvPr/>
        </p:nvSpPr>
        <p:spPr>
          <a:xfrm>
            <a:off x="914400" y="1295400"/>
            <a:ext cx="1295400" cy="369332"/>
          </a:xfrm>
          <a:prstGeom prst="rect">
            <a:avLst/>
          </a:prstGeom>
          <a:noFill/>
        </p:spPr>
        <p:txBody>
          <a:bodyPr wrap="square" rtlCol="0">
            <a:spAutoFit/>
          </a:bodyPr>
          <a:lstStyle/>
          <a:p>
            <a:pPr algn="ctr"/>
            <a:r>
              <a:rPr lang="en-US" dirty="0" smtClean="0">
                <a:solidFill>
                  <a:srgbClr val="FFFD00"/>
                </a:solidFill>
                <a:latin typeface="+mj-lt"/>
              </a:rPr>
              <a:t>From</a:t>
            </a:r>
            <a:endParaRPr lang="en-US" dirty="0">
              <a:solidFill>
                <a:srgbClr val="FFFD00"/>
              </a:solidFill>
              <a:latin typeface="+mj-lt"/>
            </a:endParaRPr>
          </a:p>
        </p:txBody>
      </p:sp>
      <p:sp>
        <p:nvSpPr>
          <p:cNvPr id="24" name="TextBox 23"/>
          <p:cNvSpPr txBox="1"/>
          <p:nvPr/>
        </p:nvSpPr>
        <p:spPr>
          <a:xfrm>
            <a:off x="6858000" y="1295400"/>
            <a:ext cx="1295400" cy="369332"/>
          </a:xfrm>
          <a:prstGeom prst="rect">
            <a:avLst/>
          </a:prstGeom>
          <a:noFill/>
        </p:spPr>
        <p:txBody>
          <a:bodyPr wrap="square" rtlCol="0">
            <a:spAutoFit/>
          </a:bodyPr>
          <a:lstStyle/>
          <a:p>
            <a:pPr algn="ctr"/>
            <a:r>
              <a:rPr lang="en-US" dirty="0" smtClean="0">
                <a:solidFill>
                  <a:srgbClr val="FFFD00"/>
                </a:solidFill>
                <a:latin typeface="+mj-lt"/>
              </a:rPr>
              <a:t>To</a:t>
            </a:r>
            <a:endParaRPr lang="en-US" dirty="0">
              <a:solidFill>
                <a:srgbClr val="FFFD00"/>
              </a:solidFill>
              <a:latin typeface="+mj-lt"/>
            </a:endParaRPr>
          </a:p>
        </p:txBody>
      </p:sp>
      <p:pic>
        <p:nvPicPr>
          <p:cNvPr id="25" name="Picture 5" descr="pi slide logo 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32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6" grpId="0" animBg="1"/>
      <p:bldP spid="13" grpId="0" animBg="1"/>
      <p:bldP spid="14" grpId="0" animBg="1"/>
      <p:bldP spid="15" grpId="0" animBg="1"/>
      <p:bldP spid="16" grpId="0" animBg="1"/>
      <p:bldP spid="18" grpId="0" animBg="1"/>
      <p:bldP spid="19" grpId="0" animBg="1"/>
      <p:bldP spid="20" grpId="0" animBg="1"/>
      <p:bldP spid="22" grpId="0" animBg="1"/>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towards a System of Prevention</a:t>
            </a:r>
            <a:endParaRPr lang="en-US" dirty="0"/>
          </a:p>
        </p:txBody>
      </p:sp>
      <p:sp>
        <p:nvSpPr>
          <p:cNvPr id="4" name="Line 6"/>
          <p:cNvSpPr>
            <a:spLocks noChangeShapeType="1"/>
          </p:cNvSpPr>
          <p:nvPr/>
        </p:nvSpPr>
        <p:spPr bwMode="auto">
          <a:xfrm>
            <a:off x="0" y="1295400"/>
            <a:ext cx="9144000" cy="0"/>
          </a:xfrm>
          <a:prstGeom prst="line">
            <a:avLst/>
          </a:prstGeom>
          <a:noFill/>
          <a:ln w="76200">
            <a:solidFill>
              <a:srgbClr val="00FF00"/>
            </a:solidFill>
            <a:round/>
            <a:headEnd/>
            <a:tailEnd/>
          </a:ln>
          <a:effectLst/>
        </p:spPr>
        <p:txBody>
          <a:bodyPr anchor="ctr"/>
          <a:lstStyle/>
          <a:p>
            <a:pPr algn="ctr" eaLnBrk="0" fontAlgn="base" hangingPunct="0">
              <a:spcBef>
                <a:spcPct val="0"/>
              </a:spcBef>
              <a:spcAft>
                <a:spcPct val="0"/>
              </a:spcAft>
              <a:buClr>
                <a:srgbClr val="FC0128"/>
              </a:buClr>
              <a:buSzPct val="75000"/>
              <a:buFont typeface="Wingdings" pitchFamily="2" charset="2"/>
              <a:buNone/>
              <a:defRPr/>
            </a:pPr>
            <a:endParaRPr lang="en-US" sz="4000" i="1" kern="0">
              <a:solidFill>
                <a:srgbClr val="FFFF00"/>
              </a:solidFill>
              <a:effectLst>
                <a:outerShdw blurRad="38100" dist="38100" dir="2700000" algn="tl">
                  <a:srgbClr val="000000">
                    <a:alpha val="43137"/>
                  </a:srgbClr>
                </a:outerShdw>
              </a:effectLst>
              <a:latin typeface="GillSans" charset="0"/>
              <a:ea typeface="ＭＳ Ｐゴシック" pitchFamily="34" charset="-128"/>
            </a:endParaRPr>
          </a:p>
        </p:txBody>
      </p:sp>
      <p:sp>
        <p:nvSpPr>
          <p:cNvPr id="3" name="TextBox 2"/>
          <p:cNvSpPr txBox="1"/>
          <p:nvPr/>
        </p:nvSpPr>
        <p:spPr>
          <a:xfrm>
            <a:off x="914400" y="1295400"/>
            <a:ext cx="1295400" cy="369332"/>
          </a:xfrm>
          <a:prstGeom prst="rect">
            <a:avLst/>
          </a:prstGeom>
          <a:noFill/>
        </p:spPr>
        <p:txBody>
          <a:bodyPr wrap="square" rtlCol="0">
            <a:spAutoFit/>
          </a:bodyPr>
          <a:lstStyle/>
          <a:p>
            <a:pPr algn="ctr"/>
            <a:r>
              <a:rPr lang="en-US" dirty="0" smtClean="0">
                <a:solidFill>
                  <a:srgbClr val="FFFD00"/>
                </a:solidFill>
                <a:latin typeface="+mj-lt"/>
              </a:rPr>
              <a:t>From</a:t>
            </a:r>
            <a:endParaRPr lang="en-US" dirty="0">
              <a:solidFill>
                <a:srgbClr val="FFFD00"/>
              </a:solidFill>
              <a:latin typeface="+mj-lt"/>
            </a:endParaRPr>
          </a:p>
        </p:txBody>
      </p:sp>
      <p:sp>
        <p:nvSpPr>
          <p:cNvPr id="24" name="TextBox 23"/>
          <p:cNvSpPr txBox="1"/>
          <p:nvPr/>
        </p:nvSpPr>
        <p:spPr>
          <a:xfrm>
            <a:off x="6858000" y="1295400"/>
            <a:ext cx="1295400" cy="369332"/>
          </a:xfrm>
          <a:prstGeom prst="rect">
            <a:avLst/>
          </a:prstGeom>
          <a:noFill/>
        </p:spPr>
        <p:txBody>
          <a:bodyPr wrap="square" rtlCol="0">
            <a:spAutoFit/>
          </a:bodyPr>
          <a:lstStyle/>
          <a:p>
            <a:pPr algn="ctr"/>
            <a:r>
              <a:rPr lang="en-US" dirty="0" smtClean="0">
                <a:solidFill>
                  <a:srgbClr val="FFFD00"/>
                </a:solidFill>
                <a:latin typeface="+mj-lt"/>
              </a:rPr>
              <a:t>To</a:t>
            </a:r>
            <a:endParaRPr lang="en-US" dirty="0">
              <a:solidFill>
                <a:srgbClr val="FFFD00"/>
              </a:solidFill>
              <a:latin typeface="+mj-lt"/>
            </a:endParaRPr>
          </a:p>
        </p:txBody>
      </p:sp>
      <p:pic>
        <p:nvPicPr>
          <p:cNvPr id="27" name="Picture 5" descr="pi slide logo 0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21"/>
          <p:cNvSpPr/>
          <p:nvPr/>
        </p:nvSpPr>
        <p:spPr>
          <a:xfrm>
            <a:off x="3562350" y="3640308"/>
            <a:ext cx="2019300" cy="609600"/>
          </a:xfrm>
          <a:prstGeom prst="rightArrow">
            <a:avLst/>
          </a:prstGeom>
          <a:solidFill>
            <a:schemeClr val="accent4">
              <a:lumMod val="90000"/>
            </a:schemeClr>
          </a:solidFill>
          <a:ln>
            <a:solidFill>
              <a:schemeClr val="accent4">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p:cNvSpPr/>
          <p:nvPr/>
        </p:nvSpPr>
        <p:spPr>
          <a:xfrm>
            <a:off x="354570" y="3429000"/>
            <a:ext cx="2743200" cy="103221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“After </a:t>
            </a:r>
            <a:r>
              <a:rPr lang="en-US" dirty="0"/>
              <a:t>the fact</a:t>
            </a:r>
            <a:r>
              <a:rPr lang="en-US" dirty="0" smtClean="0"/>
              <a:t>”</a:t>
            </a:r>
            <a:endParaRPr lang="en-US" dirty="0">
              <a:solidFill>
                <a:srgbClr val="000000"/>
              </a:solidFill>
            </a:endParaRPr>
          </a:p>
        </p:txBody>
      </p:sp>
      <p:sp>
        <p:nvSpPr>
          <p:cNvPr id="29" name="Rectangle 28"/>
          <p:cNvSpPr/>
          <p:nvPr/>
        </p:nvSpPr>
        <p:spPr>
          <a:xfrm>
            <a:off x="6095414" y="3352800"/>
            <a:ext cx="2743200" cy="103221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“In the first </a:t>
            </a:r>
            <a:r>
              <a:rPr lang="en-US" b="1" dirty="0" smtClean="0"/>
              <a:t>place”</a:t>
            </a:r>
            <a:endParaRPr lang="en-US" b="1" dirty="0">
              <a:solidFill>
                <a:srgbClr val="000000"/>
              </a:solidFill>
            </a:endParaRPr>
          </a:p>
        </p:txBody>
      </p:sp>
    </p:spTree>
    <p:extLst>
      <p:ext uri="{BB962C8B-B14F-4D97-AF65-F5344CB8AC3E}">
        <p14:creationId xmlns:p14="http://schemas.microsoft.com/office/powerpoint/2010/main" val="21236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2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38200" y="914400"/>
            <a:ext cx="7696200" cy="3763963"/>
          </a:xfrm>
          <a:prstGeom prst="rect">
            <a:avLst/>
          </a:prstGeom>
        </p:spPr>
        <p:txBody>
          <a:bodyPr/>
          <a:lstStyle>
            <a:lvl1pPr marL="342900" indent="-342900" algn="l" rtl="0" eaLnBrk="0" fontAlgn="base" hangingPunct="0">
              <a:lnSpc>
                <a:spcPts val="3400"/>
              </a:lnSpc>
              <a:spcBef>
                <a:spcPts val="2400"/>
              </a:spcBef>
              <a:spcAft>
                <a:spcPts val="6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9pPr>
          </a:lstStyle>
          <a:p>
            <a:r>
              <a:rPr lang="en-US" sz="3600" kern="0" dirty="0" smtClean="0"/>
              <a:t>First alone, then in your pair, then your small group, compile a list of skills in answer to:</a:t>
            </a:r>
          </a:p>
          <a:p>
            <a:pPr marL="0" indent="0" algn="ctr">
              <a:lnSpc>
                <a:spcPts val="4400"/>
              </a:lnSpc>
              <a:buNone/>
            </a:pPr>
            <a:r>
              <a:rPr lang="en-US" sz="4400" b="1" kern="0" dirty="0" smtClean="0">
                <a:cs typeface="Arial" panose="020B0604020202020204" pitchFamily="34" charset="0"/>
              </a:rPr>
              <a:t>What key skills should leaders develop to work effectively with communities to improve population-level behavioral health outcomes?</a:t>
            </a:r>
            <a:endParaRPr lang="en-US" sz="4400" b="1" kern="0" dirty="0">
              <a:cs typeface="Arial" panose="020B0604020202020204" pitchFamily="34" charset="0"/>
            </a:endParaRPr>
          </a:p>
          <a:p>
            <a:r>
              <a:rPr lang="en-US" sz="3600" kern="0" dirty="0"/>
              <a:t>8</a:t>
            </a:r>
            <a:r>
              <a:rPr lang="en-US" sz="3600" kern="0" dirty="0" smtClean="0"/>
              <a:t> minutes</a:t>
            </a:r>
            <a:endParaRPr lang="en-US" sz="3600" kern="0" dirty="0"/>
          </a:p>
          <a:p>
            <a:pPr marL="0" indent="0">
              <a:buNone/>
            </a:pPr>
            <a:endParaRPr lang="en-US" kern="0" dirty="0" smtClean="0"/>
          </a:p>
        </p:txBody>
      </p:sp>
      <p:sp>
        <p:nvSpPr>
          <p:cNvPr id="4" name="Title 1"/>
          <p:cNvSpPr txBox="1">
            <a:spLocks/>
          </p:cNvSpPr>
          <p:nvPr/>
        </p:nvSpPr>
        <p:spPr>
          <a:xfrm>
            <a:off x="601663" y="152400"/>
            <a:ext cx="8161337" cy="506412"/>
          </a:xfrm>
          <a:prstGeom prst="rect">
            <a:avLst/>
          </a:prstGeom>
        </p:spPr>
        <p:txBody>
          <a:bodyPr/>
          <a:lstStyle>
            <a:lvl1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a:lstStyle>
          <a:p>
            <a:r>
              <a:rPr lang="en-US" kern="0" dirty="0" smtClean="0"/>
              <a:t>Interactive Activity #2</a:t>
            </a:r>
            <a:endParaRPr lang="en-US" kern="0" dirty="0"/>
          </a:p>
        </p:txBody>
      </p:sp>
      <p:sp>
        <p:nvSpPr>
          <p:cNvPr id="6" name="Line 9"/>
          <p:cNvSpPr>
            <a:spLocks noChangeShapeType="1"/>
          </p:cNvSpPr>
          <p:nvPr/>
        </p:nvSpPr>
        <p:spPr bwMode="auto">
          <a:xfrm>
            <a:off x="0" y="762000"/>
            <a:ext cx="9144000" cy="0"/>
          </a:xfrm>
          <a:prstGeom prst="line">
            <a:avLst/>
          </a:prstGeom>
          <a:noFill/>
          <a:ln w="76200">
            <a:solidFill>
              <a:srgbClr val="00FF00"/>
            </a:solidFill>
            <a:round/>
            <a:headEnd/>
            <a:tailEnd/>
          </a:ln>
        </p:spPr>
        <p:txBody>
          <a:bodyPr anchor="ctr"/>
          <a:lstStyle/>
          <a:p>
            <a:endParaRPr lang="en-US">
              <a:solidFill>
                <a:srgbClr val="FFFFFF"/>
              </a:solidFill>
            </a:endParaRPr>
          </a:p>
        </p:txBody>
      </p:sp>
    </p:spTree>
    <p:extLst>
      <p:ext uri="{BB962C8B-B14F-4D97-AF65-F5344CB8AC3E}">
        <p14:creationId xmlns:p14="http://schemas.microsoft.com/office/powerpoint/2010/main" val="1987397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63" y="76200"/>
            <a:ext cx="8161337" cy="849312"/>
          </a:xfrm>
        </p:spPr>
        <p:txBody>
          <a:bodyPr>
            <a:noAutofit/>
          </a:bodyPr>
          <a:lstStyle/>
          <a:p>
            <a:pPr>
              <a:defRPr/>
            </a:pPr>
            <a:r>
              <a:rPr lang="en-US" sz="2800" dirty="0">
                <a:solidFill>
                  <a:srgbClr val="FAFD00"/>
                </a:solidFill>
                <a:effectLst>
                  <a:outerShdw blurRad="38100" dist="38100" dir="2700000" algn="tl">
                    <a:srgbClr val="000000"/>
                  </a:outerShdw>
                </a:effectLst>
              </a:rPr>
              <a:t>Behavioral Health Skills and Approaches</a:t>
            </a:r>
            <a:endParaRPr lang="en-US" sz="2800" dirty="0">
              <a:solidFill>
                <a:srgbClr val="FFFFFF"/>
              </a:solidFill>
              <a:effectLst>
                <a:outerShdw blurRad="38100" dist="38100" dir="2700000" algn="tl">
                  <a:srgbClr val="000000"/>
                </a:outerShdw>
              </a:effectLst>
            </a:endParaRPr>
          </a:p>
        </p:txBody>
      </p:sp>
      <p:sp>
        <p:nvSpPr>
          <p:cNvPr id="4" name="Text Placeholder 3"/>
          <p:cNvSpPr>
            <a:spLocks noGrp="1"/>
          </p:cNvSpPr>
          <p:nvPr>
            <p:ph type="body" sz="half" idx="2"/>
          </p:nvPr>
        </p:nvSpPr>
        <p:spPr>
          <a:xfrm>
            <a:off x="381000" y="1295400"/>
            <a:ext cx="7696200" cy="4495800"/>
          </a:xfrm>
        </p:spPr>
        <p:txBody>
          <a:bodyPr>
            <a:normAutofit/>
          </a:bodyPr>
          <a:lstStyle/>
          <a:p>
            <a:pPr>
              <a:spcBef>
                <a:spcPts val="1200"/>
              </a:spcBef>
              <a:spcAft>
                <a:spcPts val="1200"/>
              </a:spcAft>
              <a:defRPr/>
            </a:pPr>
            <a:r>
              <a:rPr lang="en-US" sz="2800" dirty="0" smtClean="0">
                <a:effectLst>
                  <a:outerShdw blurRad="38100" dist="38100" dir="2700000" algn="tl">
                    <a:srgbClr val="000000">
                      <a:alpha val="43137"/>
                    </a:srgbClr>
                  </a:outerShdw>
                </a:effectLst>
              </a:rPr>
              <a:t>Addressing the community environment</a:t>
            </a:r>
          </a:p>
          <a:p>
            <a:pPr>
              <a:spcBef>
                <a:spcPts val="1200"/>
              </a:spcBef>
              <a:spcAft>
                <a:spcPts val="1200"/>
              </a:spcAft>
              <a:defRPr/>
            </a:pPr>
            <a:r>
              <a:rPr lang="en-US" sz="2800" dirty="0" smtClean="0">
                <a:effectLst>
                  <a:outerShdw blurRad="38100" dist="38100" dir="2700000" algn="tl">
                    <a:srgbClr val="000000">
                      <a:alpha val="43137"/>
                    </a:srgbClr>
                  </a:outerShdw>
                </a:effectLst>
              </a:rPr>
              <a:t>Collaborating </a:t>
            </a:r>
            <a:r>
              <a:rPr lang="en-US" sz="2800" dirty="0">
                <a:effectLst>
                  <a:outerShdw blurRad="38100" dist="38100" dir="2700000" algn="tl">
                    <a:srgbClr val="000000">
                      <a:alpha val="43137"/>
                    </a:srgbClr>
                  </a:outerShdw>
                </a:effectLst>
              </a:rPr>
              <a:t>with multiple </a:t>
            </a:r>
            <a:r>
              <a:rPr lang="en-US" sz="2800" dirty="0" smtClean="0">
                <a:effectLst>
                  <a:outerShdw blurRad="38100" dist="38100" dir="2700000" algn="tl">
                    <a:srgbClr val="000000">
                      <a:alpha val="43137"/>
                    </a:srgbClr>
                  </a:outerShdw>
                </a:effectLst>
              </a:rPr>
              <a:t>sectors</a:t>
            </a:r>
          </a:p>
          <a:p>
            <a:pPr>
              <a:spcBef>
                <a:spcPts val="1200"/>
              </a:spcBef>
              <a:spcAft>
                <a:spcPts val="1200"/>
              </a:spcAft>
              <a:defRPr/>
            </a:pPr>
            <a:r>
              <a:rPr lang="en-US" sz="2800" dirty="0" smtClean="0">
                <a:effectLst>
                  <a:outerShdw blurRad="38100" dist="38100" dir="2700000" algn="tl">
                    <a:srgbClr val="000000">
                      <a:alpha val="43137"/>
                    </a:srgbClr>
                  </a:outerShdw>
                </a:effectLst>
              </a:rPr>
              <a:t>Commitment to Advancing Equity</a:t>
            </a:r>
          </a:p>
          <a:p>
            <a:pPr>
              <a:spcBef>
                <a:spcPts val="1200"/>
              </a:spcBef>
              <a:spcAft>
                <a:spcPts val="1200"/>
              </a:spcAft>
              <a:defRPr/>
            </a:pPr>
            <a:r>
              <a:rPr lang="en-US" sz="2800" dirty="0" smtClean="0">
                <a:effectLst>
                  <a:outerShdw blurRad="38100" dist="38100" dir="2700000" algn="tl">
                    <a:srgbClr val="000000">
                      <a:alpha val="43137"/>
                    </a:srgbClr>
                  </a:outerShdw>
                </a:effectLst>
              </a:rPr>
              <a:t>Shifting norms and behavior</a:t>
            </a:r>
          </a:p>
          <a:p>
            <a:pPr marL="342900" lvl="1" indent="-342900">
              <a:spcBef>
                <a:spcPts val="1200"/>
              </a:spcBef>
              <a:buClr>
                <a:srgbClr val="FF0000"/>
              </a:buClr>
              <a:defRPr/>
            </a:pPr>
            <a:r>
              <a:rPr lang="en-US" dirty="0" smtClean="0"/>
              <a:t>Advocating </a:t>
            </a:r>
            <a:r>
              <a:rPr lang="en-US" dirty="0"/>
              <a:t>for </a:t>
            </a:r>
            <a:r>
              <a:rPr lang="en-US" dirty="0" smtClean="0"/>
              <a:t>policy </a:t>
            </a:r>
            <a:r>
              <a:rPr lang="en-US" dirty="0"/>
              <a:t>and org practice </a:t>
            </a:r>
            <a:r>
              <a:rPr lang="en-US" dirty="0" smtClean="0"/>
              <a:t>change</a:t>
            </a:r>
          </a:p>
          <a:p>
            <a:pPr marL="342900" lvl="1" indent="-342900">
              <a:spcBef>
                <a:spcPts val="1200"/>
              </a:spcBef>
              <a:buClr>
                <a:srgbClr val="FF0000"/>
              </a:buClr>
              <a:defRPr/>
            </a:pPr>
            <a:r>
              <a:rPr lang="en-US" sz="2800" dirty="0" smtClean="0"/>
              <a:t>Understanding the changing healthcare system</a:t>
            </a:r>
          </a:p>
        </p:txBody>
      </p:sp>
      <p:sp>
        <p:nvSpPr>
          <p:cNvPr id="88068" name="Line 4"/>
          <p:cNvSpPr>
            <a:spLocks noChangeShapeType="1"/>
          </p:cNvSpPr>
          <p:nvPr/>
        </p:nvSpPr>
        <p:spPr bwMode="auto">
          <a:xfrm>
            <a:off x="0" y="990600"/>
            <a:ext cx="9144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FFFFFF"/>
              </a:solidFill>
            </a:endParaRPr>
          </a:p>
        </p:txBody>
      </p:sp>
      <p:pic>
        <p:nvPicPr>
          <p:cNvPr id="88069" name="Picture 31"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1567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1474" name="Rectangle 2"/>
          <p:cNvSpPr>
            <a:spLocks noGrp="1" noChangeArrowheads="1"/>
          </p:cNvSpPr>
          <p:nvPr>
            <p:ph type="body" idx="1"/>
          </p:nvPr>
        </p:nvSpPr>
        <p:spPr>
          <a:xfrm>
            <a:off x="457200" y="1905000"/>
            <a:ext cx="7848600" cy="3276600"/>
          </a:xfrm>
        </p:spPr>
        <p:txBody>
          <a:bodyPr/>
          <a:lstStyle/>
          <a:p>
            <a:pPr>
              <a:lnSpc>
                <a:spcPct val="100000"/>
              </a:lnSpc>
              <a:spcBef>
                <a:spcPts val="1200"/>
              </a:spcBef>
              <a:defRPr/>
            </a:pPr>
            <a:r>
              <a:rPr lang="en-US" dirty="0" smtClean="0">
                <a:effectLst>
                  <a:outerShdw blurRad="38100" dist="38100" dir="2700000" algn="tl">
                    <a:srgbClr val="000000">
                      <a:alpha val="43137"/>
                    </a:srgbClr>
                  </a:outerShdw>
                </a:effectLst>
              </a:rPr>
              <a:t>Facilitating &amp; Catalyzing  </a:t>
            </a:r>
            <a:endParaRPr lang="en-US" dirty="0">
              <a:effectLst>
                <a:outerShdw blurRad="38100" dist="38100" dir="2700000" algn="tl">
                  <a:srgbClr val="000000">
                    <a:alpha val="43137"/>
                  </a:srgbClr>
                </a:outerShdw>
              </a:effectLst>
            </a:endParaRPr>
          </a:p>
          <a:p>
            <a:pPr>
              <a:spcBef>
                <a:spcPts val="1200"/>
              </a:spcBef>
              <a:defRPr/>
            </a:pPr>
            <a:r>
              <a:rPr lang="en-US" dirty="0" smtClean="0"/>
              <a:t>Promoting </a:t>
            </a:r>
            <a:r>
              <a:rPr lang="en-US" dirty="0"/>
              <a:t>resilience, violence prevention, mental health, stigma </a:t>
            </a:r>
            <a:r>
              <a:rPr lang="en-US" dirty="0" smtClean="0"/>
              <a:t>reduction</a:t>
            </a:r>
          </a:p>
          <a:p>
            <a:pPr>
              <a:spcBef>
                <a:spcPts val="1200"/>
              </a:spcBef>
              <a:defRPr/>
            </a:pPr>
            <a:r>
              <a:rPr lang="en-US" dirty="0" smtClean="0"/>
              <a:t>Understanding community experiences</a:t>
            </a:r>
          </a:p>
          <a:p>
            <a:pPr>
              <a:spcBef>
                <a:spcPts val="1200"/>
              </a:spcBef>
              <a:defRPr/>
            </a:pPr>
            <a:r>
              <a:rPr lang="en-US" dirty="0" smtClean="0"/>
              <a:t>Engaging peer support</a:t>
            </a:r>
            <a:endParaRPr lang="en-US" dirty="0"/>
          </a:p>
          <a:p>
            <a:pPr>
              <a:spcBef>
                <a:spcPts val="1200"/>
              </a:spcBef>
              <a:defRPr/>
            </a:pPr>
            <a:endParaRPr lang="en-US" dirty="0"/>
          </a:p>
        </p:txBody>
      </p:sp>
      <p:sp>
        <p:nvSpPr>
          <p:cNvPr id="4841475" name="Rectangle 3"/>
          <p:cNvSpPr>
            <a:spLocks noChangeArrowheads="1"/>
          </p:cNvSpPr>
          <p:nvPr/>
        </p:nvSpPr>
        <p:spPr bwMode="auto">
          <a:xfrm>
            <a:off x="-7749" y="2286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a:defRPr/>
            </a:pPr>
            <a:r>
              <a:rPr lang="en-US" sz="2800" dirty="0" smtClean="0">
                <a:solidFill>
                  <a:srgbClr val="FAFD00"/>
                </a:solidFill>
                <a:effectLst>
                  <a:outerShdw blurRad="38100" dist="38100" dir="2700000" algn="tl">
                    <a:srgbClr val="000000"/>
                  </a:outerShdw>
                </a:effectLst>
                <a:latin typeface="Arial Black" pitchFamily="34" charset="0"/>
              </a:rPr>
              <a:t>Behavioral Health Skills and Approaches</a:t>
            </a:r>
            <a:endParaRPr lang="en-US" sz="2800" dirty="0">
              <a:solidFill>
                <a:srgbClr val="FFFFFF"/>
              </a:solidFill>
              <a:effectLst>
                <a:outerShdw blurRad="38100" dist="38100" dir="2700000" algn="tl">
                  <a:srgbClr val="000000"/>
                </a:outerShdw>
              </a:effectLst>
              <a:latin typeface="Arial Black" pitchFamily="34" charset="0"/>
            </a:endParaRPr>
          </a:p>
        </p:txBody>
      </p:sp>
      <p:pic>
        <p:nvPicPr>
          <p:cNvPr id="20484" name="Picture 4"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41477" name="Line 5"/>
          <p:cNvSpPr>
            <a:spLocks noChangeShapeType="1"/>
          </p:cNvSpPr>
          <p:nvPr/>
        </p:nvSpPr>
        <p:spPr bwMode="auto">
          <a:xfrm>
            <a:off x="0" y="1066800"/>
            <a:ext cx="9144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hangingPunct="0">
              <a:buClr>
                <a:srgbClr val="FC0128"/>
              </a:buClr>
              <a:buSzPct val="75000"/>
              <a:buFont typeface="Wingdings" pitchFamily="2" charset="2"/>
              <a:buNone/>
              <a:defRPr/>
            </a:pPr>
            <a:endParaRPr lang="en-US" sz="4000" b="1">
              <a:solidFill>
                <a:srgbClr val="FFFF00"/>
              </a:solidFill>
              <a:effectLst>
                <a:outerShdw blurRad="38100" dist="38100" dir="2700000" algn="tl">
                  <a:srgbClr val="000000">
                    <a:alpha val="43137"/>
                  </a:srgbClr>
                </a:outerShdw>
              </a:effectLst>
              <a:latin typeface="GillSans" pitchFamily="34" charset="0"/>
            </a:endParaRPr>
          </a:p>
        </p:txBody>
      </p:sp>
    </p:spTree>
    <p:extLst>
      <p:ext uri="{BB962C8B-B14F-4D97-AF65-F5344CB8AC3E}">
        <p14:creationId xmlns:p14="http://schemas.microsoft.com/office/powerpoint/2010/main" val="8725929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228600" y="1143000"/>
            <a:ext cx="8686800" cy="5562600"/>
          </a:xfrm>
          <a:prstGeom prst="rect">
            <a:avLst/>
          </a:prstGeom>
          <a:noFill/>
          <a:ln w="12700">
            <a:noFill/>
            <a:miter lim="800000"/>
            <a:headEnd/>
            <a:tailEnd/>
          </a:ln>
          <a:effectLst/>
        </p:spPr>
        <p:txBody>
          <a:bodyPr vert="horz" wrap="square" lIns="90488" tIns="44450" rIns="90488" bIns="44450" numCol="2" anchor="t" anchorCtr="0" compatLnSpc="1">
            <a:prstTxWarp prst="textNoShape">
              <a:avLst/>
            </a:prstTxWarp>
          </a:bodyPr>
          <a:lstStyle>
            <a:lvl1pPr marL="342900" indent="-342900" algn="l" rtl="0" eaLnBrk="0" fontAlgn="base" hangingPunct="0">
              <a:lnSpc>
                <a:spcPts val="3400"/>
              </a:lnSpc>
              <a:spcBef>
                <a:spcPts val="2400"/>
              </a:spcBef>
              <a:spcAft>
                <a:spcPts val="12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5pPr>
            <a:lvl6pPr marL="25146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6pPr>
            <a:lvl7pPr marL="29718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7pPr>
            <a:lvl8pPr marL="3429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8pPr>
            <a:lvl9pPr marL="3886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9pPr>
          </a:lstStyle>
          <a:p>
            <a:pPr marL="414337" lvl="1" indent="0" algn="ctr" eaLnBrk="1" hangingPunct="1">
              <a:lnSpc>
                <a:spcPct val="100000"/>
              </a:lnSpc>
              <a:spcBef>
                <a:spcPts val="0"/>
              </a:spcBef>
              <a:spcAft>
                <a:spcPts val="2400"/>
              </a:spcAft>
              <a:buClr>
                <a:srgbClr val="FAFD00"/>
              </a:buClr>
              <a:buFont typeface="Wingdings" pitchFamily="2" charset="2"/>
              <a:buNone/>
            </a:pPr>
            <a:endParaRPr lang="en-US" sz="2600" kern="0" dirty="0">
              <a:solidFill>
                <a:srgbClr val="FFFFFF"/>
              </a:solidFill>
            </a:endParaRPr>
          </a:p>
        </p:txBody>
      </p:sp>
      <p:grpSp>
        <p:nvGrpSpPr>
          <p:cNvPr id="2" name="Group 1"/>
          <p:cNvGrpSpPr/>
          <p:nvPr/>
        </p:nvGrpSpPr>
        <p:grpSpPr>
          <a:xfrm>
            <a:off x="228600" y="1447800"/>
            <a:ext cx="8686799" cy="4905139"/>
            <a:chOff x="304800" y="1676400"/>
            <a:chExt cx="6964177" cy="3259889"/>
          </a:xfrm>
        </p:grpSpPr>
        <p:pic>
          <p:nvPicPr>
            <p:cNvPr id="362" name="Picture 361"/>
            <p:cNvPicPr>
              <a:picLocks noChangeAspect="1"/>
            </p:cNvPicPr>
            <p:nvPr/>
          </p:nvPicPr>
          <p:blipFill rotWithShape="1">
            <a:blip r:embed="rId3">
              <a:extLst>
                <a:ext uri="{28A0092B-C50C-407E-A947-70E740481C1C}">
                  <a14:useLocalDpi xmlns:a14="http://schemas.microsoft.com/office/drawing/2010/main" val="0"/>
                </a:ext>
              </a:extLst>
            </a:blip>
            <a:srcRect r="20752"/>
            <a:stretch/>
          </p:blipFill>
          <p:spPr>
            <a:xfrm>
              <a:off x="344546" y="1676400"/>
              <a:ext cx="6924431" cy="3073400"/>
            </a:xfrm>
            <a:prstGeom prst="rect">
              <a:avLst/>
            </a:prstGeom>
          </p:spPr>
        </p:pic>
        <p:sp>
          <p:nvSpPr>
            <p:cNvPr id="363" name="TextBox 362"/>
            <p:cNvSpPr txBox="1"/>
            <p:nvPr/>
          </p:nvSpPr>
          <p:spPr>
            <a:xfrm>
              <a:off x="304800" y="4749800"/>
              <a:ext cx="2743200" cy="186489"/>
            </a:xfrm>
            <a:prstGeom prst="rect">
              <a:avLst/>
            </a:prstGeom>
            <a:noFill/>
          </p:spPr>
          <p:txBody>
            <a:bodyPr wrap="square" rtlCol="0">
              <a:spAutoFit/>
            </a:bodyPr>
            <a:lstStyle/>
            <a:p>
              <a:r>
                <a:rPr lang="en-US" sz="1000" dirty="0" smtClean="0">
                  <a:solidFill>
                    <a:srgbClr val="FFFFFF"/>
                  </a:solidFill>
                </a:rPr>
                <a:t>Photo credit: Emily Barney</a:t>
              </a:r>
              <a:endParaRPr lang="en-US" sz="1000" dirty="0">
                <a:solidFill>
                  <a:srgbClr val="FFFFFF"/>
                </a:solidFill>
              </a:endParaRPr>
            </a:p>
          </p:txBody>
        </p:sp>
      </p:grpSp>
      <p:sp>
        <p:nvSpPr>
          <p:cNvPr id="13" name="Rectangle 2"/>
          <p:cNvSpPr>
            <a:spLocks noChangeArrowheads="1"/>
          </p:cNvSpPr>
          <p:nvPr/>
        </p:nvSpPr>
        <p:spPr bwMode="auto">
          <a:xfrm>
            <a:off x="0" y="261937"/>
            <a:ext cx="91440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pPr>
            <a:r>
              <a:rPr lang="en-US" sz="3600" dirty="0" smtClean="0">
                <a:solidFill>
                  <a:srgbClr val="FAFD00"/>
                </a:solidFill>
                <a:latin typeface="Arial Black" pitchFamily="34" charset="0"/>
              </a:rPr>
              <a:t>Tools for the Transition</a:t>
            </a:r>
            <a:endParaRPr lang="en-US" sz="3600" dirty="0">
              <a:solidFill>
                <a:srgbClr val="FAFD00"/>
              </a:solidFill>
              <a:latin typeface="Arial Black" pitchFamily="34" charset="0"/>
            </a:endParaRPr>
          </a:p>
        </p:txBody>
      </p:sp>
      <p:sp>
        <p:nvSpPr>
          <p:cNvPr id="14" name="Line 4"/>
          <p:cNvSpPr>
            <a:spLocks noChangeShapeType="1"/>
          </p:cNvSpPr>
          <p:nvPr/>
        </p:nvSpPr>
        <p:spPr bwMode="auto">
          <a:xfrm>
            <a:off x="0" y="1066800"/>
            <a:ext cx="9144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FFFFFF"/>
              </a:solidFill>
            </a:endParaRPr>
          </a:p>
        </p:txBody>
      </p:sp>
    </p:spTree>
    <p:extLst>
      <p:ext uri="{BB962C8B-B14F-4D97-AF65-F5344CB8AC3E}">
        <p14:creationId xmlns:p14="http://schemas.microsoft.com/office/powerpoint/2010/main" val="1055710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ChangeArrowheads="1"/>
          </p:cNvSpPr>
          <p:nvPr/>
        </p:nvSpPr>
        <p:spPr bwMode="auto">
          <a:xfrm>
            <a:off x="1285875" y="1352550"/>
            <a:ext cx="6621463" cy="4495800"/>
          </a:xfrm>
          <a:prstGeom prst="rect">
            <a:avLst/>
          </a:prstGeom>
          <a:solidFill>
            <a:srgbClr val="000000"/>
          </a:solidFill>
          <a:ln w="9525">
            <a:noFill/>
            <a:miter lim="800000"/>
            <a:headEnd/>
            <a:tailEnd/>
          </a:ln>
        </p:spPr>
        <p:txBody>
          <a:bodyPr/>
          <a:lstStyle/>
          <a:p>
            <a:pPr fontAlgn="base">
              <a:spcBef>
                <a:spcPct val="0"/>
              </a:spcBef>
              <a:spcAft>
                <a:spcPct val="0"/>
              </a:spcAft>
            </a:pPr>
            <a:endParaRPr lang="en-US">
              <a:solidFill>
                <a:srgbClr val="FFFFFF"/>
              </a:solidFill>
              <a:latin typeface="Times" pitchFamily="18" charset="0"/>
            </a:endParaRPr>
          </a:p>
        </p:txBody>
      </p:sp>
      <p:sp>
        <p:nvSpPr>
          <p:cNvPr id="4098" name="Rectangle 3"/>
          <p:cNvSpPr>
            <a:spLocks noChangeArrowheads="1"/>
          </p:cNvSpPr>
          <p:nvPr/>
        </p:nvSpPr>
        <p:spPr bwMode="auto">
          <a:xfrm>
            <a:off x="1219200" y="5248275"/>
            <a:ext cx="6637338" cy="547688"/>
          </a:xfrm>
          <a:prstGeom prst="rect">
            <a:avLst/>
          </a:prstGeom>
          <a:solidFill>
            <a:srgbClr val="9900FF"/>
          </a:solidFill>
          <a:ln w="9525">
            <a:noFill/>
            <a:miter lim="800000"/>
            <a:headEnd/>
            <a:tailEnd/>
          </a:ln>
        </p:spPr>
        <p:txBody>
          <a:bodyPr/>
          <a:lstStyle/>
          <a:p>
            <a:pPr fontAlgn="base">
              <a:spcBef>
                <a:spcPct val="0"/>
              </a:spcBef>
              <a:spcAft>
                <a:spcPct val="0"/>
              </a:spcAft>
            </a:pPr>
            <a:endParaRPr lang="en-US">
              <a:solidFill>
                <a:srgbClr val="FFFFFF"/>
              </a:solidFill>
              <a:latin typeface="Times" pitchFamily="18" charset="0"/>
            </a:endParaRPr>
          </a:p>
        </p:txBody>
      </p:sp>
      <p:sp>
        <p:nvSpPr>
          <p:cNvPr id="4099" name="Rectangle 4"/>
          <p:cNvSpPr>
            <a:spLocks noChangeArrowheads="1"/>
          </p:cNvSpPr>
          <p:nvPr/>
        </p:nvSpPr>
        <p:spPr bwMode="auto">
          <a:xfrm>
            <a:off x="1219200" y="4621213"/>
            <a:ext cx="6637338" cy="627062"/>
          </a:xfrm>
          <a:prstGeom prst="rect">
            <a:avLst/>
          </a:prstGeom>
          <a:solidFill>
            <a:srgbClr val="6600CC"/>
          </a:solidFill>
          <a:ln w="9525">
            <a:noFill/>
            <a:miter lim="800000"/>
            <a:headEnd/>
            <a:tailEnd/>
          </a:ln>
        </p:spPr>
        <p:txBody>
          <a:bodyPr/>
          <a:lstStyle/>
          <a:p>
            <a:pPr fontAlgn="base">
              <a:spcBef>
                <a:spcPct val="0"/>
              </a:spcBef>
              <a:spcAft>
                <a:spcPct val="0"/>
              </a:spcAft>
            </a:pPr>
            <a:endParaRPr lang="en-US">
              <a:solidFill>
                <a:srgbClr val="FFFFFF"/>
              </a:solidFill>
              <a:latin typeface="Times" pitchFamily="18" charset="0"/>
            </a:endParaRPr>
          </a:p>
        </p:txBody>
      </p:sp>
      <p:sp>
        <p:nvSpPr>
          <p:cNvPr id="4100" name="Rectangle 5"/>
          <p:cNvSpPr>
            <a:spLocks noChangeArrowheads="1"/>
          </p:cNvSpPr>
          <p:nvPr/>
        </p:nvSpPr>
        <p:spPr bwMode="auto">
          <a:xfrm>
            <a:off x="1219200" y="3910013"/>
            <a:ext cx="6637338" cy="711200"/>
          </a:xfrm>
          <a:prstGeom prst="rect">
            <a:avLst/>
          </a:prstGeom>
          <a:solidFill>
            <a:srgbClr val="0066FF"/>
          </a:solidFill>
          <a:ln w="9525">
            <a:noFill/>
            <a:miter lim="800000"/>
            <a:headEnd/>
            <a:tailEnd/>
          </a:ln>
        </p:spPr>
        <p:txBody>
          <a:bodyPr/>
          <a:lstStyle/>
          <a:p>
            <a:pPr fontAlgn="base">
              <a:spcBef>
                <a:spcPct val="0"/>
              </a:spcBef>
              <a:spcAft>
                <a:spcPct val="0"/>
              </a:spcAft>
            </a:pPr>
            <a:endParaRPr lang="en-US">
              <a:solidFill>
                <a:srgbClr val="FFFFFF"/>
              </a:solidFill>
              <a:latin typeface="Times" pitchFamily="18" charset="0"/>
            </a:endParaRPr>
          </a:p>
        </p:txBody>
      </p:sp>
      <p:sp>
        <p:nvSpPr>
          <p:cNvPr id="4101" name="Rectangle 6"/>
          <p:cNvSpPr>
            <a:spLocks noChangeArrowheads="1"/>
          </p:cNvSpPr>
          <p:nvPr/>
        </p:nvSpPr>
        <p:spPr bwMode="auto">
          <a:xfrm>
            <a:off x="1219200" y="3121025"/>
            <a:ext cx="6637338" cy="788988"/>
          </a:xfrm>
          <a:prstGeom prst="rect">
            <a:avLst/>
          </a:prstGeom>
          <a:solidFill>
            <a:srgbClr val="00FF00"/>
          </a:solidFill>
          <a:ln w="9525">
            <a:noFill/>
            <a:miter lim="800000"/>
            <a:headEnd/>
            <a:tailEnd/>
          </a:ln>
        </p:spPr>
        <p:txBody>
          <a:bodyPr/>
          <a:lstStyle/>
          <a:p>
            <a:pPr fontAlgn="base">
              <a:spcBef>
                <a:spcPct val="0"/>
              </a:spcBef>
              <a:spcAft>
                <a:spcPct val="0"/>
              </a:spcAft>
            </a:pPr>
            <a:endParaRPr lang="en-US">
              <a:solidFill>
                <a:srgbClr val="FFFFFF"/>
              </a:solidFill>
              <a:latin typeface="Times" pitchFamily="18" charset="0"/>
            </a:endParaRPr>
          </a:p>
        </p:txBody>
      </p:sp>
      <p:sp>
        <p:nvSpPr>
          <p:cNvPr id="4102" name="Rectangle 7"/>
          <p:cNvSpPr>
            <a:spLocks noChangeArrowheads="1"/>
          </p:cNvSpPr>
          <p:nvPr/>
        </p:nvSpPr>
        <p:spPr bwMode="auto">
          <a:xfrm>
            <a:off x="1219200" y="2244725"/>
            <a:ext cx="6637338" cy="876300"/>
          </a:xfrm>
          <a:prstGeom prst="rect">
            <a:avLst/>
          </a:prstGeom>
          <a:solidFill>
            <a:srgbClr val="FF9900"/>
          </a:solidFill>
          <a:ln w="9525">
            <a:noFill/>
            <a:miter lim="800000"/>
            <a:headEnd/>
            <a:tailEnd/>
          </a:ln>
        </p:spPr>
        <p:txBody>
          <a:bodyPr/>
          <a:lstStyle/>
          <a:p>
            <a:pPr fontAlgn="base">
              <a:spcBef>
                <a:spcPct val="0"/>
              </a:spcBef>
              <a:spcAft>
                <a:spcPct val="0"/>
              </a:spcAft>
            </a:pPr>
            <a:endParaRPr lang="en-US">
              <a:solidFill>
                <a:srgbClr val="FFFFFF"/>
              </a:solidFill>
              <a:latin typeface="Times" pitchFamily="18" charset="0"/>
            </a:endParaRPr>
          </a:p>
        </p:txBody>
      </p:sp>
      <p:sp>
        <p:nvSpPr>
          <p:cNvPr id="4103" name="Rectangle 8"/>
          <p:cNvSpPr>
            <a:spLocks noChangeArrowheads="1"/>
          </p:cNvSpPr>
          <p:nvPr/>
        </p:nvSpPr>
        <p:spPr bwMode="auto">
          <a:xfrm>
            <a:off x="1219200" y="1295400"/>
            <a:ext cx="6637338" cy="949325"/>
          </a:xfrm>
          <a:prstGeom prst="rect">
            <a:avLst/>
          </a:prstGeom>
          <a:solidFill>
            <a:srgbClr val="FF0000"/>
          </a:solidFill>
          <a:ln w="9525">
            <a:noFill/>
            <a:miter lim="800000"/>
            <a:headEnd/>
            <a:tailEnd/>
          </a:ln>
        </p:spPr>
        <p:txBody>
          <a:bodyPr/>
          <a:lstStyle/>
          <a:p>
            <a:pPr fontAlgn="base">
              <a:spcBef>
                <a:spcPct val="0"/>
              </a:spcBef>
              <a:spcAft>
                <a:spcPct val="0"/>
              </a:spcAft>
            </a:pPr>
            <a:endParaRPr lang="en-US">
              <a:solidFill>
                <a:srgbClr val="FFFFFF"/>
              </a:solidFill>
              <a:latin typeface="Times" pitchFamily="18" charset="0"/>
            </a:endParaRPr>
          </a:p>
        </p:txBody>
      </p:sp>
      <p:sp>
        <p:nvSpPr>
          <p:cNvPr id="2386953" name="Text Box 9"/>
          <p:cNvSpPr txBox="1">
            <a:spLocks noChangeArrowheads="1"/>
          </p:cNvSpPr>
          <p:nvPr/>
        </p:nvSpPr>
        <p:spPr bwMode="auto">
          <a:xfrm>
            <a:off x="1219200" y="1490663"/>
            <a:ext cx="6621463" cy="579437"/>
          </a:xfrm>
          <a:prstGeom prst="rect">
            <a:avLst/>
          </a:prstGeom>
          <a:noFill/>
          <a:ln w="12700">
            <a:noFill/>
            <a:miter lim="800000"/>
            <a:headEnd/>
            <a:tailEnd/>
          </a:ln>
          <a:effectLst/>
        </p:spPr>
        <p:txBody>
          <a:bodyPr>
            <a:spAutoFit/>
          </a:bodyPr>
          <a:lstStyle/>
          <a:p>
            <a:pPr algn="ctr" eaLnBrk="0" hangingPunct="0">
              <a:defRPr/>
            </a:pPr>
            <a:r>
              <a:rPr lang="en-US" sz="3200" b="1" dirty="0">
                <a:solidFill>
                  <a:srgbClr val="FFFFFF"/>
                </a:solidFill>
                <a:effectLst>
                  <a:outerShdw blurRad="38100" dist="38100" dir="2700000" algn="tl">
                    <a:srgbClr val="000000"/>
                  </a:outerShdw>
                </a:effectLst>
                <a:latin typeface="Arial Narrow" pitchFamily="34" charset="0"/>
              </a:rPr>
              <a:t>Influencing Policy &amp; Legislation</a:t>
            </a:r>
          </a:p>
        </p:txBody>
      </p:sp>
      <p:sp>
        <p:nvSpPr>
          <p:cNvPr id="2386954" name="Text Box 10"/>
          <p:cNvSpPr txBox="1">
            <a:spLocks noChangeArrowheads="1"/>
          </p:cNvSpPr>
          <p:nvPr/>
        </p:nvSpPr>
        <p:spPr bwMode="auto">
          <a:xfrm>
            <a:off x="1219200" y="2373313"/>
            <a:ext cx="6621463" cy="579437"/>
          </a:xfrm>
          <a:prstGeom prst="rect">
            <a:avLst/>
          </a:prstGeom>
          <a:noFill/>
          <a:ln w="12700">
            <a:noFill/>
            <a:miter lim="800000"/>
            <a:headEnd/>
            <a:tailEnd/>
          </a:ln>
          <a:effectLst/>
        </p:spPr>
        <p:txBody>
          <a:bodyPr>
            <a:spAutoFit/>
          </a:bodyPr>
          <a:lstStyle/>
          <a:p>
            <a:pPr algn="ctr" eaLnBrk="0" hangingPunct="0">
              <a:defRPr/>
            </a:pPr>
            <a:r>
              <a:rPr lang="en-US" sz="3200" b="1" dirty="0">
                <a:solidFill>
                  <a:srgbClr val="FFFFFF"/>
                </a:solidFill>
                <a:effectLst>
                  <a:outerShdw blurRad="38100" dist="38100" dir="2700000" algn="tl">
                    <a:srgbClr val="000000"/>
                  </a:outerShdw>
                </a:effectLst>
                <a:latin typeface="Arial Narrow" pitchFamily="34" charset="0"/>
              </a:rPr>
              <a:t>Changing Organizational Practices</a:t>
            </a:r>
          </a:p>
        </p:txBody>
      </p:sp>
      <p:sp>
        <p:nvSpPr>
          <p:cNvPr id="2386955" name="Text Box 11"/>
          <p:cNvSpPr txBox="1">
            <a:spLocks noChangeArrowheads="1"/>
          </p:cNvSpPr>
          <p:nvPr/>
        </p:nvSpPr>
        <p:spPr bwMode="auto">
          <a:xfrm>
            <a:off x="1219200" y="3197225"/>
            <a:ext cx="6621463" cy="579438"/>
          </a:xfrm>
          <a:prstGeom prst="rect">
            <a:avLst/>
          </a:prstGeom>
          <a:noFill/>
          <a:ln w="12700">
            <a:noFill/>
            <a:miter lim="800000"/>
            <a:headEnd/>
            <a:tailEnd/>
          </a:ln>
          <a:effectLst/>
        </p:spPr>
        <p:txBody>
          <a:bodyPr>
            <a:spAutoFit/>
          </a:bodyPr>
          <a:lstStyle/>
          <a:p>
            <a:pPr algn="ctr" eaLnBrk="0" hangingPunct="0">
              <a:defRPr/>
            </a:pPr>
            <a:r>
              <a:rPr lang="en-US" sz="3200" b="1">
                <a:solidFill>
                  <a:srgbClr val="FFFFFF"/>
                </a:solidFill>
                <a:effectLst>
                  <a:outerShdw blurRad="38100" dist="38100" dir="2700000" algn="tl">
                    <a:srgbClr val="000000"/>
                  </a:outerShdw>
                </a:effectLst>
                <a:latin typeface="Arial Narrow" pitchFamily="34" charset="0"/>
              </a:rPr>
              <a:t>Fostering Coalitions &amp; Networks</a:t>
            </a:r>
          </a:p>
        </p:txBody>
      </p:sp>
      <p:sp>
        <p:nvSpPr>
          <p:cNvPr id="2386956" name="Text Box 12"/>
          <p:cNvSpPr txBox="1">
            <a:spLocks noChangeArrowheads="1"/>
          </p:cNvSpPr>
          <p:nvPr/>
        </p:nvSpPr>
        <p:spPr bwMode="auto">
          <a:xfrm>
            <a:off x="1219200" y="3959225"/>
            <a:ext cx="6553200" cy="579438"/>
          </a:xfrm>
          <a:prstGeom prst="rect">
            <a:avLst/>
          </a:prstGeom>
          <a:noFill/>
          <a:ln w="12700">
            <a:noFill/>
            <a:miter lim="800000"/>
            <a:headEnd/>
            <a:tailEnd/>
          </a:ln>
          <a:effectLst/>
        </p:spPr>
        <p:txBody>
          <a:bodyPr>
            <a:spAutoFit/>
          </a:bodyPr>
          <a:lstStyle/>
          <a:p>
            <a:pPr algn="ctr" eaLnBrk="0" hangingPunct="0">
              <a:defRPr/>
            </a:pPr>
            <a:r>
              <a:rPr lang="en-US" sz="3200" b="1">
                <a:solidFill>
                  <a:srgbClr val="FFFFFF"/>
                </a:solidFill>
                <a:effectLst>
                  <a:outerShdw blurRad="38100" dist="38100" dir="2700000" algn="tl">
                    <a:srgbClr val="000000"/>
                  </a:outerShdw>
                </a:effectLst>
                <a:latin typeface="Arial Narrow" pitchFamily="34" charset="0"/>
              </a:rPr>
              <a:t>Educating Providers</a:t>
            </a:r>
          </a:p>
        </p:txBody>
      </p:sp>
      <p:sp>
        <p:nvSpPr>
          <p:cNvPr id="2386957" name="Text Box 13"/>
          <p:cNvSpPr txBox="1">
            <a:spLocks noChangeArrowheads="1"/>
          </p:cNvSpPr>
          <p:nvPr/>
        </p:nvSpPr>
        <p:spPr bwMode="auto">
          <a:xfrm>
            <a:off x="1219200" y="4614863"/>
            <a:ext cx="6621463" cy="579437"/>
          </a:xfrm>
          <a:prstGeom prst="rect">
            <a:avLst/>
          </a:prstGeom>
          <a:noFill/>
          <a:ln w="12700">
            <a:noFill/>
            <a:miter lim="800000"/>
            <a:headEnd/>
            <a:tailEnd/>
          </a:ln>
          <a:effectLst/>
        </p:spPr>
        <p:txBody>
          <a:bodyPr>
            <a:spAutoFit/>
          </a:bodyPr>
          <a:lstStyle/>
          <a:p>
            <a:pPr algn="ctr" eaLnBrk="0" hangingPunct="0">
              <a:defRPr/>
            </a:pPr>
            <a:r>
              <a:rPr lang="en-US" sz="3200" b="1">
                <a:solidFill>
                  <a:srgbClr val="FFFFFF"/>
                </a:solidFill>
                <a:effectLst>
                  <a:outerShdw blurRad="38100" dist="38100" dir="2700000" algn="tl">
                    <a:srgbClr val="000000"/>
                  </a:outerShdw>
                </a:effectLst>
                <a:latin typeface="Arial Narrow" pitchFamily="34" charset="0"/>
              </a:rPr>
              <a:t>Promoting Community Education</a:t>
            </a:r>
          </a:p>
        </p:txBody>
      </p:sp>
      <p:sp>
        <p:nvSpPr>
          <p:cNvPr id="4336655" name="Rectangle 15"/>
          <p:cNvSpPr>
            <a:spLocks noGrp="1" noChangeArrowheads="1"/>
          </p:cNvSpPr>
          <p:nvPr>
            <p:ph type="title" idx="4294967295"/>
          </p:nvPr>
        </p:nvSpPr>
        <p:spPr>
          <a:xfrm>
            <a:off x="487363" y="228600"/>
            <a:ext cx="8161337" cy="506413"/>
          </a:xfrm>
        </p:spPr>
        <p:txBody>
          <a:bodyPr/>
          <a:lstStyle/>
          <a:p>
            <a:pPr algn="ctr" eaLnBrk="1" hangingPunct="1">
              <a:defRPr/>
            </a:pPr>
            <a:r>
              <a:rPr lang="en-US" dirty="0" smtClean="0"/>
              <a:t>The Spectrum of Prevention</a:t>
            </a:r>
          </a:p>
        </p:txBody>
      </p:sp>
      <p:pic>
        <p:nvPicPr>
          <p:cNvPr id="4111" name="Picture 16"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ln w="9525">
            <a:noFill/>
            <a:miter lim="800000"/>
            <a:headEnd/>
            <a:tailEnd/>
          </a:ln>
        </p:spPr>
      </p:pic>
      <p:sp>
        <p:nvSpPr>
          <p:cNvPr id="4336657" name="Line 17"/>
          <p:cNvSpPr>
            <a:spLocks noChangeShapeType="1"/>
          </p:cNvSpPr>
          <p:nvPr/>
        </p:nvSpPr>
        <p:spPr bwMode="auto">
          <a:xfrm>
            <a:off x="0" y="838200"/>
            <a:ext cx="9144000" cy="0"/>
          </a:xfrm>
          <a:prstGeom prst="line">
            <a:avLst/>
          </a:prstGeom>
          <a:noFill/>
          <a:ln w="76200">
            <a:solidFill>
              <a:schemeClr val="hlink"/>
            </a:solidFill>
            <a:round/>
            <a:headEnd/>
            <a:tailEnd/>
          </a:ln>
        </p:spPr>
        <p:txBody>
          <a:bodyPr anchor="ctr"/>
          <a:lstStyle/>
          <a:p>
            <a:pPr eaLnBrk="0" hangingPunct="0">
              <a:buClr>
                <a:srgbClr val="FC0128"/>
              </a:buClr>
              <a:buSzPct val="75000"/>
              <a:buFont typeface="Wingdings" pitchFamily="2" charset="2"/>
              <a:buNone/>
              <a:defRPr/>
            </a:pPr>
            <a:endParaRPr lang="en-US" sz="4000" i="1">
              <a:solidFill>
                <a:srgbClr val="FFFF00"/>
              </a:solidFill>
              <a:effectLst>
                <a:outerShdw blurRad="38100" dist="38100" dir="2700000" algn="tl">
                  <a:srgbClr val="000000">
                    <a:alpha val="43137"/>
                  </a:srgbClr>
                </a:outerShdw>
              </a:effectLst>
              <a:latin typeface="GillSans" pitchFamily="34" charset="0"/>
            </a:endParaRPr>
          </a:p>
        </p:txBody>
      </p:sp>
      <p:sp>
        <p:nvSpPr>
          <p:cNvPr id="19" name="Text Box 14"/>
          <p:cNvSpPr txBox="1">
            <a:spLocks noChangeArrowheads="1"/>
          </p:cNvSpPr>
          <p:nvPr/>
        </p:nvSpPr>
        <p:spPr bwMode="auto">
          <a:xfrm>
            <a:off x="1066800" y="5257800"/>
            <a:ext cx="697706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r>
              <a:rPr lang="en-US" sz="2900" b="1" dirty="0">
                <a:solidFill>
                  <a:srgbClr val="FFFFFF"/>
                </a:solidFill>
                <a:effectLst>
                  <a:outerShdw blurRad="38100" dist="38100" dir="2700000" algn="tl">
                    <a:srgbClr val="000000"/>
                  </a:outerShdw>
                </a:effectLst>
                <a:latin typeface="Arial Narrow" pitchFamily="34" charset="0"/>
                <a:ea typeface="ＭＳ Ｐゴシック" pitchFamily="1" charset="-128"/>
              </a:rPr>
              <a:t>Strengthening Individual Knowledge &amp; Skills</a:t>
            </a:r>
          </a:p>
        </p:txBody>
      </p:sp>
      <p:sp>
        <p:nvSpPr>
          <p:cNvPr id="2" name="TextBox 1"/>
          <p:cNvSpPr txBox="1"/>
          <p:nvPr/>
        </p:nvSpPr>
        <p:spPr>
          <a:xfrm>
            <a:off x="1219200" y="5905152"/>
            <a:ext cx="4368006" cy="246221"/>
          </a:xfrm>
          <a:prstGeom prst="rect">
            <a:avLst/>
          </a:prstGeom>
          <a:noFill/>
        </p:spPr>
        <p:txBody>
          <a:bodyPr wrap="square" rtlCol="0">
            <a:spAutoFit/>
          </a:bodyPr>
          <a:lstStyle/>
          <a:p>
            <a:r>
              <a:rPr lang="en-US" sz="1000" dirty="0">
                <a:solidFill>
                  <a:srgbClr val="FFFFFF"/>
                </a:solidFill>
                <a:latin typeface="Arial  "/>
              </a:rPr>
              <a:t>Swift &amp; Cohen.</a:t>
            </a:r>
            <a:r>
              <a:rPr lang="en-US" sz="1000" i="1" dirty="0">
                <a:solidFill>
                  <a:srgbClr val="FFFFFF"/>
                </a:solidFill>
                <a:latin typeface="Arial  "/>
              </a:rPr>
              <a:t> Injury Prevention (1999</a:t>
            </a:r>
            <a:r>
              <a:rPr lang="en-US" sz="1000" i="1" dirty="0" smtClean="0">
                <a:solidFill>
                  <a:srgbClr val="FFFFFF"/>
                </a:solidFill>
                <a:latin typeface="Arial  "/>
              </a:rPr>
              <a:t>)</a:t>
            </a:r>
            <a:endParaRPr lang="en-US" sz="1000" dirty="0">
              <a:solidFill>
                <a:srgbClr val="FFFFFF"/>
              </a:solidFill>
              <a:latin typeface="Arial  "/>
            </a:endParaRPr>
          </a:p>
        </p:txBody>
      </p:sp>
    </p:spTree>
    <p:extLst>
      <p:ext uri="{BB962C8B-B14F-4D97-AF65-F5344CB8AC3E}">
        <p14:creationId xmlns:p14="http://schemas.microsoft.com/office/powerpoint/2010/main" val="297406797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ChangeArrowheads="1"/>
          </p:cNvSpPr>
          <p:nvPr/>
        </p:nvSpPr>
        <p:spPr bwMode="auto">
          <a:xfrm>
            <a:off x="304801" y="1482864"/>
            <a:ext cx="8534399" cy="4495800"/>
          </a:xfrm>
          <a:prstGeom prst="rect">
            <a:avLst/>
          </a:prstGeom>
          <a:solidFill>
            <a:srgbClr val="000000"/>
          </a:solidFill>
          <a:ln w="9525">
            <a:noFill/>
            <a:miter lim="800000"/>
            <a:headEnd/>
            <a:tailEnd/>
          </a:ln>
        </p:spPr>
        <p:txBody>
          <a:bodyPr/>
          <a:lstStyle/>
          <a:p>
            <a:pPr fontAlgn="base">
              <a:spcBef>
                <a:spcPct val="0"/>
              </a:spcBef>
              <a:spcAft>
                <a:spcPct val="0"/>
              </a:spcAft>
            </a:pPr>
            <a:endParaRPr lang="en-US">
              <a:solidFill>
                <a:srgbClr val="FFFFFF"/>
              </a:solidFill>
              <a:latin typeface="Times" pitchFamily="18" charset="0"/>
            </a:endParaRPr>
          </a:p>
        </p:txBody>
      </p:sp>
      <p:sp>
        <p:nvSpPr>
          <p:cNvPr id="25" name="Rectangle 24"/>
          <p:cNvSpPr/>
          <p:nvPr/>
        </p:nvSpPr>
        <p:spPr bwMode="auto">
          <a:xfrm>
            <a:off x="1828800" y="3238381"/>
            <a:ext cx="7010400" cy="817636"/>
          </a:xfrm>
          <a:prstGeom prst="rect">
            <a:avLst/>
          </a:prstGeom>
          <a:solidFill>
            <a:schemeClr val="tx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buClr>
                <a:srgbClr val="FC0128"/>
              </a:buClr>
              <a:buSzPct val="75000"/>
              <a:buFont typeface="Wingdings" pitchFamily="2" charset="2"/>
              <a:buNone/>
            </a:pPr>
            <a:endParaRPr lang="en-US" sz="4000" smtClean="0">
              <a:solidFill>
                <a:srgbClr val="FFFF00"/>
              </a:solidFill>
              <a:effectLst>
                <a:outerShdw blurRad="38100" dist="38100" dir="2700000" algn="tl">
                  <a:srgbClr val="000000">
                    <a:alpha val="43137"/>
                  </a:srgbClr>
                </a:outerShdw>
              </a:effectLst>
              <a:latin typeface="GillSans" pitchFamily="34" charset="0"/>
            </a:endParaRPr>
          </a:p>
        </p:txBody>
      </p:sp>
      <p:sp>
        <p:nvSpPr>
          <p:cNvPr id="26" name="Rectangle 25"/>
          <p:cNvSpPr/>
          <p:nvPr/>
        </p:nvSpPr>
        <p:spPr bwMode="auto">
          <a:xfrm>
            <a:off x="1828800" y="2315051"/>
            <a:ext cx="7010400" cy="949325"/>
          </a:xfrm>
          <a:prstGeom prst="rect">
            <a:avLst/>
          </a:prstGeom>
          <a:solidFill>
            <a:schemeClr val="tx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buClr>
                <a:srgbClr val="FC0128"/>
              </a:buClr>
              <a:buSzPct val="75000"/>
              <a:buFont typeface="Wingdings" pitchFamily="2" charset="2"/>
              <a:buNone/>
            </a:pPr>
            <a:endParaRPr lang="en-US" sz="4000" smtClean="0">
              <a:solidFill>
                <a:srgbClr val="FFFF00"/>
              </a:solidFill>
              <a:effectLst>
                <a:outerShdw blurRad="38100" dist="38100" dir="2700000" algn="tl">
                  <a:srgbClr val="000000">
                    <a:alpha val="43137"/>
                  </a:srgbClr>
                </a:outerShdw>
              </a:effectLst>
              <a:latin typeface="GillSans" pitchFamily="34" charset="0"/>
            </a:endParaRPr>
          </a:p>
        </p:txBody>
      </p:sp>
      <p:sp>
        <p:nvSpPr>
          <p:cNvPr id="28" name="Rectangle 27"/>
          <p:cNvSpPr/>
          <p:nvPr/>
        </p:nvSpPr>
        <p:spPr bwMode="auto">
          <a:xfrm>
            <a:off x="1828800" y="4761052"/>
            <a:ext cx="7010400" cy="627062"/>
          </a:xfrm>
          <a:prstGeom prst="rect">
            <a:avLst/>
          </a:prstGeom>
          <a:solidFill>
            <a:schemeClr val="tx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buClr>
                <a:srgbClr val="FC0128"/>
              </a:buClr>
              <a:buSzPct val="75000"/>
              <a:buFont typeface="Wingdings" pitchFamily="2" charset="2"/>
              <a:buNone/>
            </a:pPr>
            <a:endParaRPr lang="en-US" sz="4000" smtClean="0">
              <a:solidFill>
                <a:srgbClr val="FFFF00"/>
              </a:solidFill>
              <a:effectLst>
                <a:outerShdw blurRad="38100" dist="38100" dir="2700000" algn="tl">
                  <a:srgbClr val="000000">
                    <a:alpha val="43137"/>
                  </a:srgbClr>
                </a:outerShdw>
              </a:effectLst>
              <a:latin typeface="GillSans" pitchFamily="34" charset="0"/>
            </a:endParaRPr>
          </a:p>
        </p:txBody>
      </p:sp>
      <p:sp>
        <p:nvSpPr>
          <p:cNvPr id="27" name="Rectangle 26"/>
          <p:cNvSpPr/>
          <p:nvPr/>
        </p:nvSpPr>
        <p:spPr bwMode="auto">
          <a:xfrm>
            <a:off x="1828800" y="4067651"/>
            <a:ext cx="7010400" cy="688933"/>
          </a:xfrm>
          <a:prstGeom prst="rect">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buClr>
                <a:srgbClr val="FC0128"/>
              </a:buClr>
              <a:buSzPct val="75000"/>
              <a:buFont typeface="Wingdings" pitchFamily="2" charset="2"/>
              <a:buNone/>
            </a:pPr>
            <a:endParaRPr lang="en-US" sz="4000" smtClean="0">
              <a:solidFill>
                <a:srgbClr val="FFFF00"/>
              </a:solidFill>
              <a:effectLst>
                <a:outerShdw blurRad="38100" dist="38100" dir="2700000" algn="tl">
                  <a:srgbClr val="000000">
                    <a:alpha val="43137"/>
                  </a:srgbClr>
                </a:outerShdw>
              </a:effectLst>
              <a:latin typeface="GillSans" pitchFamily="34" charset="0"/>
            </a:endParaRPr>
          </a:p>
        </p:txBody>
      </p:sp>
      <p:sp>
        <p:nvSpPr>
          <p:cNvPr id="29" name="Rectangle 28"/>
          <p:cNvSpPr/>
          <p:nvPr/>
        </p:nvSpPr>
        <p:spPr bwMode="auto">
          <a:xfrm>
            <a:off x="1828800" y="5378589"/>
            <a:ext cx="7010400" cy="547688"/>
          </a:xfrm>
          <a:prstGeom prst="rect">
            <a:avLst/>
          </a:prstGeom>
          <a:solidFill>
            <a:schemeClr val="tx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buClr>
                <a:srgbClr val="FC0128"/>
              </a:buClr>
              <a:buSzPct val="75000"/>
              <a:buFont typeface="Wingdings" pitchFamily="2" charset="2"/>
              <a:buNone/>
            </a:pPr>
            <a:endParaRPr lang="en-US" sz="4000" smtClean="0">
              <a:solidFill>
                <a:srgbClr val="FFFF00"/>
              </a:solidFill>
              <a:effectLst>
                <a:outerShdw blurRad="38100" dist="38100" dir="2700000" algn="tl">
                  <a:srgbClr val="000000">
                    <a:alpha val="43137"/>
                  </a:srgbClr>
                </a:outerShdw>
              </a:effectLst>
              <a:latin typeface="GillSans" pitchFamily="34" charset="0"/>
            </a:endParaRPr>
          </a:p>
        </p:txBody>
      </p:sp>
      <p:sp>
        <p:nvSpPr>
          <p:cNvPr id="2" name="Rectangle 1"/>
          <p:cNvSpPr/>
          <p:nvPr/>
        </p:nvSpPr>
        <p:spPr bwMode="auto">
          <a:xfrm>
            <a:off x="1828800" y="1425714"/>
            <a:ext cx="7010400" cy="949325"/>
          </a:xfrm>
          <a:prstGeom prst="rect">
            <a:avLst/>
          </a:prstGeom>
          <a:solidFill>
            <a:schemeClr val="tx1"/>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buClr>
                <a:srgbClr val="FC0128"/>
              </a:buClr>
              <a:buSzPct val="75000"/>
              <a:buFont typeface="Wingdings" pitchFamily="2" charset="2"/>
              <a:buNone/>
            </a:pPr>
            <a:endParaRPr lang="en-US" sz="4000" smtClean="0">
              <a:solidFill>
                <a:srgbClr val="FFFF00"/>
              </a:solidFill>
              <a:effectLst>
                <a:outerShdw blurRad="38100" dist="38100" dir="2700000" algn="tl">
                  <a:srgbClr val="000000">
                    <a:alpha val="43137"/>
                  </a:srgbClr>
                </a:outerShdw>
              </a:effectLst>
              <a:latin typeface="GillSans" pitchFamily="34" charset="0"/>
            </a:endParaRPr>
          </a:p>
        </p:txBody>
      </p:sp>
      <p:sp>
        <p:nvSpPr>
          <p:cNvPr id="4098" name="Rectangle 3"/>
          <p:cNvSpPr>
            <a:spLocks noChangeArrowheads="1"/>
          </p:cNvSpPr>
          <p:nvPr/>
        </p:nvSpPr>
        <p:spPr bwMode="auto">
          <a:xfrm>
            <a:off x="304801" y="5378589"/>
            <a:ext cx="1523999" cy="547688"/>
          </a:xfrm>
          <a:prstGeom prst="rect">
            <a:avLst/>
          </a:prstGeom>
          <a:solidFill>
            <a:srgbClr val="9900FF"/>
          </a:solidFill>
          <a:ln w="9525">
            <a:noFill/>
            <a:miter lim="800000"/>
            <a:headEnd/>
            <a:tailEnd/>
          </a:ln>
        </p:spPr>
        <p:txBody>
          <a:bodyPr/>
          <a:lstStyle/>
          <a:p>
            <a:pPr fontAlgn="base">
              <a:spcBef>
                <a:spcPct val="0"/>
              </a:spcBef>
              <a:spcAft>
                <a:spcPct val="0"/>
              </a:spcAft>
            </a:pPr>
            <a:endParaRPr lang="en-US">
              <a:solidFill>
                <a:srgbClr val="FFFFFF"/>
              </a:solidFill>
              <a:latin typeface="Times" pitchFamily="18" charset="0"/>
            </a:endParaRPr>
          </a:p>
        </p:txBody>
      </p:sp>
      <p:sp>
        <p:nvSpPr>
          <p:cNvPr id="4099" name="Rectangle 4"/>
          <p:cNvSpPr>
            <a:spLocks noChangeArrowheads="1"/>
          </p:cNvSpPr>
          <p:nvPr/>
        </p:nvSpPr>
        <p:spPr bwMode="auto">
          <a:xfrm>
            <a:off x="304801" y="4751527"/>
            <a:ext cx="1524000" cy="627062"/>
          </a:xfrm>
          <a:prstGeom prst="rect">
            <a:avLst/>
          </a:prstGeom>
          <a:solidFill>
            <a:srgbClr val="6600CC"/>
          </a:solidFill>
          <a:ln w="9525">
            <a:noFill/>
            <a:miter lim="800000"/>
            <a:headEnd/>
            <a:tailEnd/>
          </a:ln>
        </p:spPr>
        <p:txBody>
          <a:bodyPr/>
          <a:lstStyle/>
          <a:p>
            <a:pPr fontAlgn="base">
              <a:spcBef>
                <a:spcPct val="0"/>
              </a:spcBef>
              <a:spcAft>
                <a:spcPct val="0"/>
              </a:spcAft>
            </a:pPr>
            <a:endParaRPr lang="en-US">
              <a:solidFill>
                <a:srgbClr val="FFFFFF"/>
              </a:solidFill>
              <a:latin typeface="Times" pitchFamily="18" charset="0"/>
            </a:endParaRPr>
          </a:p>
        </p:txBody>
      </p:sp>
      <p:sp>
        <p:nvSpPr>
          <p:cNvPr id="4100" name="Rectangle 5"/>
          <p:cNvSpPr>
            <a:spLocks noChangeArrowheads="1"/>
          </p:cNvSpPr>
          <p:nvPr/>
        </p:nvSpPr>
        <p:spPr bwMode="auto">
          <a:xfrm>
            <a:off x="304801" y="4040327"/>
            <a:ext cx="1524000" cy="711200"/>
          </a:xfrm>
          <a:prstGeom prst="rect">
            <a:avLst/>
          </a:prstGeom>
          <a:solidFill>
            <a:srgbClr val="0066FF"/>
          </a:solidFill>
          <a:ln w="9525">
            <a:noFill/>
            <a:miter lim="800000"/>
            <a:headEnd/>
            <a:tailEnd/>
          </a:ln>
        </p:spPr>
        <p:txBody>
          <a:bodyPr/>
          <a:lstStyle/>
          <a:p>
            <a:pPr fontAlgn="base">
              <a:spcBef>
                <a:spcPct val="0"/>
              </a:spcBef>
              <a:spcAft>
                <a:spcPct val="0"/>
              </a:spcAft>
            </a:pPr>
            <a:endParaRPr lang="en-US">
              <a:solidFill>
                <a:srgbClr val="FFFFFF"/>
              </a:solidFill>
              <a:latin typeface="Times" pitchFamily="18" charset="0"/>
            </a:endParaRPr>
          </a:p>
        </p:txBody>
      </p:sp>
      <p:sp>
        <p:nvSpPr>
          <p:cNvPr id="4101" name="Rectangle 6"/>
          <p:cNvSpPr>
            <a:spLocks noChangeArrowheads="1"/>
          </p:cNvSpPr>
          <p:nvPr/>
        </p:nvSpPr>
        <p:spPr bwMode="auto">
          <a:xfrm>
            <a:off x="304801" y="3251339"/>
            <a:ext cx="1523999" cy="788988"/>
          </a:xfrm>
          <a:prstGeom prst="rect">
            <a:avLst/>
          </a:prstGeom>
          <a:solidFill>
            <a:srgbClr val="00FF00"/>
          </a:solidFill>
          <a:ln w="9525">
            <a:noFill/>
            <a:miter lim="800000"/>
            <a:headEnd/>
            <a:tailEnd/>
          </a:ln>
        </p:spPr>
        <p:txBody>
          <a:bodyPr/>
          <a:lstStyle/>
          <a:p>
            <a:pPr fontAlgn="base">
              <a:spcBef>
                <a:spcPct val="0"/>
              </a:spcBef>
              <a:spcAft>
                <a:spcPct val="0"/>
              </a:spcAft>
            </a:pPr>
            <a:endParaRPr lang="en-US">
              <a:solidFill>
                <a:srgbClr val="FFFFFF"/>
              </a:solidFill>
              <a:latin typeface="Times" pitchFamily="18" charset="0"/>
            </a:endParaRPr>
          </a:p>
        </p:txBody>
      </p:sp>
      <p:sp>
        <p:nvSpPr>
          <p:cNvPr id="4102" name="Rectangle 7"/>
          <p:cNvSpPr>
            <a:spLocks noChangeArrowheads="1"/>
          </p:cNvSpPr>
          <p:nvPr/>
        </p:nvSpPr>
        <p:spPr bwMode="auto">
          <a:xfrm>
            <a:off x="304801" y="2375039"/>
            <a:ext cx="1523999" cy="876300"/>
          </a:xfrm>
          <a:prstGeom prst="rect">
            <a:avLst/>
          </a:prstGeom>
          <a:solidFill>
            <a:srgbClr val="FF9900"/>
          </a:solidFill>
          <a:ln w="9525">
            <a:noFill/>
            <a:miter lim="800000"/>
            <a:headEnd/>
            <a:tailEnd/>
          </a:ln>
        </p:spPr>
        <p:txBody>
          <a:bodyPr/>
          <a:lstStyle/>
          <a:p>
            <a:pPr fontAlgn="base">
              <a:spcBef>
                <a:spcPct val="0"/>
              </a:spcBef>
              <a:spcAft>
                <a:spcPct val="0"/>
              </a:spcAft>
            </a:pPr>
            <a:endParaRPr lang="en-US">
              <a:solidFill>
                <a:srgbClr val="FFFFFF"/>
              </a:solidFill>
              <a:latin typeface="Times" pitchFamily="18" charset="0"/>
            </a:endParaRPr>
          </a:p>
        </p:txBody>
      </p:sp>
      <p:sp>
        <p:nvSpPr>
          <p:cNvPr id="4103" name="Rectangle 8"/>
          <p:cNvSpPr>
            <a:spLocks noChangeArrowheads="1"/>
          </p:cNvSpPr>
          <p:nvPr/>
        </p:nvSpPr>
        <p:spPr bwMode="auto">
          <a:xfrm>
            <a:off x="304801" y="1425714"/>
            <a:ext cx="1523999" cy="949325"/>
          </a:xfrm>
          <a:prstGeom prst="rect">
            <a:avLst/>
          </a:prstGeom>
          <a:solidFill>
            <a:srgbClr val="FF0000"/>
          </a:solidFill>
          <a:ln w="9525">
            <a:noFill/>
            <a:miter lim="800000"/>
            <a:headEnd/>
            <a:tailEnd/>
          </a:ln>
        </p:spPr>
        <p:txBody>
          <a:bodyPr/>
          <a:lstStyle/>
          <a:p>
            <a:pPr fontAlgn="base">
              <a:spcBef>
                <a:spcPct val="0"/>
              </a:spcBef>
              <a:spcAft>
                <a:spcPct val="0"/>
              </a:spcAft>
            </a:pPr>
            <a:endParaRPr lang="en-US">
              <a:solidFill>
                <a:srgbClr val="FFFFFF"/>
              </a:solidFill>
              <a:latin typeface="Times" pitchFamily="18" charset="0"/>
            </a:endParaRPr>
          </a:p>
        </p:txBody>
      </p:sp>
      <p:sp>
        <p:nvSpPr>
          <p:cNvPr id="2386953" name="Text Box 9"/>
          <p:cNvSpPr txBox="1">
            <a:spLocks noChangeArrowheads="1"/>
          </p:cNvSpPr>
          <p:nvPr/>
        </p:nvSpPr>
        <p:spPr bwMode="auto">
          <a:xfrm>
            <a:off x="1905000" y="1541383"/>
            <a:ext cx="6858000" cy="646331"/>
          </a:xfrm>
          <a:prstGeom prst="rect">
            <a:avLst/>
          </a:prstGeom>
          <a:noFill/>
          <a:ln w="12700">
            <a:noFill/>
            <a:miter lim="800000"/>
            <a:headEnd/>
            <a:tailEnd/>
          </a:ln>
          <a:effectLst/>
        </p:spPr>
        <p:txBody>
          <a:bodyPr wrap="square">
            <a:spAutoFit/>
          </a:bodyPr>
          <a:lstStyle/>
          <a:p>
            <a:pPr algn="ctr" eaLnBrk="0" hangingPunct="0">
              <a:defRPr/>
            </a:pPr>
            <a:r>
              <a:rPr lang="en-US" dirty="0" smtClean="0">
                <a:solidFill>
                  <a:srgbClr val="000000"/>
                </a:solidFill>
                <a:latin typeface="Calibri" panose="020F0502020204030204" pitchFamily="34" charset="0"/>
              </a:rPr>
              <a:t>Promote policies that establish green spaces,  comfortable spaces and community gardens where people can connect and build relationships</a:t>
            </a:r>
          </a:p>
        </p:txBody>
      </p:sp>
      <p:sp>
        <p:nvSpPr>
          <p:cNvPr id="2386954" name="Text Box 10"/>
          <p:cNvSpPr txBox="1">
            <a:spLocks noChangeArrowheads="1"/>
          </p:cNvSpPr>
          <p:nvPr/>
        </p:nvSpPr>
        <p:spPr bwMode="auto">
          <a:xfrm>
            <a:off x="2069307" y="2470428"/>
            <a:ext cx="6541293" cy="646331"/>
          </a:xfrm>
          <a:prstGeom prst="rect">
            <a:avLst/>
          </a:prstGeom>
          <a:noFill/>
          <a:ln w="12700">
            <a:noFill/>
            <a:miter lim="800000"/>
            <a:headEnd/>
            <a:tailEnd/>
          </a:ln>
          <a:effectLst/>
        </p:spPr>
        <p:txBody>
          <a:bodyPr wrap="square">
            <a:spAutoFit/>
          </a:bodyPr>
          <a:lstStyle/>
          <a:p>
            <a:pPr algn="ctr" eaLnBrk="0" hangingPunct="0">
              <a:defRPr/>
            </a:pPr>
            <a:r>
              <a:rPr lang="en-US" dirty="0" smtClean="0">
                <a:solidFill>
                  <a:srgbClr val="000000"/>
                </a:solidFill>
                <a:latin typeface="Calibri" panose="020F0502020204030204" pitchFamily="34" charset="0"/>
              </a:rPr>
              <a:t>Encourage educational institutions to implement joint-use agreements  and increase opportunities for physical activity</a:t>
            </a:r>
            <a:endParaRPr lang="en-US" dirty="0">
              <a:solidFill>
                <a:srgbClr val="000000"/>
              </a:solidFill>
              <a:latin typeface="Calibri" panose="020F0502020204030204" pitchFamily="34" charset="0"/>
            </a:endParaRPr>
          </a:p>
        </p:txBody>
      </p:sp>
      <p:sp>
        <p:nvSpPr>
          <p:cNvPr id="2386955" name="Text Box 11"/>
          <p:cNvSpPr txBox="1">
            <a:spLocks noChangeArrowheads="1"/>
          </p:cNvSpPr>
          <p:nvPr/>
        </p:nvSpPr>
        <p:spPr bwMode="auto">
          <a:xfrm>
            <a:off x="1905000" y="3293983"/>
            <a:ext cx="6858000" cy="646331"/>
          </a:xfrm>
          <a:prstGeom prst="rect">
            <a:avLst/>
          </a:prstGeom>
          <a:noFill/>
          <a:ln w="12700">
            <a:noFill/>
            <a:miter lim="800000"/>
            <a:headEnd/>
            <a:tailEnd/>
          </a:ln>
          <a:effectLst/>
        </p:spPr>
        <p:txBody>
          <a:bodyPr wrap="square">
            <a:spAutoFit/>
          </a:bodyPr>
          <a:lstStyle/>
          <a:p>
            <a:pPr algn="ctr" eaLnBrk="0" hangingPunct="0">
              <a:defRPr/>
            </a:pPr>
            <a:r>
              <a:rPr lang="en-US" dirty="0" smtClean="0">
                <a:solidFill>
                  <a:srgbClr val="000000"/>
                </a:solidFill>
                <a:latin typeface="Calibri" panose="020F0502020204030204" pitchFamily="34" charset="0"/>
              </a:rPr>
              <a:t>Develop a neighborhood group to maintain the green spaces and coordinate public art or other beautification projects</a:t>
            </a:r>
            <a:endParaRPr lang="en-US" dirty="0">
              <a:solidFill>
                <a:srgbClr val="000000"/>
              </a:solidFill>
              <a:latin typeface="Calibri" panose="020F0502020204030204" pitchFamily="34" charset="0"/>
            </a:endParaRPr>
          </a:p>
        </p:txBody>
      </p:sp>
      <p:sp>
        <p:nvSpPr>
          <p:cNvPr id="2386956" name="Text Box 12"/>
          <p:cNvSpPr txBox="1">
            <a:spLocks noChangeArrowheads="1"/>
          </p:cNvSpPr>
          <p:nvPr/>
        </p:nvSpPr>
        <p:spPr bwMode="auto">
          <a:xfrm>
            <a:off x="2362200" y="4067651"/>
            <a:ext cx="5943600" cy="646331"/>
          </a:xfrm>
          <a:prstGeom prst="rect">
            <a:avLst/>
          </a:prstGeom>
          <a:noFill/>
          <a:ln w="12700">
            <a:noFill/>
            <a:miter lim="800000"/>
            <a:headEnd/>
            <a:tailEnd/>
          </a:ln>
          <a:effectLst/>
        </p:spPr>
        <p:txBody>
          <a:bodyPr wrap="square">
            <a:spAutoFit/>
          </a:bodyPr>
          <a:lstStyle/>
          <a:p>
            <a:pPr algn="ctr" fontAlgn="base">
              <a:spcBef>
                <a:spcPct val="0"/>
              </a:spcBef>
              <a:spcAft>
                <a:spcPct val="0"/>
              </a:spcAft>
              <a:defRPr/>
            </a:pPr>
            <a:r>
              <a:rPr lang="en-US" dirty="0" smtClean="0">
                <a:solidFill>
                  <a:srgbClr val="000000"/>
                </a:solidFill>
                <a:latin typeface="Calibri" panose="020F0502020204030204" pitchFamily="34" charset="0"/>
                <a:ea typeface="ＭＳ Ｐゴシック" pitchFamily="1" charset="-128"/>
              </a:rPr>
              <a:t>Train providers on CPTED II, which focuses on fostering social cohesion through environmental design</a:t>
            </a:r>
            <a:endParaRPr lang="en-US" dirty="0">
              <a:solidFill>
                <a:srgbClr val="000000"/>
              </a:solidFill>
              <a:latin typeface="Calibri" panose="020F0502020204030204" pitchFamily="34" charset="0"/>
              <a:ea typeface="ＭＳ Ｐゴシック" pitchFamily="1" charset="-128"/>
            </a:endParaRPr>
          </a:p>
        </p:txBody>
      </p:sp>
      <p:sp>
        <p:nvSpPr>
          <p:cNvPr id="2386957" name="Text Box 13"/>
          <p:cNvSpPr txBox="1">
            <a:spLocks noChangeArrowheads="1"/>
          </p:cNvSpPr>
          <p:nvPr/>
        </p:nvSpPr>
        <p:spPr bwMode="auto">
          <a:xfrm>
            <a:off x="1905000" y="4702314"/>
            <a:ext cx="6781800" cy="646331"/>
          </a:xfrm>
          <a:prstGeom prst="rect">
            <a:avLst/>
          </a:prstGeom>
          <a:noFill/>
          <a:ln w="12700">
            <a:noFill/>
            <a:miter lim="800000"/>
            <a:headEnd/>
            <a:tailEnd/>
          </a:ln>
          <a:effectLst/>
        </p:spPr>
        <p:txBody>
          <a:bodyPr wrap="square">
            <a:spAutoFit/>
          </a:bodyPr>
          <a:lstStyle/>
          <a:p>
            <a:pPr algn="ctr" eaLnBrk="0" hangingPunct="0">
              <a:defRPr/>
            </a:pPr>
            <a:r>
              <a:rPr lang="en-US" dirty="0" smtClean="0">
                <a:solidFill>
                  <a:srgbClr val="000000"/>
                </a:solidFill>
                <a:latin typeface="Calibri" panose="020F0502020204030204" pitchFamily="34" charset="0"/>
              </a:rPr>
              <a:t>Engage non-park professionals to understand how parks and open space contribute to health and mental health</a:t>
            </a:r>
            <a:endParaRPr lang="en-US" dirty="0">
              <a:solidFill>
                <a:srgbClr val="000000"/>
              </a:solidFill>
              <a:latin typeface="Calibri" panose="020F0502020204030204" pitchFamily="34" charset="0"/>
            </a:endParaRPr>
          </a:p>
        </p:txBody>
      </p:sp>
      <p:sp>
        <p:nvSpPr>
          <p:cNvPr id="4336655" name="Rectangle 15"/>
          <p:cNvSpPr>
            <a:spLocks noGrp="1" noChangeArrowheads="1"/>
          </p:cNvSpPr>
          <p:nvPr>
            <p:ph type="title" idx="4294967295"/>
          </p:nvPr>
        </p:nvSpPr>
        <p:spPr>
          <a:xfrm>
            <a:off x="1" y="255587"/>
            <a:ext cx="9144000" cy="506413"/>
          </a:xfrm>
        </p:spPr>
        <p:txBody>
          <a:bodyPr/>
          <a:lstStyle/>
          <a:p>
            <a:pPr algn="ctr" eaLnBrk="1" hangingPunct="1">
              <a:defRPr/>
            </a:pPr>
            <a:r>
              <a:rPr lang="en-US" sz="3200" dirty="0" smtClean="0"/>
              <a:t>The Spectrum of Prevention: </a:t>
            </a:r>
            <a:br>
              <a:rPr lang="en-US" sz="3200" dirty="0" smtClean="0"/>
            </a:br>
            <a:r>
              <a:rPr lang="en-US" sz="3200" dirty="0" smtClean="0"/>
              <a:t>Open Space Examples</a:t>
            </a:r>
          </a:p>
        </p:txBody>
      </p:sp>
      <p:pic>
        <p:nvPicPr>
          <p:cNvPr id="4111" name="Picture 16"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ln w="9525">
            <a:noFill/>
            <a:miter lim="800000"/>
            <a:headEnd/>
            <a:tailEnd/>
          </a:ln>
        </p:spPr>
      </p:pic>
      <p:sp>
        <p:nvSpPr>
          <p:cNvPr id="4336657" name="Line 17"/>
          <p:cNvSpPr>
            <a:spLocks noChangeShapeType="1"/>
          </p:cNvSpPr>
          <p:nvPr/>
        </p:nvSpPr>
        <p:spPr bwMode="auto">
          <a:xfrm>
            <a:off x="0" y="1066800"/>
            <a:ext cx="9144000" cy="0"/>
          </a:xfrm>
          <a:prstGeom prst="line">
            <a:avLst/>
          </a:prstGeom>
          <a:noFill/>
          <a:ln w="76200">
            <a:solidFill>
              <a:schemeClr val="hlink"/>
            </a:solidFill>
            <a:round/>
            <a:headEnd/>
            <a:tailEnd/>
          </a:ln>
        </p:spPr>
        <p:txBody>
          <a:bodyPr anchor="ctr"/>
          <a:lstStyle/>
          <a:p>
            <a:pPr eaLnBrk="0" hangingPunct="0">
              <a:buClr>
                <a:srgbClr val="FC0128"/>
              </a:buClr>
              <a:buSzPct val="75000"/>
              <a:buFont typeface="Wingdings" pitchFamily="2" charset="2"/>
              <a:buNone/>
              <a:defRPr/>
            </a:pPr>
            <a:endParaRPr lang="en-US" sz="4000" i="1">
              <a:solidFill>
                <a:srgbClr val="FFFF00"/>
              </a:solidFill>
              <a:effectLst>
                <a:outerShdw blurRad="38100" dist="38100" dir="2700000" algn="tl">
                  <a:srgbClr val="000000">
                    <a:alpha val="43137"/>
                  </a:srgbClr>
                </a:outerShdw>
              </a:effectLst>
              <a:latin typeface="GillSans" pitchFamily="34" charset="0"/>
            </a:endParaRPr>
          </a:p>
        </p:txBody>
      </p:sp>
      <p:sp>
        <p:nvSpPr>
          <p:cNvPr id="19" name="Text Box 14"/>
          <p:cNvSpPr txBox="1">
            <a:spLocks noChangeArrowheads="1"/>
          </p:cNvSpPr>
          <p:nvPr/>
        </p:nvSpPr>
        <p:spPr bwMode="auto">
          <a:xfrm>
            <a:off x="2590800" y="5311914"/>
            <a:ext cx="5486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n-US" dirty="0" smtClean="0">
                <a:solidFill>
                  <a:srgbClr val="000000"/>
                </a:solidFill>
                <a:latin typeface="Calibri" panose="020F0502020204030204" pitchFamily="34" charset="0"/>
                <a:ea typeface="ＭＳ Ｐゴシック" pitchFamily="1" charset="-128"/>
              </a:rPr>
              <a:t>Encourage youth development activities that incorporate learning how to tend to a community garden</a:t>
            </a:r>
            <a:endParaRPr lang="en-US" dirty="0">
              <a:solidFill>
                <a:srgbClr val="000000"/>
              </a:solidFill>
              <a:latin typeface="Calibri" panose="020F0502020204030204" pitchFamily="34" charset="0"/>
              <a:ea typeface="ＭＳ Ｐゴシック" pitchFamily="1" charset="-128"/>
            </a:endParaRPr>
          </a:p>
        </p:txBody>
      </p:sp>
      <p:sp>
        <p:nvSpPr>
          <p:cNvPr id="18" name="Text Box 9"/>
          <p:cNvSpPr txBox="1">
            <a:spLocks noChangeArrowheads="1"/>
          </p:cNvSpPr>
          <p:nvPr/>
        </p:nvSpPr>
        <p:spPr bwMode="auto">
          <a:xfrm>
            <a:off x="304800" y="1558367"/>
            <a:ext cx="1524000" cy="707886"/>
          </a:xfrm>
          <a:prstGeom prst="rect">
            <a:avLst/>
          </a:prstGeom>
          <a:noFill/>
          <a:ln w="12700">
            <a:noFill/>
            <a:miter lim="800000"/>
            <a:headEnd/>
            <a:tailEnd/>
          </a:ln>
          <a:effectLst/>
        </p:spPr>
        <p:txBody>
          <a:bodyPr wrap="square">
            <a:spAutoFit/>
          </a:bodyPr>
          <a:lstStyle/>
          <a:p>
            <a:pPr eaLnBrk="0" hangingPunct="0">
              <a:defRPr/>
            </a:pPr>
            <a:r>
              <a:rPr lang="en-US" sz="2000" b="1" dirty="0" smtClean="0">
                <a:solidFill>
                  <a:srgbClr val="FFFFFF"/>
                </a:solidFill>
                <a:effectLst>
                  <a:outerShdw blurRad="38100" dist="38100" dir="2700000" algn="tl">
                    <a:srgbClr val="000000"/>
                  </a:outerShdw>
                </a:effectLst>
                <a:latin typeface="Arial Narrow" pitchFamily="34" charset="0"/>
              </a:rPr>
              <a:t>Influencing Policy</a:t>
            </a:r>
          </a:p>
        </p:txBody>
      </p:sp>
      <p:sp>
        <p:nvSpPr>
          <p:cNvPr id="20" name="Text Box 9"/>
          <p:cNvSpPr txBox="1">
            <a:spLocks noChangeArrowheads="1"/>
          </p:cNvSpPr>
          <p:nvPr/>
        </p:nvSpPr>
        <p:spPr bwMode="auto">
          <a:xfrm>
            <a:off x="304801" y="2492514"/>
            <a:ext cx="2057400" cy="646331"/>
          </a:xfrm>
          <a:prstGeom prst="rect">
            <a:avLst/>
          </a:prstGeom>
          <a:noFill/>
          <a:ln w="12700">
            <a:noFill/>
            <a:miter lim="800000"/>
            <a:headEnd/>
            <a:tailEnd/>
          </a:ln>
          <a:effectLst/>
        </p:spPr>
        <p:txBody>
          <a:bodyPr wrap="square">
            <a:spAutoFit/>
          </a:bodyPr>
          <a:lstStyle/>
          <a:p>
            <a:pPr eaLnBrk="0" hangingPunct="0">
              <a:defRPr/>
            </a:pPr>
            <a:r>
              <a:rPr lang="en-US" b="1" dirty="0" smtClean="0">
                <a:solidFill>
                  <a:srgbClr val="FFFFFF"/>
                </a:solidFill>
                <a:effectLst>
                  <a:outerShdw blurRad="38100" dist="38100" dir="2700000" algn="tl">
                    <a:srgbClr val="000000"/>
                  </a:outerShdw>
                </a:effectLst>
                <a:latin typeface="Arial Narrow" pitchFamily="34" charset="0"/>
              </a:rPr>
              <a:t>Organizational Practices</a:t>
            </a:r>
          </a:p>
        </p:txBody>
      </p:sp>
      <p:sp>
        <p:nvSpPr>
          <p:cNvPr id="21" name="Text Box 9"/>
          <p:cNvSpPr txBox="1">
            <a:spLocks noChangeArrowheads="1"/>
          </p:cNvSpPr>
          <p:nvPr/>
        </p:nvSpPr>
        <p:spPr bwMode="auto">
          <a:xfrm>
            <a:off x="304801" y="3330714"/>
            <a:ext cx="1523999" cy="646331"/>
          </a:xfrm>
          <a:prstGeom prst="rect">
            <a:avLst/>
          </a:prstGeom>
          <a:noFill/>
          <a:ln w="12700">
            <a:noFill/>
            <a:miter lim="800000"/>
            <a:headEnd/>
            <a:tailEnd/>
          </a:ln>
          <a:effectLst/>
        </p:spPr>
        <p:txBody>
          <a:bodyPr wrap="square">
            <a:spAutoFit/>
          </a:bodyPr>
          <a:lstStyle/>
          <a:p>
            <a:pPr eaLnBrk="0" hangingPunct="0">
              <a:defRPr/>
            </a:pPr>
            <a:r>
              <a:rPr lang="en-US" b="1" dirty="0" smtClean="0">
                <a:solidFill>
                  <a:srgbClr val="FFFFFF"/>
                </a:solidFill>
                <a:effectLst>
                  <a:outerShdw blurRad="38100" dist="38100" dir="2700000" algn="tl">
                    <a:srgbClr val="000000"/>
                  </a:outerShdw>
                </a:effectLst>
                <a:latin typeface="Arial Narrow" pitchFamily="34" charset="0"/>
              </a:rPr>
              <a:t>Fostering Coalitions</a:t>
            </a:r>
          </a:p>
        </p:txBody>
      </p:sp>
      <p:sp>
        <p:nvSpPr>
          <p:cNvPr id="22" name="Text Box 9"/>
          <p:cNvSpPr txBox="1">
            <a:spLocks noChangeArrowheads="1"/>
          </p:cNvSpPr>
          <p:nvPr/>
        </p:nvSpPr>
        <p:spPr bwMode="auto">
          <a:xfrm>
            <a:off x="304801" y="4092714"/>
            <a:ext cx="1523999" cy="646331"/>
          </a:xfrm>
          <a:prstGeom prst="rect">
            <a:avLst/>
          </a:prstGeom>
          <a:noFill/>
          <a:ln w="12700">
            <a:noFill/>
            <a:miter lim="800000"/>
            <a:headEnd/>
            <a:tailEnd/>
          </a:ln>
          <a:effectLst/>
        </p:spPr>
        <p:txBody>
          <a:bodyPr wrap="square">
            <a:spAutoFit/>
          </a:bodyPr>
          <a:lstStyle/>
          <a:p>
            <a:pPr eaLnBrk="0" hangingPunct="0">
              <a:defRPr/>
            </a:pPr>
            <a:r>
              <a:rPr lang="en-US" b="1" dirty="0" smtClean="0">
                <a:solidFill>
                  <a:srgbClr val="FFFFFF"/>
                </a:solidFill>
                <a:effectLst>
                  <a:outerShdw blurRad="38100" dist="38100" dir="2700000" algn="tl">
                    <a:srgbClr val="000000"/>
                  </a:outerShdw>
                </a:effectLst>
                <a:latin typeface="Arial Narrow" pitchFamily="34" charset="0"/>
              </a:rPr>
              <a:t>Educating Providers</a:t>
            </a:r>
          </a:p>
        </p:txBody>
      </p:sp>
      <p:sp>
        <p:nvSpPr>
          <p:cNvPr id="23" name="Text Box 9"/>
          <p:cNvSpPr txBox="1">
            <a:spLocks noChangeArrowheads="1"/>
          </p:cNvSpPr>
          <p:nvPr/>
        </p:nvSpPr>
        <p:spPr bwMode="auto">
          <a:xfrm>
            <a:off x="304800" y="4741783"/>
            <a:ext cx="1524000" cy="646331"/>
          </a:xfrm>
          <a:prstGeom prst="rect">
            <a:avLst/>
          </a:prstGeom>
          <a:noFill/>
          <a:ln w="12700">
            <a:noFill/>
            <a:miter lim="800000"/>
            <a:headEnd/>
            <a:tailEnd/>
          </a:ln>
          <a:effectLst/>
        </p:spPr>
        <p:txBody>
          <a:bodyPr wrap="square">
            <a:spAutoFit/>
          </a:bodyPr>
          <a:lstStyle/>
          <a:p>
            <a:pPr eaLnBrk="0" hangingPunct="0">
              <a:defRPr/>
            </a:pPr>
            <a:r>
              <a:rPr lang="en-US" b="1" dirty="0" smtClean="0">
                <a:solidFill>
                  <a:srgbClr val="FFFFFF"/>
                </a:solidFill>
                <a:effectLst>
                  <a:outerShdw blurRad="38100" dist="38100" dir="2700000" algn="tl">
                    <a:srgbClr val="000000"/>
                  </a:outerShdw>
                </a:effectLst>
                <a:latin typeface="Arial Narrow" pitchFamily="34" charset="0"/>
              </a:rPr>
              <a:t>Community Education</a:t>
            </a:r>
          </a:p>
        </p:txBody>
      </p:sp>
      <p:sp>
        <p:nvSpPr>
          <p:cNvPr id="24" name="Text Box 9"/>
          <p:cNvSpPr txBox="1">
            <a:spLocks noChangeArrowheads="1"/>
          </p:cNvSpPr>
          <p:nvPr/>
        </p:nvSpPr>
        <p:spPr bwMode="auto">
          <a:xfrm>
            <a:off x="304800" y="5311914"/>
            <a:ext cx="1524001" cy="646331"/>
          </a:xfrm>
          <a:prstGeom prst="rect">
            <a:avLst/>
          </a:prstGeom>
          <a:noFill/>
          <a:ln w="12700">
            <a:noFill/>
            <a:miter lim="800000"/>
            <a:headEnd/>
            <a:tailEnd/>
          </a:ln>
          <a:effectLst/>
        </p:spPr>
        <p:txBody>
          <a:bodyPr wrap="square">
            <a:spAutoFit/>
          </a:bodyPr>
          <a:lstStyle/>
          <a:p>
            <a:pPr eaLnBrk="0" hangingPunct="0">
              <a:defRPr/>
            </a:pPr>
            <a:r>
              <a:rPr lang="en-US" b="1" dirty="0" smtClean="0">
                <a:solidFill>
                  <a:srgbClr val="FFFFFF"/>
                </a:solidFill>
                <a:effectLst>
                  <a:outerShdw blurRad="38100" dist="38100" dir="2700000" algn="tl">
                    <a:srgbClr val="000000"/>
                  </a:outerShdw>
                </a:effectLst>
                <a:latin typeface="Arial Narrow" pitchFamily="34" charset="0"/>
              </a:rPr>
              <a:t>Individual Knowledge</a:t>
            </a:r>
          </a:p>
        </p:txBody>
      </p:sp>
      <p:sp>
        <p:nvSpPr>
          <p:cNvPr id="30" name="Rectangle 29"/>
          <p:cNvSpPr/>
          <p:nvPr/>
        </p:nvSpPr>
        <p:spPr>
          <a:xfrm>
            <a:off x="76200" y="6472745"/>
            <a:ext cx="5562600" cy="400110"/>
          </a:xfrm>
          <a:prstGeom prst="rect">
            <a:avLst/>
          </a:prstGeom>
        </p:spPr>
        <p:txBody>
          <a:bodyPr wrap="square">
            <a:spAutoFit/>
          </a:bodyPr>
          <a:lstStyle/>
          <a:p>
            <a:r>
              <a:rPr lang="en-US" sz="1000" dirty="0">
                <a:solidFill>
                  <a:srgbClr val="FFFFFF"/>
                </a:solidFill>
              </a:rPr>
              <a:t>Source</a:t>
            </a:r>
            <a:r>
              <a:rPr lang="en-US" sz="1000" dirty="0" smtClean="0">
                <a:solidFill>
                  <a:srgbClr val="FFFFFF"/>
                </a:solidFill>
              </a:rPr>
              <a:t>: </a:t>
            </a:r>
            <a:r>
              <a:rPr lang="en-US" sz="1000" dirty="0">
                <a:solidFill>
                  <a:srgbClr val="FFFFFF"/>
                </a:solidFill>
              </a:rPr>
              <a:t>Swift &amp; Cohen.</a:t>
            </a:r>
            <a:r>
              <a:rPr lang="en-US" sz="1000" i="1" dirty="0">
                <a:solidFill>
                  <a:srgbClr val="FFFFFF"/>
                </a:solidFill>
              </a:rPr>
              <a:t> Injury Prevention (1999)</a:t>
            </a:r>
            <a:endParaRPr lang="en-US" sz="1000" dirty="0">
              <a:solidFill>
                <a:srgbClr val="FFFFFF"/>
              </a:solidFill>
            </a:endParaRPr>
          </a:p>
          <a:p>
            <a:endParaRPr lang="en-US" sz="1000" dirty="0">
              <a:solidFill>
                <a:srgbClr val="FFFFFF"/>
              </a:solidFill>
            </a:endParaRPr>
          </a:p>
        </p:txBody>
      </p:sp>
    </p:spTree>
    <p:extLst>
      <p:ext uri="{BB962C8B-B14F-4D97-AF65-F5344CB8AC3E}">
        <p14:creationId xmlns:p14="http://schemas.microsoft.com/office/powerpoint/2010/main" val="211539704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842" y="1630118"/>
            <a:ext cx="4155558" cy="3246682"/>
          </a:xfrm>
          <a:prstGeom prst="rect">
            <a:avLst/>
          </a:prstGeom>
          <a:ln/>
          <a:extLst/>
        </p:spPr>
        <p:style>
          <a:lnRef idx="2">
            <a:schemeClr val="accent3"/>
          </a:lnRef>
          <a:fillRef idx="1">
            <a:schemeClr val="lt1"/>
          </a:fillRef>
          <a:effectRef idx="0">
            <a:schemeClr val="accent3"/>
          </a:effectRef>
          <a:fontRef idx="minor">
            <a:schemeClr val="dk1"/>
          </a:fontRef>
        </p:style>
      </p:pic>
      <p:pic>
        <p:nvPicPr>
          <p:cNvPr id="3" name="Picture 35" descr="pi slide logo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9646" y="6448499"/>
            <a:ext cx="1260475" cy="393700"/>
          </a:xfrm>
          <a:prstGeom prst="rect">
            <a:avLst/>
          </a:prstGeom>
          <a:noFill/>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1630118"/>
            <a:ext cx="4328910" cy="3246682"/>
          </a:xfrm>
          <a:prstGeom prst="rect">
            <a:avLst/>
          </a:prstGeom>
          <a:ln/>
          <a:extLst/>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246392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55442"/>
            <a:ext cx="8229600" cy="5324535"/>
          </a:xfrm>
          <a:prstGeom prst="rect">
            <a:avLst/>
          </a:prstGeom>
        </p:spPr>
        <p:txBody>
          <a:bodyPr wrap="square">
            <a:spAutoFit/>
          </a:bodyPr>
          <a:lstStyle/>
          <a:p>
            <a:pPr marL="571500" indent="-571500">
              <a:buClr>
                <a:srgbClr val="FFFF00"/>
              </a:buClr>
              <a:buSzPct val="160000"/>
              <a:buFont typeface="Wingdings" panose="05000000000000000000" pitchFamily="2" charset="2"/>
              <a:buChar char="§"/>
            </a:pPr>
            <a:r>
              <a:rPr lang="en-US" sz="3400" dirty="0">
                <a:solidFill>
                  <a:srgbClr val="FFFFFF"/>
                </a:solidFill>
              </a:rPr>
              <a:t>Importance of a sense of community</a:t>
            </a:r>
          </a:p>
          <a:p>
            <a:pPr marL="571500" indent="-571500">
              <a:buClr>
                <a:srgbClr val="FFFF00"/>
              </a:buClr>
              <a:buSzPct val="160000"/>
              <a:buFont typeface="Wingdings" panose="05000000000000000000" pitchFamily="2" charset="2"/>
              <a:buChar char="§"/>
            </a:pPr>
            <a:r>
              <a:rPr lang="en-US" sz="3400" dirty="0">
                <a:solidFill>
                  <a:srgbClr val="FFFFFF"/>
                </a:solidFill>
              </a:rPr>
              <a:t>Resilience not just problems</a:t>
            </a:r>
          </a:p>
          <a:p>
            <a:pPr marL="571500" indent="-571500">
              <a:buClr>
                <a:srgbClr val="FFFF00"/>
              </a:buClr>
              <a:buSzPct val="160000"/>
              <a:buFont typeface="Wingdings" panose="05000000000000000000" pitchFamily="2" charset="2"/>
              <a:buChar char="§"/>
            </a:pPr>
            <a:r>
              <a:rPr lang="en-US" sz="3400" dirty="0">
                <a:solidFill>
                  <a:srgbClr val="FFFFFF"/>
                </a:solidFill>
              </a:rPr>
              <a:t>Life skills &amp; work skills</a:t>
            </a:r>
          </a:p>
          <a:p>
            <a:pPr marL="571500" indent="-571500">
              <a:buClr>
                <a:srgbClr val="FFFF00"/>
              </a:buClr>
              <a:buSzPct val="160000"/>
              <a:buFont typeface="Wingdings" panose="05000000000000000000" pitchFamily="2" charset="2"/>
              <a:buChar char="§"/>
            </a:pPr>
            <a:r>
              <a:rPr lang="en-US" sz="3400" dirty="0">
                <a:solidFill>
                  <a:srgbClr val="FFFFFF"/>
                </a:solidFill>
              </a:rPr>
              <a:t>Friends can be good medicine</a:t>
            </a:r>
          </a:p>
          <a:p>
            <a:pPr marL="571500" indent="-571500">
              <a:buClr>
                <a:srgbClr val="FFFF00"/>
              </a:buClr>
              <a:buSzPct val="160000"/>
              <a:buFont typeface="Wingdings" panose="05000000000000000000" pitchFamily="2" charset="2"/>
              <a:buChar char="§"/>
            </a:pPr>
            <a:r>
              <a:rPr lang="en-US" sz="3400" dirty="0">
                <a:solidFill>
                  <a:srgbClr val="FFFFFF"/>
                </a:solidFill>
              </a:rPr>
              <a:t>Moving from what’s wrong with you </a:t>
            </a:r>
            <a:br>
              <a:rPr lang="en-US" sz="3400" dirty="0">
                <a:solidFill>
                  <a:srgbClr val="FFFFFF"/>
                </a:solidFill>
              </a:rPr>
            </a:br>
            <a:r>
              <a:rPr lang="en-US" sz="3400" dirty="0">
                <a:solidFill>
                  <a:srgbClr val="FFFFFF"/>
                </a:solidFill>
              </a:rPr>
              <a:t>to what’s happened to you and understanding what’s good about you: Martha realized she was likable and valuable </a:t>
            </a:r>
          </a:p>
          <a:p>
            <a:pPr marL="571500" indent="-571500">
              <a:buClr>
                <a:srgbClr val="FFFF00"/>
              </a:buClr>
              <a:buSzPct val="160000"/>
              <a:buFont typeface="Wingdings" panose="05000000000000000000" pitchFamily="2" charset="2"/>
              <a:buChar char="§"/>
            </a:pPr>
            <a:r>
              <a:rPr lang="en-US" sz="3400" dirty="0">
                <a:solidFill>
                  <a:srgbClr val="FFFFFF"/>
                </a:solidFill>
              </a:rPr>
              <a:t>It’s not just one person, </a:t>
            </a:r>
            <a:r>
              <a:rPr lang="en-US" sz="3400" dirty="0">
                <a:solidFill>
                  <a:schemeClr val="tx2"/>
                </a:solidFill>
              </a:rPr>
              <a:t>it’s the system</a:t>
            </a:r>
          </a:p>
        </p:txBody>
      </p:sp>
      <p:sp>
        <p:nvSpPr>
          <p:cNvPr id="3" name="Title 1"/>
          <p:cNvSpPr txBox="1">
            <a:spLocks/>
          </p:cNvSpPr>
          <p:nvPr/>
        </p:nvSpPr>
        <p:spPr>
          <a:xfrm>
            <a:off x="0" y="0"/>
            <a:ext cx="9143999" cy="1219200"/>
          </a:xfrm>
          <a:prstGeom prst="rect">
            <a:avLst/>
          </a:prstGeom>
        </p:spPr>
        <p:txBody>
          <a:bodyPr/>
          <a:lstStyle>
            <a:lvl1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ＭＳ Ｐゴシック" charset="-128"/>
                <a:cs typeface="ＭＳ Ｐゴシック" charset="-128"/>
              </a:defRPr>
            </a:lvl1pPr>
            <a:lvl2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2pPr>
            <a:lvl3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3pPr>
            <a:lvl4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4pPr>
            <a:lvl5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5pPr>
            <a:lvl6pPr marL="4572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a:lstStyle>
          <a:p>
            <a:pPr algn="ctr">
              <a:defRPr/>
            </a:pPr>
            <a:r>
              <a:rPr lang="en-US" kern="0" dirty="0" smtClean="0"/>
              <a:t>Realizations</a:t>
            </a:r>
            <a:endParaRPr lang="en-US" kern="0" dirty="0"/>
          </a:p>
        </p:txBody>
      </p:sp>
      <p:sp>
        <p:nvSpPr>
          <p:cNvPr id="4" name="Line 4"/>
          <p:cNvSpPr>
            <a:spLocks noChangeShapeType="1"/>
          </p:cNvSpPr>
          <p:nvPr/>
        </p:nvSpPr>
        <p:spPr bwMode="auto">
          <a:xfrm>
            <a:off x="0" y="838200"/>
            <a:ext cx="9144000" cy="0"/>
          </a:xfrm>
          <a:prstGeom prst="line">
            <a:avLst/>
          </a:prstGeom>
          <a:noFill/>
          <a:ln w="76200">
            <a:solidFill>
              <a:schemeClr val="hlink"/>
            </a:solidFill>
            <a:round/>
            <a:headEnd/>
            <a:tailEnd/>
          </a:ln>
        </p:spPr>
        <p:txBody>
          <a:bodyPr anchor="ctr"/>
          <a:lstStyle/>
          <a:p>
            <a:endParaRPr lang="en-US">
              <a:solidFill>
                <a:srgbClr val="FFFFFF"/>
              </a:solidFill>
            </a:endParaRPr>
          </a:p>
        </p:txBody>
      </p:sp>
    </p:spTree>
    <p:extLst>
      <p:ext uri="{BB962C8B-B14F-4D97-AF65-F5344CB8AC3E}">
        <p14:creationId xmlns:p14="http://schemas.microsoft.com/office/powerpoint/2010/main" val="728550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pi slide logo 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81925" y="64770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177"/>
          <p:cNvSpPr>
            <a:spLocks noChangeArrowheads="1"/>
          </p:cNvSpPr>
          <p:nvPr/>
        </p:nvSpPr>
        <p:spPr bwMode="auto">
          <a:xfrm>
            <a:off x="2862263" y="630238"/>
            <a:ext cx="3492500" cy="5867400"/>
          </a:xfrm>
          <a:prstGeom prst="rect">
            <a:avLst/>
          </a:prstGeom>
          <a:solidFill>
            <a:srgbClr val="99CC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44" name="Rectangle 74"/>
          <p:cNvSpPr>
            <a:spLocks noChangeArrowheads="1"/>
          </p:cNvSpPr>
          <p:nvPr/>
        </p:nvSpPr>
        <p:spPr bwMode="auto">
          <a:xfrm>
            <a:off x="6705600" y="3635375"/>
            <a:ext cx="2351088" cy="3222625"/>
          </a:xfrm>
          <a:prstGeom prst="rect">
            <a:avLst/>
          </a:prstGeom>
          <a:solidFill>
            <a:schemeClr val="tx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45" name="Rectangle 75"/>
          <p:cNvSpPr>
            <a:spLocks noChangeArrowheads="1"/>
          </p:cNvSpPr>
          <p:nvPr/>
        </p:nvSpPr>
        <p:spPr bwMode="auto">
          <a:xfrm>
            <a:off x="6705600" y="3635375"/>
            <a:ext cx="2351088" cy="403225"/>
          </a:xfrm>
          <a:prstGeom prst="rect">
            <a:avLst/>
          </a:prstGeom>
          <a:solidFill>
            <a:srgbClr val="FF99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46" name="Text Box 76"/>
          <p:cNvSpPr txBox="1">
            <a:spLocks noChangeArrowheads="1"/>
          </p:cNvSpPr>
          <p:nvPr/>
        </p:nvSpPr>
        <p:spPr bwMode="auto">
          <a:xfrm>
            <a:off x="6829425" y="3717925"/>
            <a:ext cx="2041525" cy="3365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algn="ctr" eaLnBrk="0" fontAlgn="base" hangingPunct="0">
              <a:spcBef>
                <a:spcPct val="50000"/>
              </a:spcBef>
              <a:spcAft>
                <a:spcPct val="0"/>
              </a:spcAft>
            </a:pPr>
            <a:r>
              <a:rPr lang="en-US" sz="1600">
                <a:solidFill>
                  <a:srgbClr val="FFFFFF"/>
                </a:solidFill>
                <a:latin typeface="Arial Black" pitchFamily="34" charset="0"/>
              </a:rPr>
              <a:t>City Council</a:t>
            </a:r>
          </a:p>
        </p:txBody>
      </p:sp>
      <p:sp>
        <p:nvSpPr>
          <p:cNvPr id="61447" name="Line 79"/>
          <p:cNvSpPr>
            <a:spLocks noChangeShapeType="1"/>
          </p:cNvSpPr>
          <p:nvPr/>
        </p:nvSpPr>
        <p:spPr bwMode="auto">
          <a:xfrm>
            <a:off x="6705600" y="4924425"/>
            <a:ext cx="2351088"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61448" name="Line 80"/>
          <p:cNvSpPr>
            <a:spLocks noChangeShapeType="1"/>
          </p:cNvSpPr>
          <p:nvPr/>
        </p:nvSpPr>
        <p:spPr bwMode="auto">
          <a:xfrm>
            <a:off x="6705600" y="5851525"/>
            <a:ext cx="2351088"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89099" name="Text Box 81"/>
          <p:cNvSpPr txBox="1">
            <a:spLocks noChangeArrowheads="1"/>
          </p:cNvSpPr>
          <p:nvPr/>
        </p:nvSpPr>
        <p:spPr bwMode="auto">
          <a:xfrm>
            <a:off x="6737350" y="4062413"/>
            <a:ext cx="2103438" cy="838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algn="ctr" eaLnBrk="0" fontAlgn="base" hangingPunct="0">
              <a:spcBef>
                <a:spcPct val="0"/>
              </a:spcBef>
              <a:spcAft>
                <a:spcPct val="0"/>
              </a:spcAft>
              <a:defRPr b="1">
                <a:solidFill>
                  <a:schemeClr val="tx1"/>
                </a:solidFill>
                <a:latin typeface="Times" pitchFamily="18" charset="0"/>
              </a:defRPr>
            </a:lvl6pPr>
            <a:lvl7pPr marL="2971800" indent="-228600" algn="ctr" eaLnBrk="0" fontAlgn="base" hangingPunct="0">
              <a:spcBef>
                <a:spcPct val="0"/>
              </a:spcBef>
              <a:spcAft>
                <a:spcPct val="0"/>
              </a:spcAft>
              <a:defRPr b="1">
                <a:solidFill>
                  <a:schemeClr val="tx1"/>
                </a:solidFill>
                <a:latin typeface="Times" pitchFamily="18" charset="0"/>
              </a:defRPr>
            </a:lvl7pPr>
            <a:lvl8pPr marL="3429000" indent="-228600" algn="ctr" eaLnBrk="0" fontAlgn="base" hangingPunct="0">
              <a:spcBef>
                <a:spcPct val="0"/>
              </a:spcBef>
              <a:spcAft>
                <a:spcPct val="0"/>
              </a:spcAft>
              <a:defRPr b="1">
                <a:solidFill>
                  <a:schemeClr val="tx1"/>
                </a:solidFill>
                <a:latin typeface="Times" pitchFamily="18" charset="0"/>
              </a:defRPr>
            </a:lvl8pPr>
            <a:lvl9pPr marL="3886200" indent="-228600" algn="ctr" eaLnBrk="0" fontAlgn="base" hangingPunct="0">
              <a:spcBef>
                <a:spcPct val="0"/>
              </a:spcBef>
              <a:spcAft>
                <a:spcPct val="0"/>
              </a:spcAft>
              <a:defRPr b="1">
                <a:solidFill>
                  <a:schemeClr val="tx1"/>
                </a:solidFill>
                <a:latin typeface="Times" pitchFamily="18" charset="0"/>
              </a:defRPr>
            </a:lvl9pPr>
          </a:lstStyle>
          <a:p>
            <a:pPr eaLnBrk="0" fontAlgn="base" hangingPunct="0">
              <a:spcBef>
                <a:spcPct val="50000"/>
              </a:spcBef>
              <a:spcAft>
                <a:spcPct val="0"/>
              </a:spcAft>
              <a:defRPr/>
            </a:pPr>
            <a:r>
              <a:rPr lang="en-US" sz="1000" b="0" dirty="0" smtClean="0">
                <a:solidFill>
                  <a:srgbClr val="000000"/>
                </a:solidFill>
                <a:latin typeface="Arial Black" pitchFamily="34" charset="0"/>
              </a:rPr>
              <a:t>Expertise:</a:t>
            </a:r>
          </a:p>
          <a:p>
            <a:pPr marL="114300" indent="-114300" eaLnBrk="0" fontAlgn="base" hangingPunct="0">
              <a:spcBef>
                <a:spcPct val="50000"/>
              </a:spcBef>
              <a:spcAft>
                <a:spcPct val="0"/>
              </a:spcAft>
              <a:buFontTx/>
              <a:buChar char="•"/>
              <a:defRPr/>
            </a:pPr>
            <a:r>
              <a:rPr lang="en-US" sz="1100" b="0" dirty="0" smtClean="0">
                <a:solidFill>
                  <a:srgbClr val="000000"/>
                </a:solidFill>
                <a:latin typeface="Arial" pitchFamily="34" charset="0"/>
                <a:cs typeface="Arial" pitchFamily="34" charset="0"/>
              </a:rPr>
              <a:t>Knowledge and ability to influence local policy decisions</a:t>
            </a:r>
          </a:p>
        </p:txBody>
      </p:sp>
      <p:sp>
        <p:nvSpPr>
          <p:cNvPr id="89100" name="Text Box 82"/>
          <p:cNvSpPr txBox="1">
            <a:spLocks noChangeArrowheads="1"/>
          </p:cNvSpPr>
          <p:nvPr/>
        </p:nvSpPr>
        <p:spPr bwMode="auto">
          <a:xfrm>
            <a:off x="6737350" y="4964113"/>
            <a:ext cx="2103438" cy="66941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algn="ctr" eaLnBrk="0" fontAlgn="base" hangingPunct="0">
              <a:spcBef>
                <a:spcPct val="0"/>
              </a:spcBef>
              <a:spcAft>
                <a:spcPct val="0"/>
              </a:spcAft>
              <a:defRPr b="1">
                <a:solidFill>
                  <a:schemeClr val="tx1"/>
                </a:solidFill>
                <a:latin typeface="Times" pitchFamily="18" charset="0"/>
              </a:defRPr>
            </a:lvl6pPr>
            <a:lvl7pPr marL="2971800" indent="-228600" algn="ctr" eaLnBrk="0" fontAlgn="base" hangingPunct="0">
              <a:spcBef>
                <a:spcPct val="0"/>
              </a:spcBef>
              <a:spcAft>
                <a:spcPct val="0"/>
              </a:spcAft>
              <a:defRPr b="1">
                <a:solidFill>
                  <a:schemeClr val="tx1"/>
                </a:solidFill>
                <a:latin typeface="Times" pitchFamily="18" charset="0"/>
              </a:defRPr>
            </a:lvl7pPr>
            <a:lvl8pPr marL="3429000" indent="-228600" algn="ctr" eaLnBrk="0" fontAlgn="base" hangingPunct="0">
              <a:spcBef>
                <a:spcPct val="0"/>
              </a:spcBef>
              <a:spcAft>
                <a:spcPct val="0"/>
              </a:spcAft>
              <a:defRPr b="1">
                <a:solidFill>
                  <a:schemeClr val="tx1"/>
                </a:solidFill>
                <a:latin typeface="Times" pitchFamily="18" charset="0"/>
              </a:defRPr>
            </a:lvl8pPr>
            <a:lvl9pPr marL="3886200" indent="-228600" algn="ctr" eaLnBrk="0" fontAlgn="base" hangingPunct="0">
              <a:spcBef>
                <a:spcPct val="0"/>
              </a:spcBef>
              <a:spcAft>
                <a:spcPct val="0"/>
              </a:spcAft>
              <a:defRPr b="1">
                <a:solidFill>
                  <a:schemeClr val="tx1"/>
                </a:solidFill>
                <a:latin typeface="Times" pitchFamily="18" charset="0"/>
              </a:defRPr>
            </a:lvl9pPr>
          </a:lstStyle>
          <a:p>
            <a:pPr eaLnBrk="0" fontAlgn="base" hangingPunct="0">
              <a:spcBef>
                <a:spcPct val="50000"/>
              </a:spcBef>
              <a:spcAft>
                <a:spcPct val="0"/>
              </a:spcAft>
              <a:defRPr/>
            </a:pPr>
            <a:r>
              <a:rPr lang="en-US" sz="1000" dirty="0">
                <a:solidFill>
                  <a:srgbClr val="000000"/>
                </a:solidFill>
                <a:latin typeface="Arial Black" pitchFamily="34" charset="0"/>
              </a:rPr>
              <a:t>Desired </a:t>
            </a:r>
            <a:r>
              <a:rPr lang="en-US" sz="1000" b="0" dirty="0" smtClean="0">
                <a:solidFill>
                  <a:srgbClr val="000000"/>
                </a:solidFill>
                <a:latin typeface="Arial Black" pitchFamily="34" charset="0"/>
              </a:rPr>
              <a:t>Outcomes:</a:t>
            </a:r>
          </a:p>
          <a:p>
            <a:pPr marL="57150" indent="-57150" eaLnBrk="0" fontAlgn="base" hangingPunct="0">
              <a:spcBef>
                <a:spcPct val="50000"/>
              </a:spcBef>
              <a:spcAft>
                <a:spcPct val="0"/>
              </a:spcAft>
              <a:buFontTx/>
              <a:buChar char="•"/>
              <a:defRPr/>
            </a:pPr>
            <a:r>
              <a:rPr lang="en-US" sz="1100" b="0" dirty="0" smtClean="0">
                <a:solidFill>
                  <a:srgbClr val="000000"/>
                </a:solidFill>
                <a:latin typeface="Arial" pitchFamily="34" charset="0"/>
                <a:cs typeface="Arial" pitchFamily="34" charset="0"/>
              </a:rPr>
              <a:t>Policies that promote health and safety in the district</a:t>
            </a:r>
          </a:p>
        </p:txBody>
      </p:sp>
      <p:sp>
        <p:nvSpPr>
          <p:cNvPr id="89101" name="Text Box 83"/>
          <p:cNvSpPr txBox="1">
            <a:spLocks noChangeArrowheads="1"/>
          </p:cNvSpPr>
          <p:nvPr/>
        </p:nvSpPr>
        <p:spPr bwMode="auto">
          <a:xfrm>
            <a:off x="6737350" y="5891213"/>
            <a:ext cx="2103438" cy="66992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algn="ctr" eaLnBrk="0" fontAlgn="base" hangingPunct="0">
              <a:spcBef>
                <a:spcPct val="0"/>
              </a:spcBef>
              <a:spcAft>
                <a:spcPct val="0"/>
              </a:spcAft>
              <a:defRPr b="1">
                <a:solidFill>
                  <a:schemeClr val="tx1"/>
                </a:solidFill>
                <a:latin typeface="Times" pitchFamily="18" charset="0"/>
              </a:defRPr>
            </a:lvl6pPr>
            <a:lvl7pPr marL="2971800" indent="-228600" algn="ctr" eaLnBrk="0" fontAlgn="base" hangingPunct="0">
              <a:spcBef>
                <a:spcPct val="0"/>
              </a:spcBef>
              <a:spcAft>
                <a:spcPct val="0"/>
              </a:spcAft>
              <a:defRPr b="1">
                <a:solidFill>
                  <a:schemeClr val="tx1"/>
                </a:solidFill>
                <a:latin typeface="Times" pitchFamily="18" charset="0"/>
              </a:defRPr>
            </a:lvl7pPr>
            <a:lvl8pPr marL="3429000" indent="-228600" algn="ctr" eaLnBrk="0" fontAlgn="base" hangingPunct="0">
              <a:spcBef>
                <a:spcPct val="0"/>
              </a:spcBef>
              <a:spcAft>
                <a:spcPct val="0"/>
              </a:spcAft>
              <a:defRPr b="1">
                <a:solidFill>
                  <a:schemeClr val="tx1"/>
                </a:solidFill>
                <a:latin typeface="Times" pitchFamily="18" charset="0"/>
              </a:defRPr>
            </a:lvl8pPr>
            <a:lvl9pPr marL="3886200" indent="-228600" algn="ctr" eaLnBrk="0" fontAlgn="base" hangingPunct="0">
              <a:spcBef>
                <a:spcPct val="0"/>
              </a:spcBef>
              <a:spcAft>
                <a:spcPct val="0"/>
              </a:spcAft>
              <a:defRPr b="1">
                <a:solidFill>
                  <a:schemeClr val="tx1"/>
                </a:solidFill>
                <a:latin typeface="Times" pitchFamily="18" charset="0"/>
              </a:defRPr>
            </a:lvl9pPr>
          </a:lstStyle>
          <a:p>
            <a:pPr eaLnBrk="0" fontAlgn="base" hangingPunct="0">
              <a:spcBef>
                <a:spcPct val="50000"/>
              </a:spcBef>
              <a:spcAft>
                <a:spcPct val="0"/>
              </a:spcAft>
              <a:defRPr/>
            </a:pPr>
            <a:r>
              <a:rPr lang="en-US" sz="1000" b="0" dirty="0" smtClean="0">
                <a:solidFill>
                  <a:srgbClr val="000000"/>
                </a:solidFill>
                <a:latin typeface="Arial Black" pitchFamily="34" charset="0"/>
              </a:rPr>
              <a:t>Key Strategies:</a:t>
            </a:r>
          </a:p>
          <a:p>
            <a:pPr marL="57150" indent="-57150" eaLnBrk="0" fontAlgn="base" hangingPunct="0">
              <a:spcBef>
                <a:spcPct val="50000"/>
              </a:spcBef>
              <a:spcAft>
                <a:spcPct val="0"/>
              </a:spcAft>
              <a:buFontTx/>
              <a:buChar char="•"/>
              <a:defRPr/>
            </a:pPr>
            <a:r>
              <a:rPr lang="en-US" sz="1100" b="0" dirty="0" smtClean="0">
                <a:solidFill>
                  <a:srgbClr val="000000"/>
                </a:solidFill>
                <a:latin typeface="Arial" pitchFamily="34" charset="0"/>
                <a:cs typeface="Arial" pitchFamily="34" charset="0"/>
              </a:rPr>
              <a:t>Help leverage funds for long-term sustainability</a:t>
            </a:r>
          </a:p>
        </p:txBody>
      </p:sp>
      <p:sp>
        <p:nvSpPr>
          <p:cNvPr id="61452" name="Rectangle 84"/>
          <p:cNvSpPr>
            <a:spLocks noChangeArrowheads="1"/>
          </p:cNvSpPr>
          <p:nvPr/>
        </p:nvSpPr>
        <p:spPr bwMode="auto">
          <a:xfrm>
            <a:off x="6705600" y="457200"/>
            <a:ext cx="2351088" cy="3224213"/>
          </a:xfrm>
          <a:prstGeom prst="rect">
            <a:avLst/>
          </a:prstGeom>
          <a:solidFill>
            <a:schemeClr val="tx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53" name="Rectangle 85"/>
          <p:cNvSpPr>
            <a:spLocks noChangeArrowheads="1"/>
          </p:cNvSpPr>
          <p:nvPr/>
        </p:nvSpPr>
        <p:spPr bwMode="auto">
          <a:xfrm>
            <a:off x="6705600" y="457200"/>
            <a:ext cx="2351088" cy="401638"/>
          </a:xfrm>
          <a:prstGeom prst="rect">
            <a:avLst/>
          </a:prstGeom>
          <a:solidFill>
            <a:srgbClr val="FF00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54" name="Text Box 86"/>
          <p:cNvSpPr txBox="1">
            <a:spLocks noChangeArrowheads="1"/>
          </p:cNvSpPr>
          <p:nvPr/>
        </p:nvSpPr>
        <p:spPr bwMode="auto">
          <a:xfrm>
            <a:off x="6688138" y="530225"/>
            <a:ext cx="2227262" cy="30797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algn="ctr" eaLnBrk="0" fontAlgn="base" hangingPunct="0">
              <a:spcBef>
                <a:spcPct val="50000"/>
              </a:spcBef>
              <a:spcAft>
                <a:spcPct val="0"/>
              </a:spcAft>
            </a:pPr>
            <a:r>
              <a:rPr lang="en-US" sz="1400">
                <a:solidFill>
                  <a:srgbClr val="FFFFFF"/>
                </a:solidFill>
                <a:latin typeface="Arial Black" pitchFamily="34" charset="0"/>
              </a:rPr>
              <a:t>Violence Prevention</a:t>
            </a:r>
          </a:p>
        </p:txBody>
      </p:sp>
      <p:sp>
        <p:nvSpPr>
          <p:cNvPr id="61455" name="Oval 4"/>
          <p:cNvSpPr>
            <a:spLocks noChangeArrowheads="1"/>
          </p:cNvSpPr>
          <p:nvPr/>
        </p:nvSpPr>
        <p:spPr bwMode="auto">
          <a:xfrm>
            <a:off x="8731250" y="381000"/>
            <a:ext cx="366713" cy="331788"/>
          </a:xfrm>
          <a:prstGeom prst="ellipse">
            <a:avLst/>
          </a:prstGeom>
          <a:solidFill>
            <a:schemeClr val="accent1"/>
          </a:soli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56" name="Text Box 5"/>
          <p:cNvSpPr txBox="1">
            <a:spLocks noChangeArrowheads="1"/>
          </p:cNvSpPr>
          <p:nvPr/>
        </p:nvSpPr>
        <p:spPr bwMode="auto">
          <a:xfrm>
            <a:off x="8707438" y="407988"/>
            <a:ext cx="5889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fontAlgn="base">
              <a:spcBef>
                <a:spcPct val="50000"/>
              </a:spcBef>
              <a:spcAft>
                <a:spcPct val="0"/>
              </a:spcAft>
            </a:pPr>
            <a:r>
              <a:rPr lang="en-US" sz="1200" b="0">
                <a:solidFill>
                  <a:srgbClr val="FFFFFF"/>
                </a:solidFill>
                <a:latin typeface="Arial Black" pitchFamily="34" charset="0"/>
              </a:rPr>
              <a:t>VP</a:t>
            </a:r>
          </a:p>
        </p:txBody>
      </p:sp>
      <p:sp>
        <p:nvSpPr>
          <p:cNvPr id="61457" name="Line 89"/>
          <p:cNvSpPr>
            <a:spLocks noChangeShapeType="1"/>
          </p:cNvSpPr>
          <p:nvPr/>
        </p:nvSpPr>
        <p:spPr bwMode="auto">
          <a:xfrm>
            <a:off x="6705600" y="1746250"/>
            <a:ext cx="2351088"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61458" name="Line 90"/>
          <p:cNvSpPr>
            <a:spLocks noChangeShapeType="1"/>
          </p:cNvSpPr>
          <p:nvPr/>
        </p:nvSpPr>
        <p:spPr bwMode="auto">
          <a:xfrm>
            <a:off x="6705600" y="2674938"/>
            <a:ext cx="2351088"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89109" name="Text Box 91"/>
          <p:cNvSpPr txBox="1">
            <a:spLocks noChangeArrowheads="1"/>
          </p:cNvSpPr>
          <p:nvPr/>
        </p:nvSpPr>
        <p:spPr bwMode="auto">
          <a:xfrm>
            <a:off x="6735763" y="882650"/>
            <a:ext cx="2320925" cy="66992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algn="ctr" eaLnBrk="0" fontAlgn="base" hangingPunct="0">
              <a:spcBef>
                <a:spcPct val="0"/>
              </a:spcBef>
              <a:spcAft>
                <a:spcPct val="0"/>
              </a:spcAft>
              <a:defRPr b="1">
                <a:solidFill>
                  <a:schemeClr val="tx1"/>
                </a:solidFill>
                <a:latin typeface="Times" pitchFamily="18" charset="0"/>
              </a:defRPr>
            </a:lvl6pPr>
            <a:lvl7pPr marL="2971800" indent="-228600" algn="ctr" eaLnBrk="0" fontAlgn="base" hangingPunct="0">
              <a:spcBef>
                <a:spcPct val="0"/>
              </a:spcBef>
              <a:spcAft>
                <a:spcPct val="0"/>
              </a:spcAft>
              <a:defRPr b="1">
                <a:solidFill>
                  <a:schemeClr val="tx1"/>
                </a:solidFill>
                <a:latin typeface="Times" pitchFamily="18" charset="0"/>
              </a:defRPr>
            </a:lvl7pPr>
            <a:lvl8pPr marL="3429000" indent="-228600" algn="ctr" eaLnBrk="0" fontAlgn="base" hangingPunct="0">
              <a:spcBef>
                <a:spcPct val="0"/>
              </a:spcBef>
              <a:spcAft>
                <a:spcPct val="0"/>
              </a:spcAft>
              <a:defRPr b="1">
                <a:solidFill>
                  <a:schemeClr val="tx1"/>
                </a:solidFill>
                <a:latin typeface="Times" pitchFamily="18" charset="0"/>
              </a:defRPr>
            </a:lvl8pPr>
            <a:lvl9pPr marL="3886200" indent="-228600" algn="ctr" eaLnBrk="0" fontAlgn="base" hangingPunct="0">
              <a:spcBef>
                <a:spcPct val="0"/>
              </a:spcBef>
              <a:spcAft>
                <a:spcPct val="0"/>
              </a:spcAft>
              <a:defRPr b="1">
                <a:solidFill>
                  <a:schemeClr val="tx1"/>
                </a:solidFill>
                <a:latin typeface="Times" pitchFamily="18" charset="0"/>
              </a:defRPr>
            </a:lvl9pPr>
          </a:lstStyle>
          <a:p>
            <a:pPr eaLnBrk="0" fontAlgn="base" hangingPunct="0">
              <a:spcBef>
                <a:spcPct val="50000"/>
              </a:spcBef>
              <a:spcAft>
                <a:spcPct val="0"/>
              </a:spcAft>
              <a:defRPr/>
            </a:pPr>
            <a:r>
              <a:rPr lang="en-US" sz="1000" b="0" dirty="0" smtClean="0">
                <a:solidFill>
                  <a:srgbClr val="000000"/>
                </a:solidFill>
                <a:latin typeface="Arial Black" pitchFamily="34" charset="0"/>
              </a:rPr>
              <a:t>Expertise:</a:t>
            </a:r>
          </a:p>
          <a:p>
            <a:pPr marL="57150" indent="-57150" eaLnBrk="0" fontAlgn="base" hangingPunct="0">
              <a:spcBef>
                <a:spcPct val="50000"/>
              </a:spcBef>
              <a:spcAft>
                <a:spcPct val="0"/>
              </a:spcAft>
              <a:buFontTx/>
              <a:buChar char="•"/>
              <a:defRPr/>
            </a:pPr>
            <a:r>
              <a:rPr lang="en-US" sz="1100" b="0" dirty="0" smtClean="0">
                <a:solidFill>
                  <a:srgbClr val="000000"/>
                </a:solidFill>
                <a:latin typeface="Arial" pitchFamily="34" charset="0"/>
                <a:cs typeface="Arial" pitchFamily="34" charset="0"/>
              </a:rPr>
              <a:t>Expertise in youth violence prevention and intervention</a:t>
            </a:r>
          </a:p>
        </p:txBody>
      </p:sp>
      <p:sp>
        <p:nvSpPr>
          <p:cNvPr id="89110" name="Text Box 92"/>
          <p:cNvSpPr txBox="1">
            <a:spLocks noChangeArrowheads="1"/>
          </p:cNvSpPr>
          <p:nvPr/>
        </p:nvSpPr>
        <p:spPr bwMode="auto">
          <a:xfrm>
            <a:off x="6735763" y="1785938"/>
            <a:ext cx="2105025" cy="83869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algn="ctr" eaLnBrk="0" fontAlgn="base" hangingPunct="0">
              <a:spcBef>
                <a:spcPct val="0"/>
              </a:spcBef>
              <a:spcAft>
                <a:spcPct val="0"/>
              </a:spcAft>
              <a:defRPr b="1">
                <a:solidFill>
                  <a:schemeClr val="tx1"/>
                </a:solidFill>
                <a:latin typeface="Times" pitchFamily="18" charset="0"/>
              </a:defRPr>
            </a:lvl6pPr>
            <a:lvl7pPr marL="2971800" indent="-228600" algn="ctr" eaLnBrk="0" fontAlgn="base" hangingPunct="0">
              <a:spcBef>
                <a:spcPct val="0"/>
              </a:spcBef>
              <a:spcAft>
                <a:spcPct val="0"/>
              </a:spcAft>
              <a:defRPr b="1">
                <a:solidFill>
                  <a:schemeClr val="tx1"/>
                </a:solidFill>
                <a:latin typeface="Times" pitchFamily="18" charset="0"/>
              </a:defRPr>
            </a:lvl7pPr>
            <a:lvl8pPr marL="3429000" indent="-228600" algn="ctr" eaLnBrk="0" fontAlgn="base" hangingPunct="0">
              <a:spcBef>
                <a:spcPct val="0"/>
              </a:spcBef>
              <a:spcAft>
                <a:spcPct val="0"/>
              </a:spcAft>
              <a:defRPr b="1">
                <a:solidFill>
                  <a:schemeClr val="tx1"/>
                </a:solidFill>
                <a:latin typeface="Times" pitchFamily="18" charset="0"/>
              </a:defRPr>
            </a:lvl8pPr>
            <a:lvl9pPr marL="3886200" indent="-228600" algn="ctr" eaLnBrk="0" fontAlgn="base" hangingPunct="0">
              <a:spcBef>
                <a:spcPct val="0"/>
              </a:spcBef>
              <a:spcAft>
                <a:spcPct val="0"/>
              </a:spcAft>
              <a:defRPr b="1">
                <a:solidFill>
                  <a:schemeClr val="tx1"/>
                </a:solidFill>
                <a:latin typeface="Times" pitchFamily="18" charset="0"/>
              </a:defRPr>
            </a:lvl9pPr>
          </a:lstStyle>
          <a:p>
            <a:pPr eaLnBrk="0" fontAlgn="base" hangingPunct="0">
              <a:spcBef>
                <a:spcPct val="50000"/>
              </a:spcBef>
              <a:spcAft>
                <a:spcPct val="0"/>
              </a:spcAft>
              <a:defRPr/>
            </a:pPr>
            <a:r>
              <a:rPr lang="en-US" sz="1000" dirty="0">
                <a:solidFill>
                  <a:srgbClr val="000000"/>
                </a:solidFill>
                <a:latin typeface="Arial Black" pitchFamily="34" charset="0"/>
              </a:rPr>
              <a:t>Desired </a:t>
            </a:r>
            <a:r>
              <a:rPr lang="en-US" sz="1000" b="0" dirty="0" smtClean="0">
                <a:solidFill>
                  <a:srgbClr val="000000"/>
                </a:solidFill>
                <a:latin typeface="Arial Black" pitchFamily="34" charset="0"/>
              </a:rPr>
              <a:t>Outcomes:</a:t>
            </a:r>
          </a:p>
          <a:p>
            <a:pPr marL="57150" indent="-57150" eaLnBrk="0" fontAlgn="base" hangingPunct="0">
              <a:spcBef>
                <a:spcPct val="50000"/>
              </a:spcBef>
              <a:spcAft>
                <a:spcPct val="0"/>
              </a:spcAft>
              <a:buFontTx/>
              <a:buChar char="•"/>
              <a:defRPr/>
            </a:pPr>
            <a:r>
              <a:rPr lang="en-US" sz="1100" b="0" dirty="0" smtClean="0">
                <a:solidFill>
                  <a:srgbClr val="000000"/>
                </a:solidFill>
                <a:latin typeface="Arial" pitchFamily="34" charset="0"/>
                <a:cs typeface="Arial" pitchFamily="34" charset="0"/>
              </a:rPr>
              <a:t>Decreased gang violence and increased positive opportunities for at-risk youth</a:t>
            </a:r>
          </a:p>
        </p:txBody>
      </p:sp>
      <p:sp>
        <p:nvSpPr>
          <p:cNvPr id="89111" name="Text Box 93"/>
          <p:cNvSpPr txBox="1">
            <a:spLocks noChangeArrowheads="1"/>
          </p:cNvSpPr>
          <p:nvPr/>
        </p:nvSpPr>
        <p:spPr bwMode="auto">
          <a:xfrm>
            <a:off x="6735763" y="2725738"/>
            <a:ext cx="2105025" cy="838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algn="ctr" eaLnBrk="0" fontAlgn="base" hangingPunct="0">
              <a:spcBef>
                <a:spcPct val="0"/>
              </a:spcBef>
              <a:spcAft>
                <a:spcPct val="0"/>
              </a:spcAft>
              <a:defRPr b="1">
                <a:solidFill>
                  <a:schemeClr val="tx1"/>
                </a:solidFill>
                <a:latin typeface="Times" pitchFamily="18" charset="0"/>
              </a:defRPr>
            </a:lvl6pPr>
            <a:lvl7pPr marL="2971800" indent="-228600" algn="ctr" eaLnBrk="0" fontAlgn="base" hangingPunct="0">
              <a:spcBef>
                <a:spcPct val="0"/>
              </a:spcBef>
              <a:spcAft>
                <a:spcPct val="0"/>
              </a:spcAft>
              <a:defRPr b="1">
                <a:solidFill>
                  <a:schemeClr val="tx1"/>
                </a:solidFill>
                <a:latin typeface="Times" pitchFamily="18" charset="0"/>
              </a:defRPr>
            </a:lvl7pPr>
            <a:lvl8pPr marL="3429000" indent="-228600" algn="ctr" eaLnBrk="0" fontAlgn="base" hangingPunct="0">
              <a:spcBef>
                <a:spcPct val="0"/>
              </a:spcBef>
              <a:spcAft>
                <a:spcPct val="0"/>
              </a:spcAft>
              <a:defRPr b="1">
                <a:solidFill>
                  <a:schemeClr val="tx1"/>
                </a:solidFill>
                <a:latin typeface="Times" pitchFamily="18" charset="0"/>
              </a:defRPr>
            </a:lvl8pPr>
            <a:lvl9pPr marL="3886200" indent="-228600" algn="ctr" eaLnBrk="0" fontAlgn="base" hangingPunct="0">
              <a:spcBef>
                <a:spcPct val="0"/>
              </a:spcBef>
              <a:spcAft>
                <a:spcPct val="0"/>
              </a:spcAft>
              <a:defRPr b="1">
                <a:solidFill>
                  <a:schemeClr val="tx1"/>
                </a:solidFill>
                <a:latin typeface="Times" pitchFamily="18" charset="0"/>
              </a:defRPr>
            </a:lvl9pPr>
          </a:lstStyle>
          <a:p>
            <a:pPr eaLnBrk="0" fontAlgn="base" hangingPunct="0">
              <a:spcBef>
                <a:spcPct val="50000"/>
              </a:spcBef>
              <a:spcAft>
                <a:spcPct val="0"/>
              </a:spcAft>
              <a:defRPr/>
            </a:pPr>
            <a:r>
              <a:rPr lang="en-US" sz="1000" b="0" dirty="0" smtClean="0">
                <a:solidFill>
                  <a:srgbClr val="000000"/>
                </a:solidFill>
                <a:latin typeface="Arial Black" pitchFamily="34" charset="0"/>
              </a:rPr>
              <a:t>Key Strategies:</a:t>
            </a:r>
          </a:p>
          <a:p>
            <a:pPr marL="57150" indent="-57150" eaLnBrk="0" fontAlgn="base" hangingPunct="0">
              <a:spcBef>
                <a:spcPct val="50000"/>
              </a:spcBef>
              <a:spcAft>
                <a:spcPct val="0"/>
              </a:spcAft>
              <a:buFontTx/>
              <a:buChar char="•"/>
              <a:defRPr/>
            </a:pPr>
            <a:r>
              <a:rPr lang="en-US" sz="1100" b="0" dirty="0" smtClean="0">
                <a:solidFill>
                  <a:srgbClr val="000000"/>
                </a:solidFill>
                <a:latin typeface="Arial" pitchFamily="34" charset="0"/>
                <a:cs typeface="Arial" pitchFamily="34" charset="0"/>
              </a:rPr>
              <a:t>Build youth leadership and connect youth to training and employment opportunities </a:t>
            </a:r>
          </a:p>
        </p:txBody>
      </p:sp>
      <p:sp>
        <p:nvSpPr>
          <p:cNvPr id="61462" name="Rectangle 94"/>
          <p:cNvSpPr>
            <a:spLocks noChangeArrowheads="1"/>
          </p:cNvSpPr>
          <p:nvPr/>
        </p:nvSpPr>
        <p:spPr bwMode="auto">
          <a:xfrm>
            <a:off x="155575" y="381000"/>
            <a:ext cx="2352675" cy="3211513"/>
          </a:xfrm>
          <a:prstGeom prst="rect">
            <a:avLst/>
          </a:prstGeom>
          <a:solidFill>
            <a:schemeClr val="tx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63" name="Rectangle 95"/>
          <p:cNvSpPr>
            <a:spLocks noChangeArrowheads="1"/>
          </p:cNvSpPr>
          <p:nvPr/>
        </p:nvSpPr>
        <p:spPr bwMode="auto">
          <a:xfrm>
            <a:off x="155575" y="381000"/>
            <a:ext cx="2352675" cy="401638"/>
          </a:xfrm>
          <a:prstGeom prst="rect">
            <a:avLst/>
          </a:prstGeom>
          <a:solidFill>
            <a:srgbClr val="6600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64" name="Text Box 96"/>
          <p:cNvSpPr txBox="1">
            <a:spLocks noChangeArrowheads="1"/>
          </p:cNvSpPr>
          <p:nvPr/>
        </p:nvSpPr>
        <p:spPr bwMode="auto">
          <a:xfrm>
            <a:off x="279400" y="533400"/>
            <a:ext cx="2043113" cy="3365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algn="ctr" eaLnBrk="0" fontAlgn="base" hangingPunct="0">
              <a:spcBef>
                <a:spcPct val="50000"/>
              </a:spcBef>
              <a:spcAft>
                <a:spcPct val="0"/>
              </a:spcAft>
            </a:pPr>
            <a:r>
              <a:rPr lang="en-US" sz="1600" dirty="0">
                <a:solidFill>
                  <a:srgbClr val="FFFFFF"/>
                </a:solidFill>
                <a:latin typeface="Arial Black" pitchFamily="34" charset="0"/>
              </a:rPr>
              <a:t>Public Health</a:t>
            </a:r>
          </a:p>
        </p:txBody>
      </p:sp>
      <p:sp>
        <p:nvSpPr>
          <p:cNvPr id="61465" name="Oval 4"/>
          <p:cNvSpPr>
            <a:spLocks noChangeArrowheads="1"/>
          </p:cNvSpPr>
          <p:nvPr/>
        </p:nvSpPr>
        <p:spPr bwMode="auto">
          <a:xfrm>
            <a:off x="2181225" y="354013"/>
            <a:ext cx="368300" cy="331787"/>
          </a:xfrm>
          <a:prstGeom prst="ellipse">
            <a:avLst/>
          </a:prstGeom>
          <a:solidFill>
            <a:srgbClr val="6600FF"/>
          </a:soli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b="1">
              <a:solidFill>
                <a:srgbClr val="FFFFFF"/>
              </a:solidFill>
              <a:latin typeface="Arial Black" pitchFamily="34" charset="0"/>
            </a:endParaRPr>
          </a:p>
        </p:txBody>
      </p:sp>
      <p:sp>
        <p:nvSpPr>
          <p:cNvPr id="61466" name="Text Box 5"/>
          <p:cNvSpPr txBox="1">
            <a:spLocks noChangeArrowheads="1"/>
          </p:cNvSpPr>
          <p:nvPr/>
        </p:nvSpPr>
        <p:spPr bwMode="auto">
          <a:xfrm>
            <a:off x="2154238" y="382588"/>
            <a:ext cx="5889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fontAlgn="base">
              <a:spcBef>
                <a:spcPct val="50000"/>
              </a:spcBef>
              <a:spcAft>
                <a:spcPct val="0"/>
              </a:spcAft>
            </a:pPr>
            <a:r>
              <a:rPr lang="en-US" sz="1200" b="0">
                <a:solidFill>
                  <a:srgbClr val="FFFFFF"/>
                </a:solidFill>
                <a:latin typeface="Arial Black" pitchFamily="34" charset="0"/>
              </a:rPr>
              <a:t>PH</a:t>
            </a:r>
          </a:p>
        </p:txBody>
      </p:sp>
      <p:sp>
        <p:nvSpPr>
          <p:cNvPr id="61467" name="Line 99"/>
          <p:cNvSpPr>
            <a:spLocks noChangeShapeType="1"/>
          </p:cNvSpPr>
          <p:nvPr/>
        </p:nvSpPr>
        <p:spPr bwMode="auto">
          <a:xfrm>
            <a:off x="155575" y="1665288"/>
            <a:ext cx="2352675"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61468" name="Line 100"/>
          <p:cNvSpPr>
            <a:spLocks noChangeShapeType="1"/>
          </p:cNvSpPr>
          <p:nvPr/>
        </p:nvSpPr>
        <p:spPr bwMode="auto">
          <a:xfrm>
            <a:off x="155575" y="2589213"/>
            <a:ext cx="2352675"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89119" name="Text Box 101"/>
          <p:cNvSpPr txBox="1">
            <a:spLocks noChangeArrowheads="1"/>
          </p:cNvSpPr>
          <p:nvPr/>
        </p:nvSpPr>
        <p:spPr bwMode="auto">
          <a:xfrm>
            <a:off x="152400" y="876300"/>
            <a:ext cx="2405063" cy="1092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algn="ctr" eaLnBrk="0" fontAlgn="base" hangingPunct="0">
              <a:spcBef>
                <a:spcPct val="0"/>
              </a:spcBef>
              <a:spcAft>
                <a:spcPct val="0"/>
              </a:spcAft>
              <a:defRPr b="1">
                <a:solidFill>
                  <a:schemeClr val="tx1"/>
                </a:solidFill>
                <a:latin typeface="Times" pitchFamily="18" charset="0"/>
              </a:defRPr>
            </a:lvl6pPr>
            <a:lvl7pPr marL="2971800" indent="-228600" algn="ctr" eaLnBrk="0" fontAlgn="base" hangingPunct="0">
              <a:spcBef>
                <a:spcPct val="0"/>
              </a:spcBef>
              <a:spcAft>
                <a:spcPct val="0"/>
              </a:spcAft>
              <a:defRPr b="1">
                <a:solidFill>
                  <a:schemeClr val="tx1"/>
                </a:solidFill>
                <a:latin typeface="Times" pitchFamily="18" charset="0"/>
              </a:defRPr>
            </a:lvl7pPr>
            <a:lvl8pPr marL="3429000" indent="-228600" algn="ctr" eaLnBrk="0" fontAlgn="base" hangingPunct="0">
              <a:spcBef>
                <a:spcPct val="0"/>
              </a:spcBef>
              <a:spcAft>
                <a:spcPct val="0"/>
              </a:spcAft>
              <a:defRPr b="1">
                <a:solidFill>
                  <a:schemeClr val="tx1"/>
                </a:solidFill>
                <a:latin typeface="Times" pitchFamily="18" charset="0"/>
              </a:defRPr>
            </a:lvl8pPr>
            <a:lvl9pPr marL="3886200" indent="-228600" algn="ctr" eaLnBrk="0" fontAlgn="base" hangingPunct="0">
              <a:spcBef>
                <a:spcPct val="0"/>
              </a:spcBef>
              <a:spcAft>
                <a:spcPct val="0"/>
              </a:spcAft>
              <a:defRPr b="1">
                <a:solidFill>
                  <a:schemeClr val="tx1"/>
                </a:solidFill>
                <a:latin typeface="Times" pitchFamily="18" charset="0"/>
              </a:defRPr>
            </a:lvl9pPr>
          </a:lstStyle>
          <a:p>
            <a:pPr eaLnBrk="0" fontAlgn="base" hangingPunct="0">
              <a:spcBef>
                <a:spcPct val="50000"/>
              </a:spcBef>
              <a:spcAft>
                <a:spcPct val="0"/>
              </a:spcAft>
              <a:defRPr/>
            </a:pPr>
            <a:r>
              <a:rPr lang="en-US" sz="1000" b="0" dirty="0" smtClean="0">
                <a:solidFill>
                  <a:srgbClr val="000000"/>
                </a:solidFill>
                <a:latin typeface="Arial Black" pitchFamily="34" charset="0"/>
              </a:rPr>
              <a:t>Expertise:</a:t>
            </a:r>
          </a:p>
          <a:p>
            <a:pPr marL="57150" indent="-57150" eaLnBrk="0" fontAlgn="base" hangingPunct="0">
              <a:spcBef>
                <a:spcPct val="50000"/>
              </a:spcBef>
              <a:spcAft>
                <a:spcPct val="0"/>
              </a:spcAft>
              <a:buFontTx/>
              <a:buChar char="•"/>
              <a:defRPr/>
            </a:pPr>
            <a:r>
              <a:rPr lang="en-US" sz="1100" b="0" dirty="0">
                <a:solidFill>
                  <a:srgbClr val="000000"/>
                </a:solidFill>
                <a:latin typeface="Arial" pitchFamily="34" charset="0"/>
                <a:cs typeface="Arial" pitchFamily="34" charset="0"/>
              </a:rPr>
              <a:t>Experience in population-based interventions and collection of data on chronic disease and injury rates</a:t>
            </a:r>
          </a:p>
          <a:p>
            <a:pPr eaLnBrk="0" fontAlgn="base" hangingPunct="0">
              <a:spcBef>
                <a:spcPct val="50000"/>
              </a:spcBef>
              <a:spcAft>
                <a:spcPct val="0"/>
              </a:spcAft>
              <a:defRPr/>
            </a:pPr>
            <a:endParaRPr lang="en-US" sz="1100" b="0" dirty="0">
              <a:solidFill>
                <a:srgbClr val="000000"/>
              </a:solidFill>
              <a:latin typeface="Arial" pitchFamily="34" charset="0"/>
              <a:cs typeface="Arial" pitchFamily="34" charset="0"/>
            </a:endParaRPr>
          </a:p>
        </p:txBody>
      </p:sp>
      <p:sp>
        <p:nvSpPr>
          <p:cNvPr id="89120" name="Text Box 102"/>
          <p:cNvSpPr txBox="1">
            <a:spLocks noChangeArrowheads="1"/>
          </p:cNvSpPr>
          <p:nvPr/>
        </p:nvSpPr>
        <p:spPr bwMode="auto">
          <a:xfrm>
            <a:off x="185738" y="1747837"/>
            <a:ext cx="2287587" cy="83869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algn="ctr" eaLnBrk="0" fontAlgn="base" hangingPunct="0">
              <a:spcBef>
                <a:spcPct val="0"/>
              </a:spcBef>
              <a:spcAft>
                <a:spcPct val="0"/>
              </a:spcAft>
              <a:defRPr b="1">
                <a:solidFill>
                  <a:schemeClr val="tx1"/>
                </a:solidFill>
                <a:latin typeface="Times" pitchFamily="18" charset="0"/>
              </a:defRPr>
            </a:lvl6pPr>
            <a:lvl7pPr marL="2971800" indent="-228600" algn="ctr" eaLnBrk="0" fontAlgn="base" hangingPunct="0">
              <a:spcBef>
                <a:spcPct val="0"/>
              </a:spcBef>
              <a:spcAft>
                <a:spcPct val="0"/>
              </a:spcAft>
              <a:defRPr b="1">
                <a:solidFill>
                  <a:schemeClr val="tx1"/>
                </a:solidFill>
                <a:latin typeface="Times" pitchFamily="18" charset="0"/>
              </a:defRPr>
            </a:lvl7pPr>
            <a:lvl8pPr marL="3429000" indent="-228600" algn="ctr" eaLnBrk="0" fontAlgn="base" hangingPunct="0">
              <a:spcBef>
                <a:spcPct val="0"/>
              </a:spcBef>
              <a:spcAft>
                <a:spcPct val="0"/>
              </a:spcAft>
              <a:defRPr b="1">
                <a:solidFill>
                  <a:schemeClr val="tx1"/>
                </a:solidFill>
                <a:latin typeface="Times" pitchFamily="18" charset="0"/>
              </a:defRPr>
            </a:lvl8pPr>
            <a:lvl9pPr marL="3886200" indent="-228600" algn="ctr" eaLnBrk="0" fontAlgn="base" hangingPunct="0">
              <a:spcBef>
                <a:spcPct val="0"/>
              </a:spcBef>
              <a:spcAft>
                <a:spcPct val="0"/>
              </a:spcAft>
              <a:defRPr b="1">
                <a:solidFill>
                  <a:schemeClr val="tx1"/>
                </a:solidFill>
                <a:latin typeface="Times" pitchFamily="18" charset="0"/>
              </a:defRPr>
            </a:lvl9pPr>
          </a:lstStyle>
          <a:p>
            <a:pPr eaLnBrk="0" fontAlgn="base" hangingPunct="0">
              <a:spcBef>
                <a:spcPct val="50000"/>
              </a:spcBef>
              <a:spcAft>
                <a:spcPct val="0"/>
              </a:spcAft>
              <a:defRPr/>
            </a:pPr>
            <a:r>
              <a:rPr lang="en-US" sz="1000" dirty="0">
                <a:solidFill>
                  <a:srgbClr val="000000"/>
                </a:solidFill>
                <a:latin typeface="Arial Black" pitchFamily="34" charset="0"/>
              </a:rPr>
              <a:t>Desired </a:t>
            </a:r>
            <a:r>
              <a:rPr lang="en-US" sz="1000" b="0" dirty="0" smtClean="0">
                <a:solidFill>
                  <a:srgbClr val="000000"/>
                </a:solidFill>
                <a:latin typeface="Arial Black" pitchFamily="34" charset="0"/>
              </a:rPr>
              <a:t>Outcomes:</a:t>
            </a:r>
          </a:p>
          <a:p>
            <a:pPr marL="57150" indent="-57150" eaLnBrk="0" fontAlgn="base" hangingPunct="0">
              <a:spcBef>
                <a:spcPct val="50000"/>
              </a:spcBef>
              <a:spcAft>
                <a:spcPct val="0"/>
              </a:spcAft>
              <a:buFontTx/>
              <a:buChar char="•"/>
              <a:defRPr/>
            </a:pPr>
            <a:r>
              <a:rPr lang="en-US" sz="1100" b="0" dirty="0">
                <a:solidFill>
                  <a:srgbClr val="000000"/>
                </a:solidFill>
                <a:latin typeface="Arial" pitchFamily="34" charset="0"/>
                <a:cs typeface="Arial" pitchFamily="34" charset="0"/>
              </a:rPr>
              <a:t>Unification of collaborative efforts to address violence and chronic disease</a:t>
            </a:r>
          </a:p>
        </p:txBody>
      </p:sp>
      <p:sp>
        <p:nvSpPr>
          <p:cNvPr id="89121" name="Text Box 103"/>
          <p:cNvSpPr txBox="1">
            <a:spLocks noChangeArrowheads="1"/>
          </p:cNvSpPr>
          <p:nvPr/>
        </p:nvSpPr>
        <p:spPr bwMode="auto">
          <a:xfrm>
            <a:off x="185738" y="2662237"/>
            <a:ext cx="2287587" cy="10080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algn="ctr" eaLnBrk="0" fontAlgn="base" hangingPunct="0">
              <a:spcBef>
                <a:spcPct val="0"/>
              </a:spcBef>
              <a:spcAft>
                <a:spcPct val="0"/>
              </a:spcAft>
              <a:defRPr b="1">
                <a:solidFill>
                  <a:schemeClr val="tx1"/>
                </a:solidFill>
                <a:latin typeface="Times" pitchFamily="18" charset="0"/>
              </a:defRPr>
            </a:lvl6pPr>
            <a:lvl7pPr marL="2971800" indent="-228600" algn="ctr" eaLnBrk="0" fontAlgn="base" hangingPunct="0">
              <a:spcBef>
                <a:spcPct val="0"/>
              </a:spcBef>
              <a:spcAft>
                <a:spcPct val="0"/>
              </a:spcAft>
              <a:defRPr b="1">
                <a:solidFill>
                  <a:schemeClr val="tx1"/>
                </a:solidFill>
                <a:latin typeface="Times" pitchFamily="18" charset="0"/>
              </a:defRPr>
            </a:lvl7pPr>
            <a:lvl8pPr marL="3429000" indent="-228600" algn="ctr" eaLnBrk="0" fontAlgn="base" hangingPunct="0">
              <a:spcBef>
                <a:spcPct val="0"/>
              </a:spcBef>
              <a:spcAft>
                <a:spcPct val="0"/>
              </a:spcAft>
              <a:defRPr b="1">
                <a:solidFill>
                  <a:schemeClr val="tx1"/>
                </a:solidFill>
                <a:latin typeface="Times" pitchFamily="18" charset="0"/>
              </a:defRPr>
            </a:lvl8pPr>
            <a:lvl9pPr marL="3886200" indent="-228600" algn="ctr" eaLnBrk="0" fontAlgn="base" hangingPunct="0">
              <a:spcBef>
                <a:spcPct val="0"/>
              </a:spcBef>
              <a:spcAft>
                <a:spcPct val="0"/>
              </a:spcAft>
              <a:defRPr b="1">
                <a:solidFill>
                  <a:schemeClr val="tx1"/>
                </a:solidFill>
                <a:latin typeface="Times" pitchFamily="18" charset="0"/>
              </a:defRPr>
            </a:lvl9pPr>
          </a:lstStyle>
          <a:p>
            <a:pPr eaLnBrk="0" fontAlgn="base" hangingPunct="0">
              <a:spcBef>
                <a:spcPct val="50000"/>
              </a:spcBef>
              <a:spcAft>
                <a:spcPct val="0"/>
              </a:spcAft>
              <a:defRPr/>
            </a:pPr>
            <a:r>
              <a:rPr lang="en-US" sz="1000" b="0" dirty="0" smtClean="0">
                <a:solidFill>
                  <a:srgbClr val="000000"/>
                </a:solidFill>
                <a:latin typeface="Arial Black" pitchFamily="34" charset="0"/>
              </a:rPr>
              <a:t>Key Strategies:</a:t>
            </a:r>
          </a:p>
          <a:p>
            <a:pPr marL="57150" indent="-57150" eaLnBrk="0" fontAlgn="base" hangingPunct="0">
              <a:spcBef>
                <a:spcPct val="50000"/>
              </a:spcBef>
              <a:spcAft>
                <a:spcPct val="0"/>
              </a:spcAft>
              <a:buFontTx/>
              <a:buChar char="•"/>
              <a:defRPr/>
            </a:pPr>
            <a:r>
              <a:rPr lang="en-US" sz="1100" b="0" dirty="0">
                <a:solidFill>
                  <a:srgbClr val="000000"/>
                </a:solidFill>
                <a:latin typeface="Arial" pitchFamily="34" charset="0"/>
                <a:cs typeface="Arial" pitchFamily="34" charset="0"/>
              </a:rPr>
              <a:t>Facilitate system and policy changes that link healthy eating active living with violence prevention efforts</a:t>
            </a:r>
          </a:p>
        </p:txBody>
      </p:sp>
      <p:sp>
        <p:nvSpPr>
          <p:cNvPr id="61472" name="Rectangle 104"/>
          <p:cNvSpPr>
            <a:spLocks noChangeArrowheads="1"/>
          </p:cNvSpPr>
          <p:nvPr/>
        </p:nvSpPr>
        <p:spPr bwMode="auto">
          <a:xfrm>
            <a:off x="152400" y="3643313"/>
            <a:ext cx="2355850" cy="3214687"/>
          </a:xfrm>
          <a:prstGeom prst="rect">
            <a:avLst/>
          </a:prstGeom>
          <a:solidFill>
            <a:schemeClr val="tx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73" name="Rectangle 105"/>
          <p:cNvSpPr>
            <a:spLocks noChangeArrowheads="1"/>
          </p:cNvSpPr>
          <p:nvPr/>
        </p:nvSpPr>
        <p:spPr bwMode="auto">
          <a:xfrm>
            <a:off x="152400" y="3567113"/>
            <a:ext cx="2355850" cy="401637"/>
          </a:xfrm>
          <a:prstGeom prst="rect">
            <a:avLst/>
          </a:prstGeom>
          <a:solidFill>
            <a:srgbClr val="0099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17444" name="Text Box 106"/>
          <p:cNvSpPr txBox="1">
            <a:spLocks noChangeArrowheads="1"/>
          </p:cNvSpPr>
          <p:nvPr/>
        </p:nvSpPr>
        <p:spPr bwMode="auto">
          <a:xfrm>
            <a:off x="76200" y="3703637"/>
            <a:ext cx="2170113" cy="330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algn="ctr" eaLnBrk="0" fontAlgn="base" hangingPunct="0">
              <a:spcBef>
                <a:spcPct val="0"/>
              </a:spcBef>
              <a:spcAft>
                <a:spcPct val="0"/>
              </a:spcAft>
              <a:defRPr b="1">
                <a:solidFill>
                  <a:schemeClr val="tx1"/>
                </a:solidFill>
                <a:latin typeface="Times" pitchFamily="18" charset="0"/>
              </a:defRPr>
            </a:lvl6pPr>
            <a:lvl7pPr marL="2971800" indent="-228600" algn="ctr" eaLnBrk="0" fontAlgn="base" hangingPunct="0">
              <a:spcBef>
                <a:spcPct val="0"/>
              </a:spcBef>
              <a:spcAft>
                <a:spcPct val="0"/>
              </a:spcAft>
              <a:defRPr b="1">
                <a:solidFill>
                  <a:schemeClr val="tx1"/>
                </a:solidFill>
                <a:latin typeface="Times" pitchFamily="18" charset="0"/>
              </a:defRPr>
            </a:lvl7pPr>
            <a:lvl8pPr marL="3429000" indent="-228600" algn="ctr" eaLnBrk="0" fontAlgn="base" hangingPunct="0">
              <a:spcBef>
                <a:spcPct val="0"/>
              </a:spcBef>
              <a:spcAft>
                <a:spcPct val="0"/>
              </a:spcAft>
              <a:defRPr b="1">
                <a:solidFill>
                  <a:schemeClr val="tx1"/>
                </a:solidFill>
                <a:latin typeface="Times" pitchFamily="18" charset="0"/>
              </a:defRPr>
            </a:lvl8pPr>
            <a:lvl9pPr marL="3886200" indent="-228600" algn="ctr" eaLnBrk="0" fontAlgn="base" hangingPunct="0">
              <a:spcBef>
                <a:spcPct val="0"/>
              </a:spcBef>
              <a:spcAft>
                <a:spcPct val="0"/>
              </a:spcAft>
              <a:defRPr b="1">
                <a:solidFill>
                  <a:schemeClr val="tx1"/>
                </a:solidFill>
                <a:latin typeface="Times" pitchFamily="18" charset="0"/>
              </a:defRPr>
            </a:lvl9pPr>
          </a:lstStyle>
          <a:p>
            <a:pPr algn="ctr" eaLnBrk="0" fontAlgn="base" hangingPunct="0">
              <a:spcBef>
                <a:spcPct val="50000"/>
              </a:spcBef>
              <a:spcAft>
                <a:spcPct val="0"/>
              </a:spcAft>
              <a:defRPr/>
            </a:pPr>
            <a:r>
              <a:rPr lang="en-US" sz="1550" dirty="0">
                <a:solidFill>
                  <a:srgbClr val="FFFFFF"/>
                </a:solidFill>
                <a:latin typeface="Arial Black" pitchFamily="34" charset="0"/>
              </a:rPr>
              <a:t>Urban Agriculture</a:t>
            </a:r>
          </a:p>
        </p:txBody>
      </p:sp>
      <p:sp>
        <p:nvSpPr>
          <p:cNvPr id="61475" name="Line 109"/>
          <p:cNvSpPr>
            <a:spLocks noChangeShapeType="1"/>
          </p:cNvSpPr>
          <p:nvPr/>
        </p:nvSpPr>
        <p:spPr bwMode="auto">
          <a:xfrm>
            <a:off x="152400" y="4852988"/>
            <a:ext cx="235585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61476" name="Line 110"/>
          <p:cNvSpPr>
            <a:spLocks noChangeShapeType="1"/>
          </p:cNvSpPr>
          <p:nvPr/>
        </p:nvSpPr>
        <p:spPr bwMode="auto">
          <a:xfrm>
            <a:off x="152400" y="5776913"/>
            <a:ext cx="235585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buClr>
                <a:srgbClr val="FF3300"/>
              </a:buClr>
              <a:buSzPct val="75000"/>
              <a:buFont typeface="Wingdings" pitchFamily="2" charset="2"/>
              <a:buChar char="u"/>
            </a:pPr>
            <a:endParaRPr lang="en-US" sz="2800" b="1">
              <a:solidFill>
                <a:srgbClr val="FFFFFF"/>
              </a:solidFill>
            </a:endParaRPr>
          </a:p>
        </p:txBody>
      </p:sp>
      <p:sp>
        <p:nvSpPr>
          <p:cNvPr id="89127" name="Text Box 111"/>
          <p:cNvSpPr txBox="1">
            <a:spLocks noChangeArrowheads="1"/>
          </p:cNvSpPr>
          <p:nvPr/>
        </p:nvSpPr>
        <p:spPr bwMode="auto">
          <a:xfrm>
            <a:off x="184150" y="4064000"/>
            <a:ext cx="2289175" cy="838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algn="ctr" eaLnBrk="0" fontAlgn="base" hangingPunct="0">
              <a:spcBef>
                <a:spcPct val="0"/>
              </a:spcBef>
              <a:spcAft>
                <a:spcPct val="0"/>
              </a:spcAft>
              <a:defRPr b="1">
                <a:solidFill>
                  <a:schemeClr val="tx1"/>
                </a:solidFill>
                <a:latin typeface="Times" pitchFamily="18" charset="0"/>
              </a:defRPr>
            </a:lvl6pPr>
            <a:lvl7pPr marL="2971800" indent="-228600" algn="ctr" eaLnBrk="0" fontAlgn="base" hangingPunct="0">
              <a:spcBef>
                <a:spcPct val="0"/>
              </a:spcBef>
              <a:spcAft>
                <a:spcPct val="0"/>
              </a:spcAft>
              <a:defRPr b="1">
                <a:solidFill>
                  <a:schemeClr val="tx1"/>
                </a:solidFill>
                <a:latin typeface="Times" pitchFamily="18" charset="0"/>
              </a:defRPr>
            </a:lvl7pPr>
            <a:lvl8pPr marL="3429000" indent="-228600" algn="ctr" eaLnBrk="0" fontAlgn="base" hangingPunct="0">
              <a:spcBef>
                <a:spcPct val="0"/>
              </a:spcBef>
              <a:spcAft>
                <a:spcPct val="0"/>
              </a:spcAft>
              <a:defRPr b="1">
                <a:solidFill>
                  <a:schemeClr val="tx1"/>
                </a:solidFill>
                <a:latin typeface="Times" pitchFamily="18" charset="0"/>
              </a:defRPr>
            </a:lvl8pPr>
            <a:lvl9pPr marL="3886200" indent="-228600" algn="ctr" eaLnBrk="0" fontAlgn="base" hangingPunct="0">
              <a:spcBef>
                <a:spcPct val="0"/>
              </a:spcBef>
              <a:spcAft>
                <a:spcPct val="0"/>
              </a:spcAft>
              <a:defRPr b="1">
                <a:solidFill>
                  <a:schemeClr val="tx1"/>
                </a:solidFill>
                <a:latin typeface="Times" pitchFamily="18" charset="0"/>
              </a:defRPr>
            </a:lvl9pPr>
          </a:lstStyle>
          <a:p>
            <a:pPr eaLnBrk="0" fontAlgn="base" hangingPunct="0">
              <a:spcBef>
                <a:spcPct val="50000"/>
              </a:spcBef>
              <a:spcAft>
                <a:spcPct val="0"/>
              </a:spcAft>
              <a:defRPr/>
            </a:pPr>
            <a:r>
              <a:rPr lang="en-US" sz="1000" b="0" dirty="0" smtClean="0">
                <a:solidFill>
                  <a:srgbClr val="000000"/>
                </a:solidFill>
                <a:latin typeface="Arial Black" pitchFamily="34" charset="0"/>
              </a:rPr>
              <a:t>Expertise/:</a:t>
            </a:r>
          </a:p>
          <a:p>
            <a:pPr marL="57150" indent="-57150" eaLnBrk="0" fontAlgn="base" hangingPunct="0">
              <a:spcBef>
                <a:spcPct val="50000"/>
              </a:spcBef>
              <a:spcAft>
                <a:spcPct val="0"/>
              </a:spcAft>
              <a:buFontTx/>
              <a:buChar char="•"/>
              <a:defRPr/>
            </a:pPr>
            <a:r>
              <a:rPr lang="en-US" sz="1100" b="0" dirty="0" smtClean="0">
                <a:solidFill>
                  <a:srgbClr val="000000"/>
                </a:solidFill>
                <a:latin typeface="Arial" pitchFamily="34" charset="0"/>
                <a:cs typeface="Arial" pitchFamily="34" charset="0"/>
              </a:rPr>
              <a:t>Knowledge on urban food system infrastructure and implementation</a:t>
            </a:r>
          </a:p>
        </p:txBody>
      </p:sp>
      <p:sp>
        <p:nvSpPr>
          <p:cNvPr id="89128" name="Text Box 112"/>
          <p:cNvSpPr txBox="1">
            <a:spLocks noChangeArrowheads="1"/>
          </p:cNvSpPr>
          <p:nvPr/>
        </p:nvSpPr>
        <p:spPr bwMode="auto">
          <a:xfrm>
            <a:off x="184150" y="4965700"/>
            <a:ext cx="2106613" cy="83869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algn="ctr" eaLnBrk="0" fontAlgn="base" hangingPunct="0">
              <a:spcBef>
                <a:spcPct val="0"/>
              </a:spcBef>
              <a:spcAft>
                <a:spcPct val="0"/>
              </a:spcAft>
              <a:defRPr b="1">
                <a:solidFill>
                  <a:schemeClr val="tx1"/>
                </a:solidFill>
                <a:latin typeface="Times" pitchFamily="18" charset="0"/>
              </a:defRPr>
            </a:lvl6pPr>
            <a:lvl7pPr marL="2971800" indent="-228600" algn="ctr" eaLnBrk="0" fontAlgn="base" hangingPunct="0">
              <a:spcBef>
                <a:spcPct val="0"/>
              </a:spcBef>
              <a:spcAft>
                <a:spcPct val="0"/>
              </a:spcAft>
              <a:defRPr b="1">
                <a:solidFill>
                  <a:schemeClr val="tx1"/>
                </a:solidFill>
                <a:latin typeface="Times" pitchFamily="18" charset="0"/>
              </a:defRPr>
            </a:lvl7pPr>
            <a:lvl8pPr marL="3429000" indent="-228600" algn="ctr" eaLnBrk="0" fontAlgn="base" hangingPunct="0">
              <a:spcBef>
                <a:spcPct val="0"/>
              </a:spcBef>
              <a:spcAft>
                <a:spcPct val="0"/>
              </a:spcAft>
              <a:defRPr b="1">
                <a:solidFill>
                  <a:schemeClr val="tx1"/>
                </a:solidFill>
                <a:latin typeface="Times" pitchFamily="18" charset="0"/>
              </a:defRPr>
            </a:lvl8pPr>
            <a:lvl9pPr marL="3886200" indent="-228600" algn="ctr" eaLnBrk="0" fontAlgn="base" hangingPunct="0">
              <a:spcBef>
                <a:spcPct val="0"/>
              </a:spcBef>
              <a:spcAft>
                <a:spcPct val="0"/>
              </a:spcAft>
              <a:defRPr b="1">
                <a:solidFill>
                  <a:schemeClr val="tx1"/>
                </a:solidFill>
                <a:latin typeface="Times" pitchFamily="18" charset="0"/>
              </a:defRPr>
            </a:lvl9pPr>
          </a:lstStyle>
          <a:p>
            <a:pPr eaLnBrk="0" fontAlgn="base" hangingPunct="0">
              <a:spcBef>
                <a:spcPct val="50000"/>
              </a:spcBef>
              <a:spcAft>
                <a:spcPct val="0"/>
              </a:spcAft>
              <a:defRPr/>
            </a:pPr>
            <a:r>
              <a:rPr lang="en-US" sz="1000" dirty="0">
                <a:solidFill>
                  <a:srgbClr val="000000"/>
                </a:solidFill>
                <a:latin typeface="Arial Black" pitchFamily="34" charset="0"/>
              </a:rPr>
              <a:t>Desired </a:t>
            </a:r>
            <a:r>
              <a:rPr lang="en-US" sz="1000" b="0" dirty="0" smtClean="0">
                <a:solidFill>
                  <a:srgbClr val="000000"/>
                </a:solidFill>
                <a:latin typeface="Arial Black" pitchFamily="34" charset="0"/>
              </a:rPr>
              <a:t>Outcomes:</a:t>
            </a:r>
          </a:p>
          <a:p>
            <a:pPr marL="57150" indent="-57150" eaLnBrk="0" fontAlgn="base" hangingPunct="0">
              <a:spcBef>
                <a:spcPct val="50000"/>
              </a:spcBef>
              <a:spcAft>
                <a:spcPct val="0"/>
              </a:spcAft>
              <a:buFontTx/>
              <a:buChar char="•"/>
              <a:defRPr/>
            </a:pPr>
            <a:r>
              <a:rPr lang="en-US" sz="1100" b="0" dirty="0" smtClean="0">
                <a:solidFill>
                  <a:srgbClr val="000000"/>
                </a:solidFill>
                <a:latin typeface="Arial" pitchFamily="34" charset="0"/>
                <a:cs typeface="Arial" pitchFamily="34" charset="0"/>
              </a:rPr>
              <a:t>Long-term partnerships to achieve sustainable food systems</a:t>
            </a:r>
          </a:p>
        </p:txBody>
      </p:sp>
      <p:sp>
        <p:nvSpPr>
          <p:cNvPr id="89129" name="Text Box 113"/>
          <p:cNvSpPr txBox="1">
            <a:spLocks noChangeArrowheads="1"/>
          </p:cNvSpPr>
          <p:nvPr/>
        </p:nvSpPr>
        <p:spPr bwMode="auto">
          <a:xfrm>
            <a:off x="184150" y="5888037"/>
            <a:ext cx="2106613" cy="838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algn="ctr" eaLnBrk="0" fontAlgn="base" hangingPunct="0">
              <a:spcBef>
                <a:spcPct val="0"/>
              </a:spcBef>
              <a:spcAft>
                <a:spcPct val="0"/>
              </a:spcAft>
              <a:defRPr b="1">
                <a:solidFill>
                  <a:schemeClr val="tx1"/>
                </a:solidFill>
                <a:latin typeface="Times" pitchFamily="18" charset="0"/>
              </a:defRPr>
            </a:lvl6pPr>
            <a:lvl7pPr marL="2971800" indent="-228600" algn="ctr" eaLnBrk="0" fontAlgn="base" hangingPunct="0">
              <a:spcBef>
                <a:spcPct val="0"/>
              </a:spcBef>
              <a:spcAft>
                <a:spcPct val="0"/>
              </a:spcAft>
              <a:defRPr b="1">
                <a:solidFill>
                  <a:schemeClr val="tx1"/>
                </a:solidFill>
                <a:latin typeface="Times" pitchFamily="18" charset="0"/>
              </a:defRPr>
            </a:lvl7pPr>
            <a:lvl8pPr marL="3429000" indent="-228600" algn="ctr" eaLnBrk="0" fontAlgn="base" hangingPunct="0">
              <a:spcBef>
                <a:spcPct val="0"/>
              </a:spcBef>
              <a:spcAft>
                <a:spcPct val="0"/>
              </a:spcAft>
              <a:defRPr b="1">
                <a:solidFill>
                  <a:schemeClr val="tx1"/>
                </a:solidFill>
                <a:latin typeface="Times" pitchFamily="18" charset="0"/>
              </a:defRPr>
            </a:lvl8pPr>
            <a:lvl9pPr marL="3886200" indent="-228600" algn="ctr" eaLnBrk="0" fontAlgn="base" hangingPunct="0">
              <a:spcBef>
                <a:spcPct val="0"/>
              </a:spcBef>
              <a:spcAft>
                <a:spcPct val="0"/>
              </a:spcAft>
              <a:defRPr b="1">
                <a:solidFill>
                  <a:schemeClr val="tx1"/>
                </a:solidFill>
                <a:latin typeface="Times" pitchFamily="18" charset="0"/>
              </a:defRPr>
            </a:lvl9pPr>
          </a:lstStyle>
          <a:p>
            <a:pPr eaLnBrk="0" fontAlgn="base" hangingPunct="0">
              <a:spcBef>
                <a:spcPct val="50000"/>
              </a:spcBef>
              <a:spcAft>
                <a:spcPct val="0"/>
              </a:spcAft>
              <a:defRPr/>
            </a:pPr>
            <a:r>
              <a:rPr lang="en-US" sz="1000" b="0" dirty="0" smtClean="0">
                <a:solidFill>
                  <a:srgbClr val="000000"/>
                </a:solidFill>
                <a:latin typeface="Arial Black" pitchFamily="34" charset="0"/>
              </a:rPr>
              <a:t>Key Strategies:</a:t>
            </a:r>
          </a:p>
          <a:p>
            <a:pPr marL="57150" indent="-57150" eaLnBrk="0" fontAlgn="base" hangingPunct="0">
              <a:spcBef>
                <a:spcPct val="50000"/>
              </a:spcBef>
              <a:spcAft>
                <a:spcPct val="0"/>
              </a:spcAft>
              <a:buFontTx/>
              <a:buChar char="•"/>
              <a:defRPr/>
            </a:pPr>
            <a:r>
              <a:rPr lang="en-US" sz="1100" b="0" dirty="0" smtClean="0">
                <a:solidFill>
                  <a:srgbClr val="000000"/>
                </a:solidFill>
                <a:latin typeface="Arial" pitchFamily="34" charset="0"/>
                <a:cs typeface="Arial" pitchFamily="34" charset="0"/>
              </a:rPr>
              <a:t>Create mechanisms for residents to access fresh, affordable healthy foods</a:t>
            </a:r>
          </a:p>
        </p:txBody>
      </p:sp>
      <p:sp>
        <p:nvSpPr>
          <p:cNvPr id="61480" name="Rectangle 116"/>
          <p:cNvSpPr>
            <a:spLocks noChangeArrowheads="1"/>
          </p:cNvSpPr>
          <p:nvPr/>
        </p:nvSpPr>
        <p:spPr bwMode="auto">
          <a:xfrm>
            <a:off x="2895600" y="685800"/>
            <a:ext cx="3429000" cy="1887538"/>
          </a:xfrm>
          <a:prstGeom prst="rect">
            <a:avLst/>
          </a:prstGeom>
          <a:solidFill>
            <a:srgbClr val="99CC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81" name="Rectangle 117"/>
          <p:cNvSpPr>
            <a:spLocks noChangeArrowheads="1"/>
          </p:cNvSpPr>
          <p:nvPr/>
        </p:nvSpPr>
        <p:spPr bwMode="auto">
          <a:xfrm>
            <a:off x="2978150" y="733425"/>
            <a:ext cx="3263900" cy="1790700"/>
          </a:xfrm>
          <a:prstGeom prst="rect">
            <a:avLst/>
          </a:prstGeom>
          <a:solidFill>
            <a:schemeClr val="tx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82" name="Text Box 118"/>
          <p:cNvSpPr txBox="1">
            <a:spLocks noChangeArrowheads="1"/>
          </p:cNvSpPr>
          <p:nvPr/>
        </p:nvSpPr>
        <p:spPr bwMode="auto">
          <a:xfrm>
            <a:off x="3267075" y="685800"/>
            <a:ext cx="2644775" cy="3365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algn="ctr" eaLnBrk="0" fontAlgn="base" hangingPunct="0">
              <a:spcBef>
                <a:spcPct val="50000"/>
              </a:spcBef>
              <a:spcAft>
                <a:spcPct val="0"/>
              </a:spcAft>
            </a:pPr>
            <a:r>
              <a:rPr lang="en-US" sz="1600">
                <a:solidFill>
                  <a:srgbClr val="336699"/>
                </a:solidFill>
                <a:latin typeface="Arial Black" pitchFamily="34" charset="0"/>
              </a:rPr>
              <a:t>Shared Outcomes</a:t>
            </a:r>
          </a:p>
        </p:txBody>
      </p:sp>
      <p:sp>
        <p:nvSpPr>
          <p:cNvPr id="61483" name="Text Box 119"/>
          <p:cNvSpPr txBox="1">
            <a:spLocks noChangeArrowheads="1"/>
          </p:cNvSpPr>
          <p:nvPr/>
        </p:nvSpPr>
        <p:spPr bwMode="auto">
          <a:xfrm>
            <a:off x="2590800" y="995363"/>
            <a:ext cx="3657600" cy="1277937"/>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800" b="1">
                <a:solidFill>
                  <a:schemeClr val="tx1"/>
                </a:solidFill>
                <a:latin typeface="Times New Roman" pitchFamily="18" charset="0"/>
              </a:defRPr>
            </a:lvl1pPr>
            <a:lvl2pPr marL="576263" indent="-176213">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lvl="1" eaLnBrk="0" fontAlgn="base" hangingPunct="0">
              <a:spcBef>
                <a:spcPct val="0"/>
              </a:spcBef>
              <a:spcAft>
                <a:spcPct val="0"/>
              </a:spcAft>
              <a:buFontTx/>
              <a:buChar char="•"/>
            </a:pPr>
            <a:r>
              <a:rPr lang="en-US" sz="1100" b="0" dirty="0">
                <a:solidFill>
                  <a:srgbClr val="000000"/>
                </a:solidFill>
                <a:latin typeface="Arial" pitchFamily="34" charset="0"/>
                <a:cs typeface="Arial" pitchFamily="34" charset="0"/>
              </a:rPr>
              <a:t>Strong partnerships among partner organizations and community members</a:t>
            </a:r>
          </a:p>
          <a:p>
            <a:pPr lvl="1" eaLnBrk="0" fontAlgn="base" hangingPunct="0">
              <a:spcBef>
                <a:spcPct val="0"/>
              </a:spcBef>
              <a:spcAft>
                <a:spcPct val="0"/>
              </a:spcAft>
              <a:buFontTx/>
              <a:buChar char="•"/>
            </a:pPr>
            <a:r>
              <a:rPr lang="en-US" sz="1100" b="0" dirty="0">
                <a:solidFill>
                  <a:srgbClr val="000000"/>
                </a:solidFill>
                <a:latin typeface="Arial" pitchFamily="34" charset="0"/>
                <a:cs typeface="Arial" pitchFamily="34" charset="0"/>
              </a:rPr>
              <a:t>Safe community gathering space: Urban farm</a:t>
            </a:r>
          </a:p>
          <a:p>
            <a:pPr lvl="1" eaLnBrk="0" fontAlgn="base" hangingPunct="0">
              <a:spcBef>
                <a:spcPct val="0"/>
              </a:spcBef>
              <a:spcAft>
                <a:spcPct val="0"/>
              </a:spcAft>
              <a:buFontTx/>
              <a:buChar char="•"/>
            </a:pPr>
            <a:r>
              <a:rPr lang="en-US" sz="1100" b="0" dirty="0">
                <a:solidFill>
                  <a:srgbClr val="000000"/>
                </a:solidFill>
                <a:latin typeface="Arial" pitchFamily="34" charset="0"/>
                <a:cs typeface="Arial" pitchFamily="34" charset="0"/>
              </a:rPr>
              <a:t>Employment for youth and adults</a:t>
            </a:r>
          </a:p>
          <a:p>
            <a:pPr lvl="1" eaLnBrk="0" fontAlgn="base" hangingPunct="0">
              <a:spcBef>
                <a:spcPct val="0"/>
              </a:spcBef>
              <a:spcAft>
                <a:spcPct val="0"/>
              </a:spcAft>
              <a:buFontTx/>
              <a:buChar char="•"/>
            </a:pPr>
            <a:r>
              <a:rPr lang="en-US" sz="1100" b="0" dirty="0">
                <a:solidFill>
                  <a:srgbClr val="000000"/>
                </a:solidFill>
                <a:latin typeface="Arial" pitchFamily="34" charset="0"/>
                <a:cs typeface="Arial" pitchFamily="34" charset="0"/>
              </a:rPr>
              <a:t>Increased access to healthy foods</a:t>
            </a:r>
          </a:p>
          <a:p>
            <a:pPr lvl="1" eaLnBrk="0" fontAlgn="base" hangingPunct="0">
              <a:spcBef>
                <a:spcPct val="0"/>
              </a:spcBef>
              <a:spcAft>
                <a:spcPct val="0"/>
              </a:spcAft>
              <a:buFontTx/>
              <a:buChar char="•"/>
            </a:pPr>
            <a:r>
              <a:rPr lang="en-US" sz="1100" b="0" dirty="0">
                <a:solidFill>
                  <a:srgbClr val="000000"/>
                </a:solidFill>
                <a:latin typeface="Arial" pitchFamily="34" charset="0"/>
                <a:cs typeface="Arial" pitchFamily="34" charset="0"/>
              </a:rPr>
              <a:t>Institutional systems and local policies to promote health and safety</a:t>
            </a:r>
            <a:endParaRPr lang="en-US" sz="1000" dirty="0">
              <a:solidFill>
                <a:srgbClr val="000000"/>
              </a:solidFill>
              <a:latin typeface="Arial Black" pitchFamily="34" charset="0"/>
            </a:endParaRPr>
          </a:p>
        </p:txBody>
      </p:sp>
      <p:sp>
        <p:nvSpPr>
          <p:cNvPr id="61484" name="Oval 4"/>
          <p:cNvSpPr>
            <a:spLocks noChangeArrowheads="1"/>
          </p:cNvSpPr>
          <p:nvPr/>
        </p:nvSpPr>
        <p:spPr bwMode="auto">
          <a:xfrm>
            <a:off x="2146300" y="3525838"/>
            <a:ext cx="368300" cy="360362"/>
          </a:xfrm>
          <a:prstGeom prst="ellipse">
            <a:avLst/>
          </a:prstGeom>
          <a:solidFill>
            <a:srgbClr val="009900"/>
          </a:soli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85" name="Rectangle 132"/>
          <p:cNvSpPr>
            <a:spLocks noChangeArrowheads="1"/>
          </p:cNvSpPr>
          <p:nvPr/>
        </p:nvSpPr>
        <p:spPr bwMode="auto">
          <a:xfrm>
            <a:off x="2886075" y="2590800"/>
            <a:ext cx="3438525" cy="1905000"/>
          </a:xfrm>
          <a:prstGeom prst="rect">
            <a:avLst/>
          </a:prstGeom>
          <a:solidFill>
            <a:srgbClr val="99CC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86" name="Rectangle 133"/>
          <p:cNvSpPr>
            <a:spLocks noChangeArrowheads="1"/>
          </p:cNvSpPr>
          <p:nvPr/>
        </p:nvSpPr>
        <p:spPr bwMode="auto">
          <a:xfrm>
            <a:off x="2968625" y="2640013"/>
            <a:ext cx="3273425" cy="1806575"/>
          </a:xfrm>
          <a:prstGeom prst="rect">
            <a:avLst/>
          </a:prstGeom>
          <a:solidFill>
            <a:schemeClr val="tx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87" name="Text Box 134"/>
          <p:cNvSpPr txBox="1">
            <a:spLocks noChangeArrowheads="1"/>
          </p:cNvSpPr>
          <p:nvPr/>
        </p:nvSpPr>
        <p:spPr bwMode="auto">
          <a:xfrm>
            <a:off x="3259138" y="2590800"/>
            <a:ext cx="2649537" cy="3365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algn="ctr" eaLnBrk="0" fontAlgn="base" hangingPunct="0">
              <a:spcBef>
                <a:spcPct val="50000"/>
              </a:spcBef>
              <a:spcAft>
                <a:spcPct val="0"/>
              </a:spcAft>
            </a:pPr>
            <a:r>
              <a:rPr lang="en-US" sz="1600">
                <a:solidFill>
                  <a:srgbClr val="336699"/>
                </a:solidFill>
                <a:latin typeface="Arial Black" pitchFamily="34" charset="0"/>
              </a:rPr>
              <a:t>Partner Strengths</a:t>
            </a:r>
          </a:p>
        </p:txBody>
      </p:sp>
      <p:sp>
        <p:nvSpPr>
          <p:cNvPr id="61488" name="Text Box 135"/>
          <p:cNvSpPr txBox="1">
            <a:spLocks noChangeArrowheads="1"/>
          </p:cNvSpPr>
          <p:nvPr/>
        </p:nvSpPr>
        <p:spPr bwMode="auto">
          <a:xfrm>
            <a:off x="2590800" y="2895600"/>
            <a:ext cx="3657600" cy="127793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800" b="1">
                <a:solidFill>
                  <a:schemeClr val="tx1"/>
                </a:solidFill>
                <a:latin typeface="Times New Roman" pitchFamily="18" charset="0"/>
              </a:defRPr>
            </a:lvl1pPr>
            <a:lvl2pPr marL="571500" indent="-1714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lvl="1" eaLnBrk="0" fontAlgn="base" hangingPunct="0">
              <a:spcBef>
                <a:spcPct val="0"/>
              </a:spcBef>
              <a:spcAft>
                <a:spcPct val="0"/>
              </a:spcAft>
              <a:buFont typeface="Arial" pitchFamily="34" charset="0"/>
              <a:buChar char="•"/>
            </a:pPr>
            <a:r>
              <a:rPr lang="en-US" sz="1100" b="0" dirty="0">
                <a:solidFill>
                  <a:srgbClr val="000000"/>
                </a:solidFill>
                <a:latin typeface="Arial" pitchFamily="34" charset="0"/>
                <a:cs typeface="Arial" pitchFamily="34" charset="0"/>
              </a:rPr>
              <a:t>Established trust and respect in community</a:t>
            </a:r>
          </a:p>
          <a:p>
            <a:pPr lvl="1" eaLnBrk="0" fontAlgn="base" hangingPunct="0">
              <a:spcBef>
                <a:spcPct val="0"/>
              </a:spcBef>
              <a:spcAft>
                <a:spcPct val="0"/>
              </a:spcAft>
              <a:buFont typeface="Arial" pitchFamily="34" charset="0"/>
              <a:buChar char="•"/>
            </a:pPr>
            <a:r>
              <a:rPr lang="en-US" sz="1100" b="0" dirty="0">
                <a:solidFill>
                  <a:srgbClr val="000000"/>
                </a:solidFill>
                <a:latin typeface="Arial" pitchFamily="34" charset="0"/>
                <a:cs typeface="Arial" pitchFamily="34" charset="0"/>
              </a:rPr>
              <a:t>Local policy maker involvement and support</a:t>
            </a:r>
          </a:p>
          <a:p>
            <a:pPr lvl="1" eaLnBrk="0" fontAlgn="base" hangingPunct="0">
              <a:spcBef>
                <a:spcPct val="0"/>
              </a:spcBef>
              <a:spcAft>
                <a:spcPct val="0"/>
              </a:spcAft>
              <a:buFont typeface="Arial" pitchFamily="34" charset="0"/>
              <a:buChar char="•"/>
            </a:pPr>
            <a:r>
              <a:rPr lang="en-US" sz="1100" b="0" dirty="0">
                <a:solidFill>
                  <a:srgbClr val="000000"/>
                </a:solidFill>
                <a:latin typeface="Arial" pitchFamily="34" charset="0"/>
                <a:cs typeface="Arial" pitchFamily="34" charset="0"/>
              </a:rPr>
              <a:t>Experience in community engagement and training</a:t>
            </a:r>
          </a:p>
          <a:p>
            <a:pPr lvl="1" eaLnBrk="0" fontAlgn="base" hangingPunct="0">
              <a:spcBef>
                <a:spcPct val="0"/>
              </a:spcBef>
              <a:spcAft>
                <a:spcPct val="0"/>
              </a:spcAft>
              <a:buFont typeface="Arial" pitchFamily="34" charset="0"/>
              <a:buChar char="•"/>
            </a:pPr>
            <a:r>
              <a:rPr lang="en-US" sz="1100" b="0" dirty="0">
                <a:solidFill>
                  <a:srgbClr val="000000"/>
                </a:solidFill>
                <a:latin typeface="Arial" pitchFamily="34" charset="0"/>
                <a:cs typeface="Arial" pitchFamily="34" charset="0"/>
              </a:rPr>
              <a:t>Content expertise</a:t>
            </a:r>
          </a:p>
          <a:p>
            <a:pPr lvl="1" eaLnBrk="0" fontAlgn="base" hangingPunct="0">
              <a:spcBef>
                <a:spcPct val="0"/>
              </a:spcBef>
              <a:spcAft>
                <a:spcPct val="0"/>
              </a:spcAft>
              <a:buFont typeface="Arial" pitchFamily="34" charset="0"/>
              <a:buChar char="•"/>
            </a:pPr>
            <a:r>
              <a:rPr lang="en-US" sz="1100" b="0" dirty="0">
                <a:solidFill>
                  <a:srgbClr val="000000"/>
                </a:solidFill>
                <a:latin typeface="Arial" pitchFamily="34" charset="0"/>
                <a:cs typeface="Arial" pitchFamily="34" charset="0"/>
              </a:rPr>
              <a:t>In-kind support</a:t>
            </a:r>
          </a:p>
          <a:p>
            <a:pPr lvl="1" eaLnBrk="0" fontAlgn="base" hangingPunct="0">
              <a:spcBef>
                <a:spcPct val="0"/>
              </a:spcBef>
              <a:spcAft>
                <a:spcPct val="0"/>
              </a:spcAft>
              <a:buFont typeface="Arial" pitchFamily="34" charset="0"/>
              <a:buChar char="•"/>
            </a:pPr>
            <a:r>
              <a:rPr lang="en-US" sz="1100" b="0" dirty="0">
                <a:solidFill>
                  <a:srgbClr val="000000"/>
                </a:solidFill>
                <a:latin typeface="Arial" pitchFamily="34" charset="0"/>
                <a:cs typeface="Arial" pitchFamily="34" charset="0"/>
              </a:rPr>
              <a:t>Linked to broader city-wide initiatives</a:t>
            </a:r>
          </a:p>
        </p:txBody>
      </p:sp>
      <p:sp>
        <p:nvSpPr>
          <p:cNvPr id="61489" name="Rectangle 151"/>
          <p:cNvSpPr>
            <a:spLocks noChangeArrowheads="1"/>
          </p:cNvSpPr>
          <p:nvPr/>
        </p:nvSpPr>
        <p:spPr bwMode="auto">
          <a:xfrm>
            <a:off x="2862263" y="4495800"/>
            <a:ext cx="3462337" cy="1905000"/>
          </a:xfrm>
          <a:prstGeom prst="rect">
            <a:avLst/>
          </a:prstGeom>
          <a:solidFill>
            <a:srgbClr val="99CC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90" name="Rectangle 152"/>
          <p:cNvSpPr>
            <a:spLocks noChangeArrowheads="1"/>
          </p:cNvSpPr>
          <p:nvPr/>
        </p:nvSpPr>
        <p:spPr bwMode="auto">
          <a:xfrm>
            <a:off x="2944813" y="4545013"/>
            <a:ext cx="3295650" cy="1806575"/>
          </a:xfrm>
          <a:prstGeom prst="rect">
            <a:avLst/>
          </a:prstGeom>
          <a:solidFill>
            <a:schemeClr val="tx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91" name="Text Box 153"/>
          <p:cNvSpPr txBox="1">
            <a:spLocks noChangeArrowheads="1"/>
          </p:cNvSpPr>
          <p:nvPr/>
        </p:nvSpPr>
        <p:spPr bwMode="auto">
          <a:xfrm>
            <a:off x="2978150" y="4510088"/>
            <a:ext cx="3270250" cy="338137"/>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algn="ctr" eaLnBrk="0" fontAlgn="base" hangingPunct="0">
              <a:spcBef>
                <a:spcPct val="50000"/>
              </a:spcBef>
              <a:spcAft>
                <a:spcPct val="0"/>
              </a:spcAft>
            </a:pPr>
            <a:r>
              <a:rPr lang="en-US" sz="1600">
                <a:solidFill>
                  <a:srgbClr val="336699"/>
                </a:solidFill>
                <a:latin typeface="Arial Black" pitchFamily="34" charset="0"/>
              </a:rPr>
              <a:t>Joint </a:t>
            </a:r>
            <a:r>
              <a:rPr lang="en-US" sz="1600" smtClean="0">
                <a:solidFill>
                  <a:srgbClr val="336699"/>
                </a:solidFill>
                <a:latin typeface="Arial Black" pitchFamily="34" charset="0"/>
              </a:rPr>
              <a:t>Strategies</a:t>
            </a:r>
            <a:endParaRPr lang="en-US" sz="1600" dirty="0">
              <a:solidFill>
                <a:srgbClr val="336699"/>
              </a:solidFill>
              <a:latin typeface="Arial Black" pitchFamily="34" charset="0"/>
            </a:endParaRPr>
          </a:p>
        </p:txBody>
      </p:sp>
      <p:sp>
        <p:nvSpPr>
          <p:cNvPr id="61492" name="Text Box 154"/>
          <p:cNvSpPr txBox="1">
            <a:spLocks noChangeArrowheads="1"/>
          </p:cNvSpPr>
          <p:nvPr/>
        </p:nvSpPr>
        <p:spPr bwMode="auto">
          <a:xfrm>
            <a:off x="2584450" y="4846638"/>
            <a:ext cx="3733800" cy="1277937"/>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800" b="1">
                <a:solidFill>
                  <a:schemeClr val="tx1"/>
                </a:solidFill>
                <a:latin typeface="Times New Roman" pitchFamily="18" charset="0"/>
              </a:defRPr>
            </a:lvl1pPr>
            <a:lvl2pPr marL="571500" indent="-1714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lvl="1" eaLnBrk="0" fontAlgn="base" hangingPunct="0">
              <a:spcBef>
                <a:spcPct val="0"/>
              </a:spcBef>
              <a:spcAft>
                <a:spcPct val="0"/>
              </a:spcAft>
              <a:buFontTx/>
              <a:buChar char="•"/>
            </a:pPr>
            <a:r>
              <a:rPr lang="en-US" sz="1100" b="0">
                <a:solidFill>
                  <a:srgbClr val="000000"/>
                </a:solidFill>
                <a:latin typeface="Arial" pitchFamily="34" charset="0"/>
                <a:cs typeface="Arial" pitchFamily="34" charset="0"/>
              </a:rPr>
              <a:t>Establish urban farm and farmer’s market</a:t>
            </a:r>
          </a:p>
          <a:p>
            <a:pPr lvl="1" eaLnBrk="0" fontAlgn="base" hangingPunct="0">
              <a:spcBef>
                <a:spcPct val="0"/>
              </a:spcBef>
              <a:spcAft>
                <a:spcPct val="0"/>
              </a:spcAft>
              <a:buFontTx/>
              <a:buChar char="•"/>
            </a:pPr>
            <a:r>
              <a:rPr lang="en-US" sz="1100" b="0">
                <a:solidFill>
                  <a:srgbClr val="000000"/>
                </a:solidFill>
                <a:latin typeface="Arial" pitchFamily="34" charset="0"/>
                <a:cs typeface="Arial" pitchFamily="34" charset="0"/>
              </a:rPr>
              <a:t>Build youth capacity to understand goal and advocate for environmental and policy changes</a:t>
            </a:r>
          </a:p>
          <a:p>
            <a:pPr lvl="1" eaLnBrk="0" fontAlgn="base" hangingPunct="0">
              <a:spcBef>
                <a:spcPct val="0"/>
              </a:spcBef>
              <a:spcAft>
                <a:spcPct val="0"/>
              </a:spcAft>
              <a:buFontTx/>
              <a:buChar char="•"/>
            </a:pPr>
            <a:r>
              <a:rPr lang="en-US" sz="1100" b="0">
                <a:solidFill>
                  <a:srgbClr val="000000"/>
                </a:solidFill>
                <a:latin typeface="Arial" pitchFamily="34" charset="0"/>
                <a:cs typeface="Arial" pitchFamily="34" charset="0"/>
              </a:rPr>
              <a:t>Build capacity of leaders</a:t>
            </a:r>
          </a:p>
          <a:p>
            <a:pPr lvl="1" eaLnBrk="0" fontAlgn="base" hangingPunct="0">
              <a:spcBef>
                <a:spcPct val="0"/>
              </a:spcBef>
              <a:spcAft>
                <a:spcPct val="0"/>
              </a:spcAft>
              <a:buFontTx/>
              <a:buChar char="•"/>
            </a:pPr>
            <a:r>
              <a:rPr lang="en-US" sz="1100" b="0">
                <a:solidFill>
                  <a:srgbClr val="000000"/>
                </a:solidFill>
                <a:latin typeface="Arial" pitchFamily="34" charset="0"/>
                <a:cs typeface="Arial" pitchFamily="34" charset="0"/>
              </a:rPr>
              <a:t>Cultivate relationships and partnerships</a:t>
            </a:r>
          </a:p>
          <a:p>
            <a:pPr lvl="1" eaLnBrk="0" fontAlgn="base" hangingPunct="0">
              <a:spcBef>
                <a:spcPct val="0"/>
              </a:spcBef>
              <a:spcAft>
                <a:spcPct val="0"/>
              </a:spcAft>
              <a:buFontTx/>
              <a:buChar char="•"/>
            </a:pPr>
            <a:r>
              <a:rPr lang="en-US" sz="1100" b="0">
                <a:solidFill>
                  <a:srgbClr val="000000"/>
                </a:solidFill>
                <a:latin typeface="Arial" pitchFamily="34" charset="0"/>
                <a:cs typeface="Arial" pitchFamily="34" charset="0"/>
              </a:rPr>
              <a:t>Connect youth and community residents to training and employment opportunities</a:t>
            </a:r>
          </a:p>
        </p:txBody>
      </p:sp>
      <p:sp>
        <p:nvSpPr>
          <p:cNvPr id="61493" name="Text Box 5"/>
          <p:cNvSpPr txBox="1">
            <a:spLocks noChangeArrowheads="1"/>
          </p:cNvSpPr>
          <p:nvPr/>
        </p:nvSpPr>
        <p:spPr bwMode="auto">
          <a:xfrm>
            <a:off x="2112963" y="3568700"/>
            <a:ext cx="4572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fontAlgn="base">
              <a:spcBef>
                <a:spcPct val="50000"/>
              </a:spcBef>
              <a:spcAft>
                <a:spcPct val="0"/>
              </a:spcAft>
            </a:pPr>
            <a:r>
              <a:rPr lang="en-US" sz="1200" b="0">
                <a:solidFill>
                  <a:srgbClr val="FFFFFF"/>
                </a:solidFill>
                <a:latin typeface="Arial Black" pitchFamily="34" charset="0"/>
              </a:rPr>
              <a:t>UA</a:t>
            </a:r>
          </a:p>
        </p:txBody>
      </p:sp>
      <p:sp>
        <p:nvSpPr>
          <p:cNvPr id="116" name="Isosceles Triangle 2"/>
          <p:cNvSpPr>
            <a:spLocks noChangeArrowheads="1"/>
          </p:cNvSpPr>
          <p:nvPr/>
        </p:nvSpPr>
        <p:spPr bwMode="auto">
          <a:xfrm rot="16200000">
            <a:off x="3925094" y="3650456"/>
            <a:ext cx="5227638" cy="212725"/>
          </a:xfrm>
          <a:prstGeom prst="triangle">
            <a:avLst>
              <a:gd name="adj" fmla="val 50000"/>
            </a:avLst>
          </a:prstGeom>
          <a:solidFill>
            <a:schemeClr val="tx2">
              <a:lumMod val="60000"/>
              <a:lumOff val="40000"/>
            </a:schemeClr>
          </a:solidFill>
          <a:ln w="9525">
            <a:noFill/>
            <a:miter lim="800000"/>
            <a:headEnd/>
            <a:tailEnd/>
          </a:ln>
          <a:effectLst>
            <a:outerShdw blurRad="40000" dist="23000" dir="5400000" rotWithShape="0">
              <a:srgbClr val="F79646">
                <a:alpha val="34999"/>
              </a:srgbClr>
            </a:outerShdw>
          </a:effectLst>
        </p:spPr>
        <p:txBody>
          <a:bodyPr anchor="ctr"/>
          <a:lstStyle/>
          <a:p>
            <a:pPr algn="ctr" eaLnBrk="0" fontAlgn="base" hangingPunct="0">
              <a:spcBef>
                <a:spcPct val="0"/>
              </a:spcBef>
              <a:spcAft>
                <a:spcPct val="0"/>
              </a:spcAft>
              <a:defRPr/>
            </a:pPr>
            <a:endParaRPr lang="en-US" b="1">
              <a:solidFill>
                <a:srgbClr val="FFFFFF"/>
              </a:solidFill>
              <a:latin typeface="Times" pitchFamily="18" charset="0"/>
            </a:endParaRPr>
          </a:p>
        </p:txBody>
      </p:sp>
      <p:sp>
        <p:nvSpPr>
          <p:cNvPr id="118" name="Isosceles Triangle 2"/>
          <p:cNvSpPr>
            <a:spLocks noChangeArrowheads="1"/>
          </p:cNvSpPr>
          <p:nvPr/>
        </p:nvSpPr>
        <p:spPr bwMode="auto">
          <a:xfrm rot="5400000">
            <a:off x="53976" y="3797300"/>
            <a:ext cx="5226050" cy="212725"/>
          </a:xfrm>
          <a:prstGeom prst="triangle">
            <a:avLst>
              <a:gd name="adj" fmla="val 50000"/>
            </a:avLst>
          </a:prstGeom>
          <a:solidFill>
            <a:schemeClr val="tx2">
              <a:lumMod val="60000"/>
              <a:lumOff val="40000"/>
            </a:schemeClr>
          </a:solidFill>
          <a:ln w="9525">
            <a:noFill/>
            <a:miter lim="800000"/>
            <a:headEnd/>
            <a:tailEnd/>
          </a:ln>
          <a:effectLst>
            <a:outerShdw blurRad="40000" dist="23000" dir="5400000" rotWithShape="0">
              <a:srgbClr val="F79646">
                <a:alpha val="34999"/>
              </a:srgbClr>
            </a:outerShdw>
          </a:effectLst>
        </p:spPr>
        <p:txBody>
          <a:bodyPr anchor="ctr"/>
          <a:lstStyle/>
          <a:p>
            <a:pPr algn="ctr" eaLnBrk="0" fontAlgn="base" hangingPunct="0">
              <a:spcBef>
                <a:spcPct val="0"/>
              </a:spcBef>
              <a:spcAft>
                <a:spcPct val="0"/>
              </a:spcAft>
              <a:defRPr/>
            </a:pPr>
            <a:endParaRPr lang="en-US" b="1">
              <a:solidFill>
                <a:srgbClr val="FFFFFF"/>
              </a:solidFill>
              <a:latin typeface="Times" pitchFamily="18" charset="0"/>
            </a:endParaRPr>
          </a:p>
        </p:txBody>
      </p:sp>
      <p:sp>
        <p:nvSpPr>
          <p:cNvPr id="61496" name="Oval 4"/>
          <p:cNvSpPr>
            <a:spLocks noChangeArrowheads="1"/>
          </p:cNvSpPr>
          <p:nvPr/>
        </p:nvSpPr>
        <p:spPr bwMode="auto">
          <a:xfrm>
            <a:off x="8709025" y="3608388"/>
            <a:ext cx="366713" cy="354012"/>
          </a:xfrm>
          <a:prstGeom prst="ellipse">
            <a:avLst/>
          </a:prstGeom>
          <a:solidFill>
            <a:schemeClr val="accent2"/>
          </a:solidFill>
          <a:ln w="285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b="1">
              <a:solidFill>
                <a:srgbClr val="FFFFFF"/>
              </a:solidFill>
              <a:latin typeface="Times" pitchFamily="18" charset="0"/>
            </a:endParaRPr>
          </a:p>
        </p:txBody>
      </p:sp>
      <p:sp>
        <p:nvSpPr>
          <p:cNvPr id="61497" name="Text Box 5"/>
          <p:cNvSpPr txBox="1">
            <a:spLocks noChangeArrowheads="1"/>
          </p:cNvSpPr>
          <p:nvPr/>
        </p:nvSpPr>
        <p:spPr bwMode="auto">
          <a:xfrm>
            <a:off x="8686800" y="3657600"/>
            <a:ext cx="5873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fontAlgn="base">
              <a:spcBef>
                <a:spcPct val="50000"/>
              </a:spcBef>
              <a:spcAft>
                <a:spcPct val="0"/>
              </a:spcAft>
            </a:pPr>
            <a:r>
              <a:rPr lang="en-US" sz="1200" b="0">
                <a:solidFill>
                  <a:srgbClr val="FFFFFF"/>
                </a:solidFill>
                <a:latin typeface="Arial Black" pitchFamily="34" charset="0"/>
              </a:rPr>
              <a:t>CC</a:t>
            </a:r>
          </a:p>
        </p:txBody>
      </p:sp>
      <p:sp>
        <p:nvSpPr>
          <p:cNvPr id="58" name="Title 1"/>
          <p:cNvSpPr>
            <a:spLocks noGrp="1"/>
          </p:cNvSpPr>
          <p:nvPr>
            <p:ph type="title"/>
          </p:nvPr>
        </p:nvSpPr>
        <p:spPr>
          <a:xfrm>
            <a:off x="0" y="-228600"/>
            <a:ext cx="9143999" cy="919163"/>
          </a:xfrm>
        </p:spPr>
        <p:txBody>
          <a:bodyPr/>
          <a:lstStyle/>
          <a:p>
            <a:pPr algn="ctr">
              <a:defRPr/>
            </a:pPr>
            <a:r>
              <a:rPr lang="en-US" dirty="0" smtClean="0"/>
              <a:t>Collaboration Multiplier</a:t>
            </a:r>
            <a:endParaRPr lang="en-US" dirty="0"/>
          </a:p>
        </p:txBody>
      </p:sp>
    </p:spTree>
    <p:extLst>
      <p:ext uri="{BB962C8B-B14F-4D97-AF65-F5344CB8AC3E}">
        <p14:creationId xmlns:p14="http://schemas.microsoft.com/office/powerpoint/2010/main" val="4101399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219200"/>
          </a:xfrm>
        </p:spPr>
        <p:txBody>
          <a:bodyPr/>
          <a:lstStyle/>
          <a:p>
            <a:pPr algn="ctr">
              <a:defRPr/>
            </a:pPr>
            <a:r>
              <a:rPr lang="en-US" dirty="0" smtClean="0"/>
              <a:t>Community-Centered </a:t>
            </a:r>
            <a:br>
              <a:rPr lang="en-US" dirty="0" smtClean="0"/>
            </a:br>
            <a:r>
              <a:rPr lang="en-US" dirty="0" smtClean="0"/>
              <a:t>Health Homes</a:t>
            </a:r>
            <a:endParaRPr lang="en-US" dirty="0"/>
          </a:p>
        </p:txBody>
      </p:sp>
      <p:sp>
        <p:nvSpPr>
          <p:cNvPr id="247810" name="Line 4"/>
          <p:cNvSpPr>
            <a:spLocks noChangeShapeType="1"/>
          </p:cNvSpPr>
          <p:nvPr/>
        </p:nvSpPr>
        <p:spPr bwMode="auto">
          <a:xfrm>
            <a:off x="0" y="1219200"/>
            <a:ext cx="9144000" cy="0"/>
          </a:xfrm>
          <a:prstGeom prst="line">
            <a:avLst/>
          </a:prstGeom>
          <a:noFill/>
          <a:ln w="76200">
            <a:solidFill>
              <a:schemeClr val="hlink"/>
            </a:solidFill>
            <a:round/>
            <a:headEnd/>
            <a:tailEnd/>
          </a:ln>
        </p:spPr>
        <p:txBody>
          <a:bodyPr anchor="ctr"/>
          <a:lstStyle/>
          <a:p>
            <a:endParaRPr lang="en-US">
              <a:solidFill>
                <a:srgbClr val="FFFFFF"/>
              </a:solidFill>
            </a:endParaRPr>
          </a:p>
        </p:txBody>
      </p:sp>
      <p:pic>
        <p:nvPicPr>
          <p:cNvPr id="247811" name="Picture 5" descr="pi slide logo 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6200" y="6324600"/>
            <a:ext cx="1260475" cy="393700"/>
          </a:xfrm>
          <a:prstGeom prst="rect">
            <a:avLst/>
          </a:prstGeom>
          <a:noFill/>
          <a:ln w="9525">
            <a:noFill/>
            <a:miter lim="800000"/>
            <a:headEnd/>
            <a:tailEnd/>
          </a:ln>
        </p:spPr>
      </p:pic>
      <p:pic>
        <p:nvPicPr>
          <p:cNvPr id="247812" name="Picture 6" descr="CCHH paper imag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952" y="1398373"/>
            <a:ext cx="4076148" cy="5319927"/>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708" y="1381897"/>
            <a:ext cx="4129967" cy="533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6316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Victoria\AppData\Local\Microsoft\Windows\Temporary Internet Files\Content.IE5\GGQYPS2B\7301107446_2b1840e6bc_o.jpg"/>
          <p:cNvPicPr>
            <a:picLocks noChangeAspect="1" noChangeArrowheads="1"/>
          </p:cNvPicPr>
          <p:nvPr/>
        </p:nvPicPr>
        <p:blipFill rotWithShape="1">
          <a:blip r:embed="rId3">
            <a:extLst>
              <a:ext uri="{28A0092B-C50C-407E-A947-70E740481C1C}">
                <a14:useLocalDpi xmlns:a14="http://schemas.microsoft.com/office/drawing/2010/main" val="0"/>
              </a:ext>
            </a:extLst>
          </a:blip>
          <a:srcRect t="6701" b="4221"/>
          <a:stretch/>
        </p:blipFill>
        <p:spPr bwMode="auto">
          <a:xfrm>
            <a:off x="956221" y="1600200"/>
            <a:ext cx="7231559"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457200" y="381000"/>
            <a:ext cx="82296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pPr>
            <a:r>
              <a:rPr lang="en-US" sz="3600" dirty="0" smtClean="0">
                <a:solidFill>
                  <a:srgbClr val="FAFD00"/>
                </a:solidFill>
                <a:latin typeface="Arial Black" pitchFamily="34" charset="0"/>
              </a:rPr>
              <a:t>Peer Support: Making Connections </a:t>
            </a:r>
            <a:endParaRPr lang="en-US" sz="3600" dirty="0">
              <a:solidFill>
                <a:srgbClr val="FAFD00"/>
              </a:solidFill>
              <a:latin typeface="Arial Black" pitchFamily="34" charset="0"/>
            </a:endParaRPr>
          </a:p>
        </p:txBody>
      </p:sp>
      <p:sp>
        <p:nvSpPr>
          <p:cNvPr id="4" name="Line 4"/>
          <p:cNvSpPr>
            <a:spLocks noChangeShapeType="1"/>
          </p:cNvSpPr>
          <p:nvPr/>
        </p:nvSpPr>
        <p:spPr bwMode="auto">
          <a:xfrm>
            <a:off x="0" y="1143000"/>
            <a:ext cx="9144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FFFFFF"/>
              </a:solidFill>
            </a:endParaRPr>
          </a:p>
        </p:txBody>
      </p:sp>
      <p:sp>
        <p:nvSpPr>
          <p:cNvPr id="5" name="Rectangle 4"/>
          <p:cNvSpPr/>
          <p:nvPr/>
        </p:nvSpPr>
        <p:spPr>
          <a:xfrm>
            <a:off x="76200" y="6394390"/>
            <a:ext cx="7620000" cy="246221"/>
          </a:xfrm>
          <a:prstGeom prst="rect">
            <a:avLst/>
          </a:prstGeom>
        </p:spPr>
        <p:txBody>
          <a:bodyPr wrap="square">
            <a:spAutoFit/>
          </a:bodyPr>
          <a:lstStyle/>
          <a:p>
            <a:r>
              <a:rPr lang="en-US" sz="1000" dirty="0">
                <a:solidFill>
                  <a:srgbClr val="FFFFFF"/>
                </a:solidFill>
              </a:rPr>
              <a:t>Source: https://www.flickr.com/photos/67835627@N05/7301107446 </a:t>
            </a:r>
          </a:p>
        </p:txBody>
      </p:sp>
    </p:spTree>
    <p:extLst>
      <p:ext uri="{BB962C8B-B14F-4D97-AF65-F5344CB8AC3E}">
        <p14:creationId xmlns:p14="http://schemas.microsoft.com/office/powerpoint/2010/main" val="9008532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uzzle3"/>
          <p:cNvSpPr>
            <a:spLocks noEditPoints="1" noChangeArrowheads="1"/>
          </p:cNvSpPr>
          <p:nvPr/>
        </p:nvSpPr>
        <p:spPr bwMode="auto">
          <a:xfrm>
            <a:off x="4554538" y="158750"/>
            <a:ext cx="3030538" cy="34813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28575">
            <a:solidFill>
              <a:srgbClr val="FF0000"/>
            </a:solidFill>
            <a:miter lim="800000"/>
            <a:headEnd/>
            <a:tailEnd/>
          </a:ln>
        </p:spPr>
        <p:txBody>
          <a:bodyPr/>
          <a:lstStyle/>
          <a:p>
            <a:pPr eaLnBrk="0" hangingPunct="0">
              <a:spcBef>
                <a:spcPct val="50000"/>
              </a:spcBef>
              <a:buClr>
                <a:srgbClr val="FF3300"/>
              </a:buClr>
              <a:buSzPct val="75000"/>
              <a:buFont typeface="Wingdings" pitchFamily="2" charset="2"/>
              <a:buChar char="u"/>
            </a:pPr>
            <a:endParaRPr lang="en-US" sz="2800" b="1">
              <a:solidFill>
                <a:srgbClr val="FFFFFF"/>
              </a:solidFill>
            </a:endParaRPr>
          </a:p>
        </p:txBody>
      </p:sp>
      <p:sp>
        <p:nvSpPr>
          <p:cNvPr id="16" name="Puzzle2"/>
          <p:cNvSpPr>
            <a:spLocks noEditPoints="1" noChangeArrowheads="1"/>
          </p:cNvSpPr>
          <p:nvPr/>
        </p:nvSpPr>
        <p:spPr bwMode="auto">
          <a:xfrm>
            <a:off x="3698875" y="2701925"/>
            <a:ext cx="4835525" cy="3171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solidFill>
          <a:ln w="28575">
            <a:solidFill>
              <a:schemeClr val="accent2"/>
            </a:solidFill>
            <a:miter lim="800000"/>
            <a:headEnd/>
            <a:tailEnd/>
          </a:ln>
        </p:spPr>
        <p:txBody>
          <a:bodyPr/>
          <a:lstStyle/>
          <a:p>
            <a:pPr eaLnBrk="0" hangingPunct="0">
              <a:spcBef>
                <a:spcPct val="50000"/>
              </a:spcBef>
              <a:buClr>
                <a:srgbClr val="FF3300"/>
              </a:buClr>
              <a:buSzPct val="75000"/>
              <a:buFont typeface="Wingdings" pitchFamily="2" charset="2"/>
              <a:buChar char="u"/>
            </a:pPr>
            <a:endParaRPr lang="en-US" sz="2800" b="1">
              <a:solidFill>
                <a:srgbClr val="FFFFFF"/>
              </a:solidFill>
            </a:endParaRPr>
          </a:p>
        </p:txBody>
      </p:sp>
      <p:sp>
        <p:nvSpPr>
          <p:cNvPr id="17" name="Puzzle4"/>
          <p:cNvSpPr>
            <a:spLocks noEditPoints="1" noChangeArrowheads="1"/>
          </p:cNvSpPr>
          <p:nvPr/>
        </p:nvSpPr>
        <p:spPr bwMode="auto">
          <a:xfrm>
            <a:off x="1808163" y="2649538"/>
            <a:ext cx="2916237" cy="40560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9900"/>
          </a:solidFill>
          <a:ln w="28575">
            <a:solidFill>
              <a:srgbClr val="009900"/>
            </a:solidFill>
            <a:miter lim="800000"/>
            <a:headEnd/>
            <a:tailEnd/>
          </a:ln>
        </p:spPr>
        <p:txBody>
          <a:bodyPr/>
          <a:lstStyle/>
          <a:p>
            <a:pPr eaLnBrk="0" hangingPunct="0">
              <a:spcBef>
                <a:spcPct val="50000"/>
              </a:spcBef>
              <a:buClr>
                <a:srgbClr val="FF3300"/>
              </a:buClr>
              <a:buSzPct val="75000"/>
              <a:buFont typeface="Wingdings" pitchFamily="2" charset="2"/>
              <a:buChar char="u"/>
            </a:pPr>
            <a:endParaRPr lang="en-US" sz="2800" b="1">
              <a:solidFill>
                <a:srgbClr val="FFFFFF"/>
              </a:solidFill>
            </a:endParaRPr>
          </a:p>
        </p:txBody>
      </p:sp>
      <p:sp>
        <p:nvSpPr>
          <p:cNvPr id="18" name="Puzzle1"/>
          <p:cNvSpPr>
            <a:spLocks noEditPoints="1" noChangeArrowheads="1"/>
          </p:cNvSpPr>
          <p:nvPr/>
        </p:nvSpPr>
        <p:spPr bwMode="auto">
          <a:xfrm>
            <a:off x="819150" y="1201738"/>
            <a:ext cx="4895850" cy="24161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5D0CC0"/>
          </a:solidFill>
          <a:ln w="28575">
            <a:solidFill>
              <a:srgbClr val="5D0CC0"/>
            </a:solidFill>
            <a:miter lim="800000"/>
            <a:headEnd/>
            <a:tailEnd/>
          </a:ln>
        </p:spPr>
        <p:txBody>
          <a:bodyPr/>
          <a:lstStyle/>
          <a:p>
            <a:pPr eaLnBrk="0" hangingPunct="0">
              <a:spcBef>
                <a:spcPct val="50000"/>
              </a:spcBef>
              <a:buClr>
                <a:srgbClr val="FF3300"/>
              </a:buClr>
              <a:buSzPct val="75000"/>
              <a:buFont typeface="Wingdings" pitchFamily="2" charset="2"/>
              <a:buChar char="u"/>
            </a:pPr>
            <a:endParaRPr lang="en-US" sz="2800" b="1">
              <a:solidFill>
                <a:srgbClr val="FFFFFF"/>
              </a:solidFill>
            </a:endParaRPr>
          </a:p>
        </p:txBody>
      </p:sp>
      <p:sp>
        <p:nvSpPr>
          <p:cNvPr id="19" name="Text Box 23"/>
          <p:cNvSpPr txBox="1">
            <a:spLocks noChangeArrowheads="1"/>
          </p:cNvSpPr>
          <p:nvPr/>
        </p:nvSpPr>
        <p:spPr bwMode="auto">
          <a:xfrm>
            <a:off x="4262554" y="4291381"/>
            <a:ext cx="3581400" cy="40011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algn="ctr" eaLnBrk="0" hangingPunct="0">
              <a:spcBef>
                <a:spcPct val="50000"/>
              </a:spcBef>
            </a:pPr>
            <a:r>
              <a:rPr lang="en-US" sz="2000" dirty="0" smtClean="0">
                <a:solidFill>
                  <a:srgbClr val="FFFFFF"/>
                </a:solidFill>
                <a:effectLst>
                  <a:outerShdw blurRad="38100" dist="38100" dir="2700000" algn="tl">
                    <a:srgbClr val="000000">
                      <a:alpha val="43137"/>
                    </a:srgbClr>
                  </a:outerShdw>
                </a:effectLst>
                <a:latin typeface="Arial Black" pitchFamily="34" charset="0"/>
              </a:rPr>
              <a:t>Mental Health </a:t>
            </a:r>
            <a:endParaRPr lang="en-US" sz="2000" dirty="0">
              <a:solidFill>
                <a:srgbClr val="FFFFFF"/>
              </a:solidFill>
              <a:effectLst>
                <a:outerShdw blurRad="38100" dist="38100" dir="2700000" algn="tl">
                  <a:srgbClr val="000000">
                    <a:alpha val="43137"/>
                  </a:srgbClr>
                </a:outerShdw>
              </a:effectLst>
              <a:latin typeface="Arial Black" pitchFamily="34" charset="0"/>
            </a:endParaRPr>
          </a:p>
        </p:txBody>
      </p:sp>
      <p:sp>
        <p:nvSpPr>
          <p:cNvPr id="11" name="Text Box 23"/>
          <p:cNvSpPr txBox="1">
            <a:spLocks noChangeArrowheads="1"/>
          </p:cNvSpPr>
          <p:nvPr/>
        </p:nvSpPr>
        <p:spPr bwMode="auto">
          <a:xfrm>
            <a:off x="2667000" y="3797240"/>
            <a:ext cx="3581400" cy="46166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algn="ctr" eaLnBrk="0" hangingPunct="0">
              <a:spcBef>
                <a:spcPct val="50000"/>
              </a:spcBef>
            </a:pPr>
            <a:r>
              <a:rPr lang="en-US" sz="2400" dirty="0" smtClean="0">
                <a:solidFill>
                  <a:srgbClr val="FFFFFF"/>
                </a:solidFill>
                <a:effectLst>
                  <a:outerShdw blurRad="38100" dist="38100" dir="2700000" algn="tl">
                    <a:srgbClr val="000000">
                      <a:alpha val="43137"/>
                    </a:srgbClr>
                  </a:outerShdw>
                </a:effectLst>
                <a:latin typeface="Arial Black" pitchFamily="34" charset="0"/>
              </a:rPr>
              <a:t>Behavioral Health </a:t>
            </a:r>
            <a:endParaRPr lang="en-US" sz="2400" dirty="0">
              <a:solidFill>
                <a:srgbClr val="FFFFFF"/>
              </a:solidFill>
              <a:effectLst>
                <a:outerShdw blurRad="38100" dist="38100" dir="2700000" algn="tl">
                  <a:srgbClr val="000000">
                    <a:alpha val="43137"/>
                  </a:srgbClr>
                </a:outerShdw>
              </a:effectLst>
              <a:latin typeface="Arial Black" pitchFamily="34" charset="0"/>
            </a:endParaRPr>
          </a:p>
        </p:txBody>
      </p:sp>
      <p:pic>
        <p:nvPicPr>
          <p:cNvPr id="12" name="Picture 12" descr="pi slide logo 03"/>
          <p:cNvPicPr>
            <a:picLocks noChangeAspect="1" noChangeArrowheads="1"/>
          </p:cNvPicPr>
          <p:nvPr/>
        </p:nvPicPr>
        <p:blipFill>
          <a:blip r:embed="rId3" cstate="print"/>
          <a:srcRect/>
          <a:stretch>
            <a:fillRect/>
          </a:stretch>
        </p:blipFill>
        <p:spPr bwMode="auto">
          <a:xfrm>
            <a:off x="7781925" y="6400800"/>
            <a:ext cx="1260475" cy="393700"/>
          </a:xfrm>
          <a:prstGeom prst="rect">
            <a:avLst/>
          </a:prstGeom>
          <a:noFill/>
          <a:ln w="9525">
            <a:noFill/>
            <a:miter lim="800000"/>
            <a:headEnd/>
            <a:tailEnd/>
          </a:ln>
        </p:spPr>
      </p:pic>
      <p:sp>
        <p:nvSpPr>
          <p:cNvPr id="10" name="Text Box 23"/>
          <p:cNvSpPr txBox="1">
            <a:spLocks noChangeArrowheads="1"/>
          </p:cNvSpPr>
          <p:nvPr/>
        </p:nvSpPr>
        <p:spPr bwMode="auto">
          <a:xfrm>
            <a:off x="1524000" y="5013464"/>
            <a:ext cx="3581400" cy="707886"/>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algn="ctr" eaLnBrk="0" hangingPunct="0">
              <a:spcBef>
                <a:spcPct val="50000"/>
              </a:spcBef>
            </a:pPr>
            <a:r>
              <a:rPr lang="en-US" sz="2000" dirty="0" smtClean="0">
                <a:solidFill>
                  <a:srgbClr val="FFFFFF"/>
                </a:solidFill>
                <a:effectLst>
                  <a:outerShdw blurRad="38100" dist="38100" dir="2700000" algn="tl">
                    <a:srgbClr val="000000">
                      <a:alpha val="43137"/>
                    </a:srgbClr>
                  </a:outerShdw>
                </a:effectLst>
                <a:latin typeface="Arial Black" pitchFamily="34" charset="0"/>
              </a:rPr>
              <a:t>Substance Use and Disorders</a:t>
            </a:r>
            <a:endParaRPr lang="en-US" sz="2000" dirty="0">
              <a:solidFill>
                <a:srgbClr val="FFFFFF"/>
              </a:solidFill>
              <a:effectLst>
                <a:outerShdw blurRad="38100" dist="38100" dir="2700000" algn="tl">
                  <a:srgbClr val="000000">
                    <a:alpha val="43137"/>
                  </a:srgbClr>
                </a:outerShdw>
              </a:effectLst>
              <a:latin typeface="Arial Black" pitchFamily="34" charset="0"/>
            </a:endParaRPr>
          </a:p>
        </p:txBody>
      </p:sp>
      <p:sp>
        <p:nvSpPr>
          <p:cNvPr id="13" name="Text Box 23"/>
          <p:cNvSpPr txBox="1">
            <a:spLocks noChangeArrowheads="1"/>
          </p:cNvSpPr>
          <p:nvPr/>
        </p:nvSpPr>
        <p:spPr bwMode="auto">
          <a:xfrm>
            <a:off x="1524000" y="2216150"/>
            <a:ext cx="3581400" cy="707886"/>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algn="ctr" eaLnBrk="0" hangingPunct="0">
              <a:spcBef>
                <a:spcPct val="50000"/>
              </a:spcBef>
            </a:pPr>
            <a:r>
              <a:rPr lang="en-US" sz="2000" dirty="0" smtClean="0">
                <a:solidFill>
                  <a:srgbClr val="FFFFFF"/>
                </a:solidFill>
                <a:effectLst>
                  <a:outerShdw blurRad="38100" dist="38100" dir="2700000" algn="tl">
                    <a:srgbClr val="000000">
                      <a:alpha val="43137"/>
                    </a:srgbClr>
                  </a:outerShdw>
                </a:effectLst>
                <a:latin typeface="Arial Black" pitchFamily="34" charset="0"/>
              </a:rPr>
              <a:t>Community/ Public Health</a:t>
            </a:r>
            <a:endParaRPr lang="en-US" sz="2000" dirty="0">
              <a:solidFill>
                <a:srgbClr val="FFFFFF"/>
              </a:solidFill>
              <a:effectLst>
                <a:outerShdw blurRad="38100" dist="38100" dir="2700000" algn="tl">
                  <a:srgbClr val="000000">
                    <a:alpha val="43137"/>
                  </a:srgbClr>
                </a:outerShdw>
              </a:effectLst>
              <a:latin typeface="Arial Black" pitchFamily="34" charset="0"/>
            </a:endParaRPr>
          </a:p>
        </p:txBody>
      </p:sp>
      <p:sp>
        <p:nvSpPr>
          <p:cNvPr id="14" name="Text Box 23"/>
          <p:cNvSpPr txBox="1">
            <a:spLocks noChangeArrowheads="1"/>
          </p:cNvSpPr>
          <p:nvPr/>
        </p:nvSpPr>
        <p:spPr bwMode="auto">
          <a:xfrm>
            <a:off x="4267200" y="1301750"/>
            <a:ext cx="3581400" cy="707886"/>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6pPr>
            <a:lvl7pPr marL="29718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7pPr>
            <a:lvl8pPr marL="34290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8pPr>
            <a:lvl9pPr marL="3886200" indent="-228600" eaLnBrk="0" fontAlgn="base" hangingPunct="0">
              <a:spcBef>
                <a:spcPct val="50000"/>
              </a:spcBef>
              <a:spcAft>
                <a:spcPct val="0"/>
              </a:spcAft>
              <a:buClr>
                <a:schemeClr val="accent1"/>
              </a:buClr>
              <a:buSzPct val="75000"/>
              <a:buFont typeface="Wingdings" pitchFamily="2" charset="2"/>
              <a:buChar char="u"/>
              <a:defRPr sz="2800" b="1">
                <a:solidFill>
                  <a:schemeClr val="tx1"/>
                </a:solidFill>
                <a:latin typeface="Times New Roman" pitchFamily="18" charset="0"/>
              </a:defRPr>
            </a:lvl9pPr>
          </a:lstStyle>
          <a:p>
            <a:pPr algn="ctr" eaLnBrk="0" hangingPunct="0"/>
            <a:r>
              <a:rPr lang="en-US" sz="2000" dirty="0" smtClean="0">
                <a:solidFill>
                  <a:srgbClr val="FFFFFF"/>
                </a:solidFill>
                <a:effectLst>
                  <a:outerShdw blurRad="38100" dist="38100" dir="2700000" algn="tl">
                    <a:srgbClr val="000000">
                      <a:alpha val="43137"/>
                    </a:srgbClr>
                  </a:outerShdw>
                </a:effectLst>
                <a:latin typeface="Arial Black" pitchFamily="34" charset="0"/>
              </a:rPr>
              <a:t>Physical Health </a:t>
            </a:r>
          </a:p>
          <a:p>
            <a:pPr algn="ctr" eaLnBrk="0" hangingPunct="0"/>
            <a:r>
              <a:rPr lang="en-US" sz="2000" dirty="0" smtClean="0">
                <a:solidFill>
                  <a:srgbClr val="FFFFFF"/>
                </a:solidFill>
                <a:effectLst>
                  <a:outerShdw blurRad="38100" dist="38100" dir="2700000" algn="tl">
                    <a:srgbClr val="000000">
                      <a:alpha val="43137"/>
                    </a:srgbClr>
                  </a:outerShdw>
                </a:effectLst>
                <a:latin typeface="Arial Black" pitchFamily="34" charset="0"/>
              </a:rPr>
              <a:t>(Healthcare)</a:t>
            </a:r>
            <a:endParaRPr lang="en-US" sz="2000" dirty="0">
              <a:solidFill>
                <a:srgbClr val="FFFFFF"/>
              </a:solidFill>
              <a:effectLst>
                <a:outerShdw blurRad="38100" dist="38100" dir="2700000" algn="tl">
                  <a:srgbClr val="000000">
                    <a:alpha val="43137"/>
                  </a:srgbClr>
                </a:outerShdw>
              </a:effectLst>
              <a:latin typeface="Arial Black" pitchFamily="34" charset="0"/>
            </a:endParaRPr>
          </a:p>
        </p:txBody>
      </p:sp>
      <p:sp>
        <p:nvSpPr>
          <p:cNvPr id="21" name="Title 1"/>
          <p:cNvSpPr txBox="1">
            <a:spLocks/>
          </p:cNvSpPr>
          <p:nvPr/>
        </p:nvSpPr>
        <p:spPr>
          <a:xfrm>
            <a:off x="0" y="450740"/>
            <a:ext cx="9143999" cy="6102459"/>
          </a:xfrm>
          <a:prstGeom prst="rect">
            <a:avLst/>
          </a:prstGeom>
        </p:spPr>
        <p:txBody>
          <a:bodyPr>
            <a:prstTxWarp prst="textArchUp">
              <a:avLst/>
            </a:prstTxWarp>
          </a:bodyPr>
          <a:lstStyle>
            <a:lvl1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a:lstStyle>
          <a:p>
            <a:pPr>
              <a:defRPr/>
            </a:pPr>
            <a:endParaRPr lang="en-US" kern="0" dirty="0" smtClean="0"/>
          </a:p>
        </p:txBody>
      </p:sp>
    </p:spTree>
    <p:extLst>
      <p:ext uri="{BB962C8B-B14F-4D97-AF65-F5344CB8AC3E}">
        <p14:creationId xmlns:p14="http://schemas.microsoft.com/office/powerpoint/2010/main" val="39525516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4038600" y="4892675"/>
            <a:ext cx="3886200" cy="1431925"/>
          </a:xfrm>
          <a:prstGeom prst="rect">
            <a:avLst/>
          </a:prstGeom>
          <a:gradFill rotWithShape="1">
            <a:gsLst>
              <a:gs pos="0">
                <a:srgbClr val="6600CC">
                  <a:gamma/>
                  <a:shade val="46275"/>
                  <a:invGamma/>
                </a:srgbClr>
              </a:gs>
              <a:gs pos="100000">
                <a:srgbClr val="6600CC"/>
              </a:gs>
            </a:gsLst>
            <a:lin ang="5400000" scaled="1"/>
          </a:gradFill>
          <a:ln w="38100">
            <a:noFill/>
            <a:miter lim="800000"/>
            <a:headEnd/>
            <a:tailEnd/>
          </a:ln>
          <a:effectLst/>
        </p:spPr>
        <p:txBody>
          <a:bodyPr lIns="137160" tIns="182880" rIns="137160" bIns="182880" anchor="ctr" anchorCtr="1">
            <a:spAutoFit/>
          </a:bodyPr>
          <a:lstStyle/>
          <a:p>
            <a:pPr marL="233363" indent="-233363">
              <a:lnSpc>
                <a:spcPts val="1800"/>
              </a:lnSpc>
              <a:spcBef>
                <a:spcPct val="0"/>
              </a:spcBef>
              <a:spcAft>
                <a:spcPts val="600"/>
              </a:spcAft>
              <a:buSzPct val="75000"/>
              <a:buFont typeface="Wingdings" pitchFamily="2" charset="2"/>
              <a:buChar char="u"/>
              <a:defRPr/>
            </a:pPr>
            <a:r>
              <a:rPr lang="en-US" sz="1600">
                <a:solidFill>
                  <a:srgbClr val="FFFFFF"/>
                </a:solidFill>
                <a:effectLst>
                  <a:outerShdw blurRad="38100" dist="38100" dir="2700000" algn="tl">
                    <a:srgbClr val="000000"/>
                  </a:outerShdw>
                </a:effectLst>
                <a:latin typeface="Lucida Sans Unicode" pitchFamily="34" charset="0"/>
              </a:rPr>
              <a:t>Social networks &amp; trust</a:t>
            </a:r>
          </a:p>
          <a:p>
            <a:pPr marL="233363" indent="-233363">
              <a:lnSpc>
                <a:spcPts val="1800"/>
              </a:lnSpc>
              <a:spcBef>
                <a:spcPct val="0"/>
              </a:spcBef>
              <a:spcAft>
                <a:spcPts val="600"/>
              </a:spcAft>
              <a:buSzPct val="75000"/>
              <a:buFont typeface="Wingdings" pitchFamily="2" charset="2"/>
              <a:buChar char="u"/>
              <a:defRPr/>
            </a:pPr>
            <a:r>
              <a:rPr lang="en-US" sz="1600">
                <a:solidFill>
                  <a:srgbClr val="FFFFFF"/>
                </a:solidFill>
                <a:effectLst>
                  <a:outerShdw blurRad="38100" dist="38100" dir="2700000" algn="tl">
                    <a:srgbClr val="000000"/>
                  </a:outerShdw>
                </a:effectLst>
                <a:latin typeface="Lucida Sans Unicode" pitchFamily="34" charset="0"/>
              </a:rPr>
              <a:t>Participation &amp; willingness to act for the common good</a:t>
            </a:r>
          </a:p>
          <a:p>
            <a:pPr marL="233363" indent="-233363">
              <a:lnSpc>
                <a:spcPts val="1800"/>
              </a:lnSpc>
              <a:spcBef>
                <a:spcPct val="0"/>
              </a:spcBef>
              <a:spcAft>
                <a:spcPts val="600"/>
              </a:spcAft>
              <a:buSzPct val="75000"/>
              <a:buFont typeface="Wingdings" pitchFamily="2" charset="2"/>
              <a:buChar char="u"/>
              <a:defRPr/>
            </a:pPr>
            <a:r>
              <a:rPr lang="en-US" sz="1600">
                <a:solidFill>
                  <a:srgbClr val="FFFFFF"/>
                </a:solidFill>
                <a:effectLst>
                  <a:outerShdw blurRad="38100" dist="38100" dir="2700000" algn="tl">
                    <a:srgbClr val="000000"/>
                  </a:outerShdw>
                </a:effectLst>
                <a:latin typeface="Lucida Sans Unicode" pitchFamily="34" charset="0"/>
              </a:rPr>
              <a:t>Acceptable behaviors &amp; attitudes</a:t>
            </a:r>
          </a:p>
        </p:txBody>
      </p:sp>
      <p:sp>
        <p:nvSpPr>
          <p:cNvPr id="331779" name="Rectangle 3"/>
          <p:cNvSpPr>
            <a:spLocks noChangeArrowheads="1"/>
          </p:cNvSpPr>
          <p:nvPr/>
        </p:nvSpPr>
        <p:spPr bwMode="auto">
          <a:xfrm>
            <a:off x="885825" y="2498725"/>
            <a:ext cx="2819400" cy="1203325"/>
          </a:xfrm>
          <a:prstGeom prst="rect">
            <a:avLst/>
          </a:prstGeom>
          <a:gradFill rotWithShape="1">
            <a:gsLst>
              <a:gs pos="0">
                <a:schemeClr val="accent1">
                  <a:gamma/>
                  <a:shade val="46275"/>
                  <a:invGamma/>
                </a:schemeClr>
              </a:gs>
              <a:gs pos="100000">
                <a:schemeClr val="accent1"/>
              </a:gs>
            </a:gsLst>
            <a:lin ang="5400000" scaled="1"/>
          </a:gradFill>
          <a:ln w="38100">
            <a:noFill/>
            <a:miter lim="800000"/>
            <a:headEnd/>
            <a:tailEnd/>
          </a:ln>
          <a:effectLst/>
        </p:spPr>
        <p:txBody>
          <a:bodyPr lIns="137160" tIns="182880" rIns="137160" bIns="182880" anchor="ctr" anchorCtr="1">
            <a:spAutoFit/>
          </a:bodyPr>
          <a:lstStyle/>
          <a:p>
            <a:pPr marL="233363" indent="-233363">
              <a:lnSpc>
                <a:spcPts val="1800"/>
              </a:lnSpc>
              <a:spcBef>
                <a:spcPct val="0"/>
              </a:spcBef>
              <a:spcAft>
                <a:spcPts val="600"/>
              </a:spcAft>
              <a:buSzPct val="75000"/>
              <a:buFont typeface="Wingdings" pitchFamily="2" charset="2"/>
              <a:buChar char="u"/>
              <a:defRPr/>
            </a:pPr>
            <a:r>
              <a:rPr lang="en-US" sz="1600">
                <a:solidFill>
                  <a:srgbClr val="FFFFFF"/>
                </a:solidFill>
                <a:effectLst>
                  <a:outerShdw blurRad="38100" dist="38100" dir="2700000" algn="tl">
                    <a:srgbClr val="000000"/>
                  </a:outerShdw>
                </a:effectLst>
                <a:latin typeface="Lucida Sans Unicode" pitchFamily="34" charset="0"/>
                <a:cs typeface="Times New Roman" pitchFamily="18" charset="0"/>
              </a:rPr>
              <a:t>Racial justice</a:t>
            </a:r>
            <a:endParaRPr lang="en-US" sz="1600">
              <a:solidFill>
                <a:srgbClr val="FFFFFF"/>
              </a:solidFill>
              <a:effectLst>
                <a:outerShdw blurRad="38100" dist="38100" dir="2700000" algn="tl">
                  <a:srgbClr val="000000"/>
                </a:outerShdw>
              </a:effectLst>
              <a:latin typeface="Lucida Sans Unicode" pitchFamily="34" charset="0"/>
            </a:endParaRPr>
          </a:p>
          <a:p>
            <a:pPr marL="233363" indent="-233363">
              <a:lnSpc>
                <a:spcPts val="1800"/>
              </a:lnSpc>
              <a:spcBef>
                <a:spcPct val="0"/>
              </a:spcBef>
              <a:spcAft>
                <a:spcPts val="600"/>
              </a:spcAft>
              <a:buSzPct val="75000"/>
              <a:buFont typeface="Wingdings" pitchFamily="2" charset="2"/>
              <a:buChar char="u"/>
              <a:defRPr/>
            </a:pPr>
            <a:r>
              <a:rPr lang="en-US" sz="1600">
                <a:solidFill>
                  <a:srgbClr val="FFFFFF"/>
                </a:solidFill>
                <a:effectLst>
                  <a:outerShdw blurRad="38100" dist="38100" dir="2700000" algn="tl">
                    <a:srgbClr val="000000"/>
                  </a:outerShdw>
                </a:effectLst>
                <a:latin typeface="Lucida Sans Unicode" pitchFamily="34" charset="0"/>
              </a:rPr>
              <a:t>Jobs &amp; local ownership</a:t>
            </a:r>
          </a:p>
          <a:p>
            <a:pPr marL="233363" indent="-233363">
              <a:lnSpc>
                <a:spcPts val="1800"/>
              </a:lnSpc>
              <a:spcBef>
                <a:spcPct val="0"/>
              </a:spcBef>
              <a:spcAft>
                <a:spcPts val="600"/>
              </a:spcAft>
              <a:buSzPct val="75000"/>
              <a:buFont typeface="Wingdings" pitchFamily="2" charset="2"/>
              <a:buChar char="u"/>
              <a:defRPr/>
            </a:pPr>
            <a:r>
              <a:rPr lang="en-US" sz="1600">
                <a:solidFill>
                  <a:srgbClr val="FFFFFF"/>
                </a:solidFill>
                <a:effectLst>
                  <a:outerShdw blurRad="38100" dist="38100" dir="2700000" algn="tl">
                    <a:srgbClr val="000000"/>
                  </a:outerShdw>
                </a:effectLst>
                <a:latin typeface="Lucida Sans Unicode" pitchFamily="34" charset="0"/>
              </a:rPr>
              <a:t>Education</a:t>
            </a:r>
            <a:endParaRPr lang="en-US" sz="1600">
              <a:solidFill>
                <a:srgbClr val="000000"/>
              </a:solidFill>
              <a:effectLst>
                <a:outerShdw blurRad="38100" dist="38100" dir="2700000" algn="tl">
                  <a:srgbClr val="FFFFFF"/>
                </a:outerShdw>
              </a:effectLst>
              <a:latin typeface="Lucida Sans Unicode" pitchFamily="34" charset="0"/>
            </a:endParaRPr>
          </a:p>
        </p:txBody>
      </p:sp>
      <p:sp>
        <p:nvSpPr>
          <p:cNvPr id="331780" name="Rectangle 4"/>
          <p:cNvSpPr>
            <a:spLocks noChangeArrowheads="1"/>
          </p:cNvSpPr>
          <p:nvPr/>
        </p:nvSpPr>
        <p:spPr bwMode="auto">
          <a:xfrm>
            <a:off x="457200" y="4041210"/>
            <a:ext cx="2743200" cy="2677656"/>
          </a:xfrm>
          <a:prstGeom prst="rect">
            <a:avLst/>
          </a:prstGeom>
          <a:gradFill rotWithShape="1">
            <a:gsLst>
              <a:gs pos="0">
                <a:srgbClr val="00CC00">
                  <a:gamma/>
                  <a:shade val="46275"/>
                  <a:invGamma/>
                </a:srgbClr>
              </a:gs>
              <a:gs pos="100000">
                <a:srgbClr val="00CC00"/>
              </a:gs>
            </a:gsLst>
            <a:lin ang="5400000" scaled="1"/>
          </a:gradFill>
          <a:ln w="38100">
            <a:noFill/>
            <a:miter lim="800000"/>
            <a:headEnd/>
            <a:tailEnd/>
          </a:ln>
          <a:effectLst/>
        </p:spPr>
        <p:txBody>
          <a:bodyPr lIns="137160" tIns="182880" rIns="137160" bIns="182880" anchor="ctr" anchorCtr="1">
            <a:spAutoFit/>
          </a:bodyPr>
          <a:lstStyle/>
          <a:p>
            <a:pPr marL="233363" indent="-233363">
              <a:lnSpc>
                <a:spcPts val="1800"/>
              </a:lnSpc>
              <a:spcBef>
                <a:spcPct val="0"/>
              </a:spcBef>
              <a:spcAft>
                <a:spcPts val="600"/>
              </a:spcAft>
              <a:buSzPct val="75000"/>
              <a:buFont typeface="Wingdings" pitchFamily="2" charset="2"/>
              <a:buChar char="u"/>
              <a:defRPr/>
            </a:pPr>
            <a:r>
              <a:rPr lang="en-US" sz="1600" dirty="0">
                <a:solidFill>
                  <a:srgbClr val="FFFFFF"/>
                </a:solidFill>
                <a:effectLst>
                  <a:outerShdw blurRad="38100" dist="38100" dir="2700000" algn="tl">
                    <a:srgbClr val="000000"/>
                  </a:outerShdw>
                </a:effectLst>
                <a:latin typeface="Lucida Sans Unicode" pitchFamily="34" charset="0"/>
              </a:rPr>
              <a:t>What’s sold &amp; how it’s promoted</a:t>
            </a:r>
          </a:p>
          <a:p>
            <a:pPr marL="233363" indent="-233363">
              <a:lnSpc>
                <a:spcPts val="1800"/>
              </a:lnSpc>
              <a:spcBef>
                <a:spcPct val="0"/>
              </a:spcBef>
              <a:spcAft>
                <a:spcPts val="600"/>
              </a:spcAft>
              <a:buSzPct val="75000"/>
              <a:buFont typeface="Wingdings" pitchFamily="2" charset="2"/>
              <a:buChar char="u"/>
              <a:defRPr/>
            </a:pPr>
            <a:r>
              <a:rPr lang="en-US" sz="1600" dirty="0">
                <a:solidFill>
                  <a:srgbClr val="FFFFFF"/>
                </a:solidFill>
                <a:effectLst>
                  <a:outerShdw blurRad="38100" dist="38100" dir="2700000" algn="tl">
                    <a:srgbClr val="000000"/>
                  </a:outerShdw>
                </a:effectLst>
                <a:latin typeface="Lucida Sans Unicode" pitchFamily="34" charset="0"/>
              </a:rPr>
              <a:t>Look, feel &amp; safety </a:t>
            </a:r>
          </a:p>
          <a:p>
            <a:pPr marL="233363" indent="-233363">
              <a:lnSpc>
                <a:spcPts val="1800"/>
              </a:lnSpc>
              <a:spcBef>
                <a:spcPct val="0"/>
              </a:spcBef>
              <a:spcAft>
                <a:spcPts val="600"/>
              </a:spcAft>
              <a:buSzPct val="75000"/>
              <a:buFont typeface="Wingdings" pitchFamily="2" charset="2"/>
              <a:buChar char="u"/>
              <a:defRPr/>
            </a:pPr>
            <a:r>
              <a:rPr lang="en-US" sz="1600" dirty="0">
                <a:solidFill>
                  <a:srgbClr val="FFFFFF"/>
                </a:solidFill>
                <a:effectLst>
                  <a:outerShdw blurRad="38100" dist="38100" dir="2700000" algn="tl">
                    <a:srgbClr val="000000"/>
                  </a:outerShdw>
                </a:effectLst>
                <a:latin typeface="Lucida Sans Unicode" pitchFamily="34" charset="0"/>
              </a:rPr>
              <a:t>Parks &amp; open </a:t>
            </a:r>
            <a:r>
              <a:rPr lang="en-US" sz="1600" dirty="0" smtClean="0">
                <a:solidFill>
                  <a:srgbClr val="FFFFFF"/>
                </a:solidFill>
                <a:effectLst>
                  <a:outerShdw blurRad="38100" dist="38100" dir="2700000" algn="tl">
                    <a:srgbClr val="000000"/>
                  </a:outerShdw>
                </a:effectLst>
                <a:latin typeface="Lucida Sans Unicode" pitchFamily="34" charset="0"/>
              </a:rPr>
              <a:t>space</a:t>
            </a:r>
          </a:p>
          <a:p>
            <a:pPr marL="233363" indent="-233363">
              <a:lnSpc>
                <a:spcPts val="1800"/>
              </a:lnSpc>
              <a:spcBef>
                <a:spcPct val="0"/>
              </a:spcBef>
              <a:spcAft>
                <a:spcPts val="600"/>
              </a:spcAft>
              <a:buSzPct val="75000"/>
              <a:buFont typeface="Wingdings" pitchFamily="2" charset="2"/>
              <a:buChar char="u"/>
              <a:defRPr/>
            </a:pPr>
            <a:r>
              <a:rPr lang="en-US" sz="1600" dirty="0" smtClean="0">
                <a:solidFill>
                  <a:srgbClr val="FFFFFF"/>
                </a:solidFill>
                <a:effectLst>
                  <a:outerShdw blurRad="38100" dist="38100" dir="2700000" algn="tl">
                    <a:srgbClr val="000000"/>
                  </a:outerShdw>
                </a:effectLst>
                <a:latin typeface="Lucida Sans Unicode" pitchFamily="34" charset="0"/>
              </a:rPr>
              <a:t>Getting around</a:t>
            </a:r>
            <a:endParaRPr lang="en-US" dirty="0">
              <a:solidFill>
                <a:srgbClr val="FFFFFF"/>
              </a:solidFill>
              <a:effectLst>
                <a:outerShdw blurRad="38100" dist="38100" dir="2700000" algn="tl">
                  <a:srgbClr val="000000">
                    <a:alpha val="43137"/>
                  </a:srgbClr>
                </a:outerShdw>
              </a:effectLst>
              <a:latin typeface="Lucida Sans Unicode" pitchFamily="34" charset="0"/>
            </a:endParaRPr>
          </a:p>
          <a:p>
            <a:pPr marL="233363" indent="-233363">
              <a:lnSpc>
                <a:spcPts val="1800"/>
              </a:lnSpc>
              <a:spcBef>
                <a:spcPct val="0"/>
              </a:spcBef>
              <a:spcAft>
                <a:spcPts val="600"/>
              </a:spcAft>
              <a:buSzPct val="75000"/>
              <a:buFont typeface="Wingdings" pitchFamily="2" charset="2"/>
              <a:buChar char="u"/>
              <a:defRPr/>
            </a:pPr>
            <a:r>
              <a:rPr lang="en-US" sz="1600" dirty="0">
                <a:solidFill>
                  <a:srgbClr val="FFFFFF"/>
                </a:solidFill>
                <a:effectLst>
                  <a:outerShdw blurRad="38100" dist="38100" dir="2700000" algn="tl">
                    <a:srgbClr val="000000"/>
                  </a:outerShdw>
                </a:effectLst>
                <a:latin typeface="Lucida Sans Unicode" pitchFamily="34" charset="0"/>
              </a:rPr>
              <a:t>Housing </a:t>
            </a:r>
          </a:p>
          <a:p>
            <a:pPr marL="233363" indent="-233363">
              <a:lnSpc>
                <a:spcPts val="1800"/>
              </a:lnSpc>
              <a:spcBef>
                <a:spcPct val="0"/>
              </a:spcBef>
              <a:spcAft>
                <a:spcPts val="600"/>
              </a:spcAft>
              <a:buSzPct val="75000"/>
              <a:buFont typeface="Wingdings" pitchFamily="2" charset="2"/>
              <a:buChar char="u"/>
              <a:defRPr/>
            </a:pPr>
            <a:r>
              <a:rPr lang="en-US" sz="1600" dirty="0">
                <a:solidFill>
                  <a:srgbClr val="FFFFFF"/>
                </a:solidFill>
                <a:effectLst>
                  <a:outerShdw blurRad="38100" dist="38100" dir="2700000" algn="tl">
                    <a:srgbClr val="000000"/>
                  </a:outerShdw>
                </a:effectLst>
                <a:latin typeface="Lucida Sans Unicode" pitchFamily="34" charset="0"/>
              </a:rPr>
              <a:t>Air, water, soil </a:t>
            </a:r>
          </a:p>
          <a:p>
            <a:pPr marL="233363" indent="-233363">
              <a:lnSpc>
                <a:spcPts val="1800"/>
              </a:lnSpc>
              <a:spcBef>
                <a:spcPct val="0"/>
              </a:spcBef>
              <a:spcAft>
                <a:spcPts val="600"/>
              </a:spcAft>
              <a:buSzPct val="75000"/>
              <a:buFont typeface="Wingdings" pitchFamily="2" charset="2"/>
              <a:buChar char="u"/>
              <a:defRPr/>
            </a:pPr>
            <a:r>
              <a:rPr lang="en-US" sz="1600" dirty="0">
                <a:solidFill>
                  <a:srgbClr val="FFFFFF"/>
                </a:solidFill>
                <a:effectLst>
                  <a:outerShdw blurRad="38100" dist="38100" dir="2700000" algn="tl">
                    <a:srgbClr val="000000"/>
                  </a:outerShdw>
                </a:effectLst>
                <a:latin typeface="Lucida Sans Unicode" pitchFamily="34" charset="0"/>
              </a:rPr>
              <a:t>Arts &amp; culture</a:t>
            </a:r>
          </a:p>
        </p:txBody>
      </p:sp>
      <p:pic>
        <p:nvPicPr>
          <p:cNvPr id="73733" name="Picture 5"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1782" name="Rectangle 6"/>
          <p:cNvSpPr>
            <a:spLocks noGrp="1" noChangeArrowheads="1"/>
          </p:cNvSpPr>
          <p:nvPr>
            <p:ph type="title"/>
          </p:nvPr>
        </p:nvSpPr>
        <p:spPr>
          <a:xfrm>
            <a:off x="487363" y="609600"/>
            <a:ext cx="8161337" cy="506413"/>
          </a:xfrm>
        </p:spPr>
        <p:txBody>
          <a:bodyPr/>
          <a:lstStyle/>
          <a:p>
            <a:pPr algn="ctr" eaLnBrk="1" hangingPunct="1">
              <a:defRPr/>
            </a:pPr>
            <a:r>
              <a:rPr lang="en-US" dirty="0" smtClean="0"/>
              <a:t>Elements of Community Health:</a:t>
            </a:r>
            <a:br>
              <a:rPr lang="en-US" dirty="0" smtClean="0"/>
            </a:br>
            <a:r>
              <a:rPr lang="en-US" sz="2800" dirty="0" smtClean="0"/>
              <a:t>THRIVE</a:t>
            </a:r>
            <a:r>
              <a:rPr lang="en-US" dirty="0" smtClean="0"/>
              <a:t> </a:t>
            </a:r>
            <a:r>
              <a:rPr lang="en-US" sz="2800" dirty="0" smtClean="0"/>
              <a:t>(Tool for  Health and Resilience in Thriving Communities)</a:t>
            </a:r>
          </a:p>
        </p:txBody>
      </p:sp>
      <p:sp>
        <p:nvSpPr>
          <p:cNvPr id="331783" name="Rectangle 7"/>
          <p:cNvSpPr>
            <a:spLocks noChangeArrowheads="1"/>
          </p:cNvSpPr>
          <p:nvPr/>
        </p:nvSpPr>
        <p:spPr bwMode="auto">
          <a:xfrm>
            <a:off x="4035425" y="4597400"/>
            <a:ext cx="3062288" cy="523875"/>
          </a:xfrm>
          <a:prstGeom prst="rect">
            <a:avLst/>
          </a:prstGeom>
          <a:noFill/>
          <a:ln w="38100">
            <a:noFill/>
            <a:miter lim="800000"/>
            <a:headEnd/>
            <a:tailEnd/>
          </a:ln>
          <a:effectLst/>
        </p:spPr>
        <p:txBody>
          <a:bodyPr>
            <a:spAutoFit/>
          </a:bodyPr>
          <a:lstStyle/>
          <a:p>
            <a:pPr>
              <a:lnSpc>
                <a:spcPts val="3400"/>
              </a:lnSpc>
              <a:spcBef>
                <a:spcPct val="0"/>
              </a:spcBef>
              <a:buClr>
                <a:srgbClr val="FC0128"/>
              </a:buClr>
              <a:buSzPct val="75000"/>
              <a:buFont typeface="Wingdings" pitchFamily="2" charset="2"/>
              <a:buNone/>
              <a:defRPr/>
            </a:pPr>
            <a:r>
              <a:rPr lang="en-US" sz="2200" b="1">
                <a:solidFill>
                  <a:srgbClr val="CC99FF"/>
                </a:solidFill>
                <a:effectLst>
                  <a:outerShdw blurRad="38100" dist="38100" dir="2700000" algn="tl">
                    <a:srgbClr val="000000"/>
                  </a:outerShdw>
                </a:effectLst>
                <a:latin typeface="Lucida Sans Unicode" pitchFamily="34" charset="0"/>
              </a:rPr>
              <a:t>PEOPLE</a:t>
            </a:r>
          </a:p>
        </p:txBody>
      </p:sp>
      <p:sp>
        <p:nvSpPr>
          <p:cNvPr id="331784" name="Rectangle 8"/>
          <p:cNvSpPr>
            <a:spLocks noChangeArrowheads="1"/>
          </p:cNvSpPr>
          <p:nvPr/>
        </p:nvSpPr>
        <p:spPr bwMode="auto">
          <a:xfrm>
            <a:off x="457200" y="3748088"/>
            <a:ext cx="2057400" cy="523875"/>
          </a:xfrm>
          <a:prstGeom prst="rect">
            <a:avLst/>
          </a:prstGeom>
          <a:noFill/>
          <a:ln w="38100">
            <a:noFill/>
            <a:miter lim="800000"/>
            <a:headEnd/>
            <a:tailEnd/>
          </a:ln>
          <a:effectLst/>
        </p:spPr>
        <p:txBody>
          <a:bodyPr>
            <a:spAutoFit/>
          </a:bodyPr>
          <a:lstStyle/>
          <a:p>
            <a:pPr>
              <a:lnSpc>
                <a:spcPts val="3400"/>
              </a:lnSpc>
              <a:spcBef>
                <a:spcPct val="0"/>
              </a:spcBef>
              <a:buClr>
                <a:srgbClr val="FC0128"/>
              </a:buClr>
              <a:buSzPct val="75000"/>
              <a:buFont typeface="Wingdings" pitchFamily="2" charset="2"/>
              <a:buNone/>
              <a:defRPr/>
            </a:pPr>
            <a:r>
              <a:rPr lang="en-US" sz="2200" b="1">
                <a:solidFill>
                  <a:srgbClr val="00FF00"/>
                </a:solidFill>
                <a:effectLst>
                  <a:outerShdw blurRad="38100" dist="38100" dir="2700000" algn="tl">
                    <a:srgbClr val="000000"/>
                  </a:outerShdw>
                </a:effectLst>
                <a:latin typeface="Lucida Sans Unicode" pitchFamily="34" charset="0"/>
              </a:rPr>
              <a:t>PLACE</a:t>
            </a:r>
          </a:p>
        </p:txBody>
      </p:sp>
      <p:sp>
        <p:nvSpPr>
          <p:cNvPr id="331785" name="Rectangle 9"/>
          <p:cNvSpPr>
            <a:spLocks noChangeArrowheads="1"/>
          </p:cNvSpPr>
          <p:nvPr/>
        </p:nvSpPr>
        <p:spPr bwMode="auto">
          <a:xfrm>
            <a:off x="885825" y="1981200"/>
            <a:ext cx="2619375" cy="701675"/>
          </a:xfrm>
          <a:prstGeom prst="rect">
            <a:avLst/>
          </a:prstGeom>
          <a:noFill/>
          <a:ln w="38100">
            <a:noFill/>
            <a:miter lim="800000"/>
            <a:headEnd/>
            <a:tailEnd/>
          </a:ln>
          <a:effectLst/>
        </p:spPr>
        <p:txBody>
          <a:bodyPr>
            <a:spAutoFit/>
          </a:bodyPr>
          <a:lstStyle/>
          <a:p>
            <a:pPr>
              <a:lnSpc>
                <a:spcPts val="2400"/>
              </a:lnSpc>
              <a:spcBef>
                <a:spcPct val="0"/>
              </a:spcBef>
              <a:buClr>
                <a:srgbClr val="FC0128"/>
              </a:buClr>
              <a:buSzPct val="75000"/>
              <a:buFont typeface="Wingdings" pitchFamily="2" charset="2"/>
              <a:buNone/>
              <a:defRPr/>
            </a:pPr>
            <a:r>
              <a:rPr lang="en-US" sz="2200" b="1" dirty="0">
                <a:solidFill>
                  <a:srgbClr val="FF0000"/>
                </a:solidFill>
                <a:effectLst>
                  <a:outerShdw blurRad="38100" dist="38100" dir="2700000" algn="tl">
                    <a:srgbClr val="000000"/>
                  </a:outerShdw>
                </a:effectLst>
                <a:latin typeface="Lucida Sans Unicode" pitchFamily="34" charset="0"/>
              </a:rPr>
              <a:t>EQUITABLE </a:t>
            </a:r>
          </a:p>
          <a:p>
            <a:pPr>
              <a:lnSpc>
                <a:spcPts val="2400"/>
              </a:lnSpc>
              <a:spcBef>
                <a:spcPct val="0"/>
              </a:spcBef>
              <a:buClr>
                <a:srgbClr val="FC0128"/>
              </a:buClr>
              <a:buSzPct val="75000"/>
              <a:buFont typeface="Wingdings" pitchFamily="2" charset="2"/>
              <a:buNone/>
              <a:defRPr/>
            </a:pPr>
            <a:r>
              <a:rPr lang="en-US" sz="2200" b="1" dirty="0">
                <a:solidFill>
                  <a:srgbClr val="FF0000"/>
                </a:solidFill>
                <a:effectLst>
                  <a:outerShdw blurRad="38100" dist="38100" dir="2700000" algn="tl">
                    <a:srgbClr val="000000"/>
                  </a:outerShdw>
                </a:effectLst>
                <a:latin typeface="Lucida Sans Unicode" pitchFamily="34" charset="0"/>
              </a:rPr>
              <a:t>OPPORTUNITY</a:t>
            </a:r>
          </a:p>
        </p:txBody>
      </p:sp>
      <p:sp>
        <p:nvSpPr>
          <p:cNvPr id="73738" name="Line 10"/>
          <p:cNvSpPr>
            <a:spLocks noChangeShapeType="1"/>
          </p:cNvSpPr>
          <p:nvPr/>
        </p:nvSpPr>
        <p:spPr bwMode="auto">
          <a:xfrm>
            <a:off x="0" y="1752600"/>
            <a:ext cx="9144000" cy="0"/>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FFFFFF"/>
              </a:solidFill>
            </a:endParaRPr>
          </a:p>
        </p:txBody>
      </p:sp>
      <p:sp>
        <p:nvSpPr>
          <p:cNvPr id="331787" name="Text Box 11"/>
          <p:cNvSpPr txBox="1">
            <a:spLocks noChangeArrowheads="1"/>
          </p:cNvSpPr>
          <p:nvPr/>
        </p:nvSpPr>
        <p:spPr bwMode="auto">
          <a:xfrm>
            <a:off x="5241925" y="4883150"/>
            <a:ext cx="3444875" cy="701675"/>
          </a:xfrm>
          <a:prstGeom prst="rect">
            <a:avLst/>
          </a:prstGeom>
          <a:noFill/>
          <a:ln w="9525">
            <a:noFill/>
            <a:miter lim="800000"/>
            <a:headEnd/>
            <a:tailEnd/>
          </a:ln>
          <a:effectLst/>
        </p:spPr>
        <p:txBody>
          <a:bodyPr>
            <a:spAutoFit/>
          </a:bodyPr>
          <a:lstStyle/>
          <a:p>
            <a:pPr>
              <a:spcBef>
                <a:spcPct val="0"/>
              </a:spcBef>
              <a:buClr>
                <a:srgbClr val="FC0128"/>
              </a:buClr>
              <a:buSzPct val="75000"/>
              <a:buFont typeface="Wingdings" pitchFamily="2" charset="2"/>
              <a:buNone/>
              <a:defRPr/>
            </a:pPr>
            <a:endParaRPr lang="en-US" sz="4000" b="1">
              <a:solidFill>
                <a:srgbClr val="FFFF00"/>
              </a:solidFill>
              <a:effectLst>
                <a:outerShdw blurRad="38100" dist="38100" dir="2700000" algn="tl">
                  <a:srgbClr val="000000"/>
                </a:outerShdw>
              </a:effectLst>
              <a:latin typeface="GillSans" pitchFamily="34" charset="0"/>
            </a:endParaRPr>
          </a:p>
        </p:txBody>
      </p:sp>
      <p:sp>
        <p:nvSpPr>
          <p:cNvPr id="331788" name="Rectangle 12"/>
          <p:cNvSpPr>
            <a:spLocks noChangeArrowheads="1"/>
          </p:cNvSpPr>
          <p:nvPr/>
        </p:nvSpPr>
        <p:spPr bwMode="auto">
          <a:xfrm>
            <a:off x="4648200" y="2111375"/>
            <a:ext cx="3886200" cy="2270125"/>
          </a:xfrm>
          <a:prstGeom prst="rect">
            <a:avLst/>
          </a:prstGeom>
          <a:gradFill rotWithShape="1">
            <a:gsLst>
              <a:gs pos="0">
                <a:srgbClr val="FF6600">
                  <a:gamma/>
                  <a:shade val="46275"/>
                  <a:invGamma/>
                </a:srgbClr>
              </a:gs>
              <a:gs pos="100000">
                <a:srgbClr val="FF6600"/>
              </a:gs>
            </a:gsLst>
            <a:lin ang="5400000" scaled="1"/>
          </a:gradFill>
          <a:ln w="38100">
            <a:noFill/>
            <a:miter lim="800000"/>
            <a:headEnd/>
            <a:tailEnd/>
          </a:ln>
          <a:effectLst/>
        </p:spPr>
        <p:txBody>
          <a:bodyPr lIns="137160" tIns="182880" rIns="137160" bIns="182880" anchor="ctr" anchorCtr="1">
            <a:spAutoFit/>
          </a:bodyPr>
          <a:lstStyle/>
          <a:p>
            <a:pPr marL="233363" indent="-233363">
              <a:lnSpc>
                <a:spcPts val="1800"/>
              </a:lnSpc>
              <a:spcBef>
                <a:spcPct val="0"/>
              </a:spcBef>
              <a:spcAft>
                <a:spcPts val="600"/>
              </a:spcAft>
              <a:buSzPct val="75000"/>
              <a:buFont typeface="Wingdings" pitchFamily="2" charset="2"/>
              <a:buChar char="u"/>
              <a:defRPr/>
            </a:pPr>
            <a:r>
              <a:rPr lang="en-US" sz="1600" dirty="0">
                <a:solidFill>
                  <a:srgbClr val="FFFFFF"/>
                </a:solidFill>
                <a:effectLst>
                  <a:outerShdw blurRad="38100" dist="38100" dir="2700000" algn="tl">
                    <a:srgbClr val="000000"/>
                  </a:outerShdw>
                </a:effectLst>
                <a:latin typeface="Lucida Sans Unicode" pitchFamily="34" charset="0"/>
              </a:rPr>
              <a:t>Preventative services</a:t>
            </a:r>
          </a:p>
          <a:p>
            <a:pPr marL="233363" indent="-233363">
              <a:lnSpc>
                <a:spcPts val="1800"/>
              </a:lnSpc>
              <a:spcBef>
                <a:spcPct val="0"/>
              </a:spcBef>
              <a:spcAft>
                <a:spcPts val="600"/>
              </a:spcAft>
              <a:buSzPct val="75000"/>
              <a:buFont typeface="Wingdings" pitchFamily="2" charset="2"/>
              <a:buChar char="u"/>
              <a:defRPr/>
            </a:pPr>
            <a:r>
              <a:rPr lang="en-US" sz="1600" dirty="0">
                <a:solidFill>
                  <a:srgbClr val="FFFFFF"/>
                </a:solidFill>
                <a:effectLst>
                  <a:outerShdw blurRad="38100" dist="38100" dir="2700000" algn="tl">
                    <a:srgbClr val="000000"/>
                  </a:outerShdw>
                </a:effectLst>
                <a:latin typeface="Lucida Sans Unicode" pitchFamily="34" charset="0"/>
              </a:rPr>
              <a:t>Access</a:t>
            </a:r>
          </a:p>
          <a:p>
            <a:pPr marL="233363" indent="-233363">
              <a:lnSpc>
                <a:spcPts val="1800"/>
              </a:lnSpc>
              <a:spcBef>
                <a:spcPct val="0"/>
              </a:spcBef>
              <a:spcAft>
                <a:spcPts val="600"/>
              </a:spcAft>
              <a:buSzPct val="75000"/>
              <a:buFont typeface="Wingdings" pitchFamily="2" charset="2"/>
              <a:buChar char="u"/>
              <a:defRPr/>
            </a:pPr>
            <a:r>
              <a:rPr lang="en-US" sz="1600" dirty="0">
                <a:solidFill>
                  <a:srgbClr val="FFFFFF"/>
                </a:solidFill>
                <a:effectLst>
                  <a:outerShdw blurRad="38100" dist="38100" dir="2700000" algn="tl">
                    <a:srgbClr val="000000"/>
                  </a:outerShdw>
                </a:effectLst>
                <a:latin typeface="Lucida Sans Unicode" pitchFamily="34" charset="0"/>
              </a:rPr>
              <a:t>Treatment quality, disease management, in-patient services, &amp; alternative medicine</a:t>
            </a:r>
          </a:p>
          <a:p>
            <a:pPr marL="233363" indent="-233363">
              <a:lnSpc>
                <a:spcPts val="1800"/>
              </a:lnSpc>
              <a:spcBef>
                <a:spcPct val="0"/>
              </a:spcBef>
              <a:spcAft>
                <a:spcPts val="600"/>
              </a:spcAft>
              <a:buSzPct val="75000"/>
              <a:buFont typeface="Wingdings" pitchFamily="2" charset="2"/>
              <a:buChar char="u"/>
              <a:defRPr/>
            </a:pPr>
            <a:r>
              <a:rPr lang="en-US" sz="1600" dirty="0">
                <a:solidFill>
                  <a:srgbClr val="FFFFFF"/>
                </a:solidFill>
                <a:effectLst>
                  <a:outerShdw blurRad="38100" dist="38100" dir="2700000" algn="tl">
                    <a:srgbClr val="000000"/>
                  </a:outerShdw>
                </a:effectLst>
                <a:latin typeface="Lucida Sans Unicode" pitchFamily="34" charset="0"/>
              </a:rPr>
              <a:t>Cultural competence</a:t>
            </a:r>
          </a:p>
          <a:p>
            <a:pPr marL="233363" indent="-233363">
              <a:lnSpc>
                <a:spcPts val="1800"/>
              </a:lnSpc>
              <a:spcBef>
                <a:spcPct val="0"/>
              </a:spcBef>
              <a:spcAft>
                <a:spcPts val="600"/>
              </a:spcAft>
              <a:buSzPct val="75000"/>
              <a:buFont typeface="Wingdings" pitchFamily="2" charset="2"/>
              <a:buChar char="u"/>
              <a:defRPr/>
            </a:pPr>
            <a:r>
              <a:rPr lang="en-US" sz="1600" dirty="0">
                <a:solidFill>
                  <a:srgbClr val="FFFFFF"/>
                </a:solidFill>
                <a:effectLst>
                  <a:outerShdw blurRad="38100" dist="38100" dir="2700000" algn="tl">
                    <a:srgbClr val="000000"/>
                  </a:outerShdw>
                </a:effectLst>
                <a:latin typeface="Lucida Sans Unicode" pitchFamily="34" charset="0"/>
              </a:rPr>
              <a:t>Emergency response</a:t>
            </a:r>
          </a:p>
        </p:txBody>
      </p:sp>
      <p:sp>
        <p:nvSpPr>
          <p:cNvPr id="331789" name="Rectangle 13"/>
          <p:cNvSpPr>
            <a:spLocks noChangeArrowheads="1"/>
          </p:cNvSpPr>
          <p:nvPr/>
        </p:nvSpPr>
        <p:spPr bwMode="auto">
          <a:xfrm>
            <a:off x="4649788" y="1905000"/>
            <a:ext cx="3100387" cy="396875"/>
          </a:xfrm>
          <a:prstGeom prst="rect">
            <a:avLst/>
          </a:prstGeom>
          <a:noFill/>
          <a:ln w="38100">
            <a:noFill/>
            <a:miter lim="800000"/>
            <a:headEnd/>
            <a:tailEnd/>
          </a:ln>
          <a:effectLst/>
        </p:spPr>
        <p:txBody>
          <a:bodyPr>
            <a:spAutoFit/>
          </a:bodyPr>
          <a:lstStyle/>
          <a:p>
            <a:pPr>
              <a:lnSpc>
                <a:spcPts val="2400"/>
              </a:lnSpc>
              <a:spcBef>
                <a:spcPct val="0"/>
              </a:spcBef>
              <a:buClr>
                <a:srgbClr val="FC0128"/>
              </a:buClr>
              <a:buSzPct val="75000"/>
              <a:buFont typeface="Wingdings" pitchFamily="2" charset="2"/>
              <a:buNone/>
              <a:defRPr/>
            </a:pPr>
            <a:r>
              <a:rPr lang="en-US" sz="2200" b="1">
                <a:solidFill>
                  <a:srgbClr val="FF9900"/>
                </a:solidFill>
                <a:effectLst>
                  <a:outerShdw blurRad="38100" dist="38100" dir="2700000" algn="tl">
                    <a:srgbClr val="000000"/>
                  </a:outerShdw>
                </a:effectLst>
                <a:latin typeface="Lucida Sans Unicode" pitchFamily="34" charset="0"/>
              </a:rPr>
              <a:t>MEDICAL SERVICES</a:t>
            </a:r>
          </a:p>
        </p:txBody>
      </p:sp>
    </p:spTree>
    <p:extLst>
      <p:ext uri="{BB962C8B-B14F-4D97-AF65-F5344CB8AC3E}">
        <p14:creationId xmlns:p14="http://schemas.microsoft.com/office/powerpoint/2010/main" val="163944472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065" name="Rectangle 249"/>
          <p:cNvSpPr>
            <a:spLocks noChangeArrowheads="1"/>
          </p:cNvSpPr>
          <p:nvPr/>
        </p:nvSpPr>
        <p:spPr bwMode="auto">
          <a:xfrm>
            <a:off x="304800" y="76200"/>
            <a:ext cx="8458200" cy="3141663"/>
          </a:xfrm>
          <a:prstGeom prst="rect">
            <a:avLst/>
          </a:prstGeom>
          <a:noFill/>
          <a:ln w="12700">
            <a:noFill/>
            <a:miter lim="800000"/>
            <a:headEnd/>
            <a:tailEnd/>
          </a:ln>
          <a:effectLst/>
        </p:spPr>
        <p:txBody>
          <a:bodyPr lIns="90488" tIns="44450" rIns="90488" bIns="44450">
            <a:spAutoFit/>
          </a:bodyPr>
          <a:lstStyle/>
          <a:p>
            <a:pPr eaLnBrk="0" hangingPunct="0">
              <a:lnSpc>
                <a:spcPts val="8200"/>
              </a:lnSpc>
              <a:spcBef>
                <a:spcPts val="1700"/>
              </a:spcBef>
              <a:spcAft>
                <a:spcPts val="3200"/>
              </a:spcAft>
              <a:defRPr/>
            </a:pPr>
            <a:r>
              <a:rPr lang="en-US" sz="4400" b="1" dirty="0">
                <a:solidFill>
                  <a:srgbClr val="FFFF00"/>
                </a:solidFill>
                <a:effectLst>
                  <a:outerShdw blurRad="38100" dist="38100" dir="2700000" algn="tl">
                    <a:srgbClr val="000000"/>
                  </a:outerShdw>
                </a:effectLst>
              </a:rPr>
              <a:t>“Intellectuals solve problems. Geniuses prevent them.”</a:t>
            </a:r>
            <a:r>
              <a:rPr lang="en-US" sz="3200" i="1" dirty="0">
                <a:solidFill>
                  <a:srgbClr val="FFFF00"/>
                </a:solidFill>
                <a:effectLst>
                  <a:outerShdw blurRad="38100" dist="38100" dir="2700000" algn="tl">
                    <a:srgbClr val="000000"/>
                  </a:outerShdw>
                </a:effectLst>
                <a:latin typeface="Times Roman" charset="0"/>
              </a:rPr>
              <a:t> </a:t>
            </a:r>
          </a:p>
          <a:p>
            <a:pPr eaLnBrk="0" hangingPunct="0">
              <a:lnSpc>
                <a:spcPts val="4200"/>
              </a:lnSpc>
              <a:defRPr/>
            </a:pPr>
            <a:r>
              <a:rPr lang="en-US" sz="2800" b="1" i="1" dirty="0">
                <a:solidFill>
                  <a:srgbClr val="FFFFFF"/>
                </a:solidFill>
                <a:effectLst>
                  <a:outerShdw blurRad="38100" dist="38100" dir="2700000" algn="tl">
                    <a:srgbClr val="000000"/>
                  </a:outerShdw>
                </a:effectLst>
                <a:latin typeface="Arial" pitchFamily="34" charset="0"/>
              </a:rPr>
              <a:t>Albert Einstein</a:t>
            </a:r>
            <a:endParaRPr lang="en-US" sz="2800" b="1" i="1" dirty="0">
              <a:solidFill>
                <a:srgbClr val="FFCC00"/>
              </a:solidFill>
              <a:effectLst>
                <a:outerShdw blurRad="38100" dist="38100" dir="2700000" algn="tl">
                  <a:srgbClr val="000000"/>
                </a:outerShdw>
              </a:effectLst>
              <a:latin typeface="Arial" pitchFamily="34" charset="0"/>
            </a:endParaRPr>
          </a:p>
        </p:txBody>
      </p:sp>
      <p:pic>
        <p:nvPicPr>
          <p:cNvPr id="223234" name="Picture 250" descr="pi slide logo 03"/>
          <p:cNvPicPr>
            <a:picLocks noChangeAspect="1" noChangeArrowheads="1"/>
          </p:cNvPicPr>
          <p:nvPr/>
        </p:nvPicPr>
        <p:blipFill>
          <a:blip r:embed="rId3"/>
          <a:srcRect/>
          <a:stretch>
            <a:fillRect/>
          </a:stretch>
        </p:blipFill>
        <p:spPr bwMode="auto">
          <a:xfrm>
            <a:off x="7662151" y="6348413"/>
            <a:ext cx="1260475" cy="393700"/>
          </a:xfrm>
          <a:prstGeom prst="rect">
            <a:avLst/>
          </a:prstGeom>
          <a:noFill/>
          <a:ln w="9525">
            <a:noFill/>
            <a:miter lim="800000"/>
            <a:headEnd/>
            <a:tailEnd/>
          </a:ln>
        </p:spPr>
      </p:pic>
      <p:pic>
        <p:nvPicPr>
          <p:cNvPr id="223235" name="Picture 250" descr="prof-albert-einstein.jpg"/>
          <p:cNvPicPr>
            <a:picLocks noChangeAspect="1"/>
          </p:cNvPicPr>
          <p:nvPr/>
        </p:nvPicPr>
        <p:blipFill>
          <a:blip r:embed="rId4"/>
          <a:srcRect/>
          <a:stretch>
            <a:fillRect/>
          </a:stretch>
        </p:blipFill>
        <p:spPr bwMode="auto">
          <a:xfrm>
            <a:off x="4038600" y="2514600"/>
            <a:ext cx="3597275" cy="3833813"/>
          </a:xfrm>
          <a:prstGeom prst="rect">
            <a:avLst/>
          </a:prstGeom>
          <a:noFill/>
          <a:ln w="9525">
            <a:noFill/>
            <a:miter lim="800000"/>
            <a:headEnd/>
            <a:tailEnd/>
          </a:ln>
        </p:spPr>
      </p:pic>
    </p:spTree>
    <p:extLst>
      <p:ext uri="{BB962C8B-B14F-4D97-AF65-F5344CB8AC3E}">
        <p14:creationId xmlns:p14="http://schemas.microsoft.com/office/powerpoint/2010/main" val="32682029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4578" name="Rectangle 2"/>
          <p:cNvSpPr>
            <a:spLocks noChangeArrowheads="1"/>
          </p:cNvSpPr>
          <p:nvPr/>
        </p:nvSpPr>
        <p:spPr bwMode="auto">
          <a:xfrm rot="107607">
            <a:off x="152400" y="2133600"/>
            <a:ext cx="5408613" cy="838200"/>
          </a:xfrm>
          <a:prstGeom prst="rect">
            <a:avLst/>
          </a:prstGeom>
          <a:noFill/>
          <a:ln w="12700">
            <a:noFill/>
            <a:miter lim="800000"/>
            <a:headEnd/>
            <a:tailEnd/>
          </a:ln>
          <a:effectLst/>
        </p:spPr>
        <p:txBody>
          <a:bodyPr lIns="90488" tIns="44450" rIns="90488" bIns="44450"/>
          <a:lstStyle/>
          <a:p>
            <a:pPr marL="1588" indent="9525">
              <a:lnSpc>
                <a:spcPts val="3500"/>
              </a:lnSpc>
              <a:spcBef>
                <a:spcPts val="1400"/>
              </a:spcBef>
              <a:spcAft>
                <a:spcPts val="1200"/>
              </a:spcAft>
              <a:buClr>
                <a:srgbClr val="FF0000"/>
              </a:buClr>
              <a:defRPr/>
            </a:pPr>
            <a:endParaRPr lang="en-US" sz="3200">
              <a:solidFill>
                <a:srgbClr val="00FF00"/>
              </a:solidFill>
              <a:effectLst>
                <a:outerShdw blurRad="38100" dist="38100" dir="2700000" algn="tl">
                  <a:srgbClr val="000000"/>
                </a:outerShdw>
              </a:effectLst>
              <a:latin typeface="Comic Sans MS" pitchFamily="66" charset="0"/>
            </a:endParaRPr>
          </a:p>
          <a:p>
            <a:pPr marL="1588" indent="9525">
              <a:lnSpc>
                <a:spcPts val="3500"/>
              </a:lnSpc>
              <a:spcBef>
                <a:spcPts val="1400"/>
              </a:spcBef>
              <a:spcAft>
                <a:spcPts val="1200"/>
              </a:spcAft>
              <a:buClr>
                <a:srgbClr val="FF0000"/>
              </a:buClr>
              <a:defRPr/>
            </a:pPr>
            <a:endParaRPr lang="en-US" sz="3200">
              <a:solidFill>
                <a:srgbClr val="00FF00"/>
              </a:solidFill>
              <a:effectLst>
                <a:outerShdw blurRad="38100" dist="38100" dir="2700000" algn="tl">
                  <a:srgbClr val="000000"/>
                </a:outerShdw>
              </a:effectLst>
              <a:latin typeface="Comic Sans MS" pitchFamily="66" charset="0"/>
            </a:endParaRPr>
          </a:p>
        </p:txBody>
      </p:sp>
      <p:pic>
        <p:nvPicPr>
          <p:cNvPr id="4098" name="Picture 3" descr="pi slide logo 03"/>
          <p:cNvPicPr>
            <a:picLocks noChangeAspect="1" noChangeArrowheads="1"/>
          </p:cNvPicPr>
          <p:nvPr/>
        </p:nvPicPr>
        <p:blipFill>
          <a:blip r:embed="rId3"/>
          <a:srcRect/>
          <a:stretch>
            <a:fillRect/>
          </a:stretch>
        </p:blipFill>
        <p:spPr bwMode="auto">
          <a:xfrm>
            <a:off x="7781925" y="6400800"/>
            <a:ext cx="1260475" cy="393700"/>
          </a:xfrm>
          <a:prstGeom prst="rect">
            <a:avLst/>
          </a:prstGeom>
          <a:noFill/>
          <a:ln w="9525">
            <a:noFill/>
            <a:miter lim="800000"/>
            <a:headEnd/>
            <a:tailEnd/>
          </a:ln>
        </p:spPr>
      </p:pic>
      <p:sp>
        <p:nvSpPr>
          <p:cNvPr id="3224580" name="Rectangle 4"/>
          <p:cNvSpPr>
            <a:spLocks noChangeArrowheads="1"/>
          </p:cNvSpPr>
          <p:nvPr/>
        </p:nvSpPr>
        <p:spPr bwMode="auto">
          <a:xfrm>
            <a:off x="533400" y="152400"/>
            <a:ext cx="8161338" cy="506413"/>
          </a:xfrm>
          <a:prstGeom prst="rect">
            <a:avLst/>
          </a:prstGeom>
          <a:noFill/>
          <a:ln w="12700">
            <a:noFill/>
            <a:miter lim="800000"/>
            <a:headEnd/>
            <a:tailEnd/>
          </a:ln>
          <a:effectLst/>
        </p:spPr>
        <p:txBody>
          <a:bodyPr lIns="90488" tIns="44450" rIns="90488" bIns="44450" anchor="ctr"/>
          <a:lstStyle/>
          <a:p>
            <a:pPr algn="ctr"/>
            <a:r>
              <a:rPr lang="en-US" sz="3600" dirty="0" smtClean="0">
                <a:solidFill>
                  <a:srgbClr val="FAFD00"/>
                </a:solidFill>
                <a:effectLst>
                  <a:outerShdw blurRad="38100" dist="38100" dir="2700000" algn="tl">
                    <a:srgbClr val="000000"/>
                  </a:outerShdw>
                </a:effectLst>
                <a:latin typeface="Arial Black" pitchFamily="34" charset="0"/>
              </a:rPr>
              <a:t>A Movement</a:t>
            </a:r>
            <a:endParaRPr lang="en-US" sz="3600" dirty="0">
              <a:solidFill>
                <a:srgbClr val="FAFD00"/>
              </a:solidFill>
              <a:effectLst>
                <a:outerShdw blurRad="38100" dist="38100" dir="2700000" algn="tl">
                  <a:srgbClr val="000000"/>
                </a:outerShdw>
              </a:effectLst>
              <a:latin typeface="Arial Black" pitchFamily="34" charset="0"/>
            </a:endParaRPr>
          </a:p>
        </p:txBody>
      </p:sp>
      <p:sp>
        <p:nvSpPr>
          <p:cNvPr id="3224582" name="Text Box 6"/>
          <p:cNvSpPr txBox="1">
            <a:spLocks noChangeArrowheads="1"/>
          </p:cNvSpPr>
          <p:nvPr/>
        </p:nvSpPr>
        <p:spPr bwMode="auto">
          <a:xfrm>
            <a:off x="457200" y="6306979"/>
            <a:ext cx="5234125" cy="246221"/>
          </a:xfrm>
          <a:prstGeom prst="rect">
            <a:avLst/>
          </a:prstGeom>
          <a:noFill/>
          <a:ln w="9525">
            <a:noFill/>
            <a:miter lim="800000"/>
            <a:headEnd/>
            <a:tailEnd/>
          </a:ln>
          <a:effectLst/>
        </p:spPr>
        <p:txBody>
          <a:bodyPr wrap="none">
            <a:spAutoFit/>
          </a:bodyPr>
          <a:lstStyle/>
          <a:p>
            <a:pPr>
              <a:defRPr/>
            </a:pPr>
            <a:r>
              <a:rPr lang="en-US" sz="1000" b="1" dirty="0">
                <a:solidFill>
                  <a:srgbClr val="FFFFFF"/>
                </a:solidFill>
                <a:effectLst>
                  <a:outerShdw blurRad="38100" dist="38100" dir="2700000" algn="tl">
                    <a:srgbClr val="000000"/>
                  </a:outerShdw>
                </a:effectLst>
              </a:rPr>
              <a:t>Photo </a:t>
            </a:r>
            <a:r>
              <a:rPr lang="en-US" sz="1000" b="1" dirty="0" smtClean="0">
                <a:solidFill>
                  <a:srgbClr val="FFFFFF"/>
                </a:solidFill>
                <a:effectLst>
                  <a:outerShdw blurRad="38100" dist="38100" dir="2700000" algn="tl">
                    <a:srgbClr val="000000"/>
                  </a:outerShdw>
                </a:effectLst>
              </a:rPr>
              <a:t>Credit: </a:t>
            </a:r>
            <a:r>
              <a:rPr lang="en-US" sz="1000" b="1" dirty="0" smtClean="0">
                <a:solidFill>
                  <a:srgbClr val="FFFFFF"/>
                </a:solidFill>
              </a:rPr>
              <a:t>http</a:t>
            </a:r>
            <a:r>
              <a:rPr lang="en-US" sz="1000" b="1" dirty="0">
                <a:solidFill>
                  <a:srgbClr val="FFFFFF"/>
                </a:solidFill>
              </a:rPr>
              <a:t>://www.historycooperative.org/journals/jah/91.4/images/hall_fig01b.jpg</a:t>
            </a:r>
          </a:p>
        </p:txBody>
      </p:sp>
      <p:sp>
        <p:nvSpPr>
          <p:cNvPr id="4101" name="Line 7"/>
          <p:cNvSpPr>
            <a:spLocks noChangeShapeType="1"/>
          </p:cNvSpPr>
          <p:nvPr/>
        </p:nvSpPr>
        <p:spPr bwMode="auto">
          <a:xfrm>
            <a:off x="0" y="762000"/>
            <a:ext cx="9144000" cy="0"/>
          </a:xfrm>
          <a:prstGeom prst="line">
            <a:avLst/>
          </a:prstGeom>
          <a:noFill/>
          <a:ln w="76200">
            <a:solidFill>
              <a:schemeClr val="hlink"/>
            </a:solidFill>
            <a:round/>
            <a:headEnd/>
            <a:tailEnd/>
          </a:ln>
        </p:spPr>
        <p:txBody>
          <a:bodyPr anchor="ctr"/>
          <a:lstStyle/>
          <a:p>
            <a:endParaRPr lang="en-US">
              <a:solidFill>
                <a:srgbClr val="FFFFFF"/>
              </a:solidFill>
            </a:endParaRPr>
          </a:p>
        </p:txBody>
      </p:sp>
      <p:pic>
        <p:nvPicPr>
          <p:cNvPr id="4102" name="Picture 9" descr="hall_fig01b"/>
          <p:cNvPicPr>
            <a:picLocks noChangeAspect="1" noChangeArrowheads="1"/>
          </p:cNvPicPr>
          <p:nvPr/>
        </p:nvPicPr>
        <p:blipFill>
          <a:blip r:embed="rId4"/>
          <a:srcRect/>
          <a:stretch>
            <a:fillRect/>
          </a:stretch>
        </p:blipFill>
        <p:spPr bwMode="auto">
          <a:xfrm>
            <a:off x="533400" y="914400"/>
            <a:ext cx="8001000" cy="5380038"/>
          </a:xfrm>
          <a:prstGeom prst="rect">
            <a:avLst/>
          </a:prstGeom>
          <a:noFill/>
          <a:ln w="9525">
            <a:noFill/>
            <a:miter lim="800000"/>
            <a:headEnd/>
            <a:tailEnd/>
          </a:ln>
        </p:spPr>
      </p:pic>
    </p:spTree>
    <p:extLst>
      <p:ext uri="{BB962C8B-B14F-4D97-AF65-F5344CB8AC3E}">
        <p14:creationId xmlns:p14="http://schemas.microsoft.com/office/powerpoint/2010/main" val="351099172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914400"/>
            <a:ext cx="8839200" cy="3687763"/>
          </a:xfrm>
          <a:prstGeom prst="rect">
            <a:avLst/>
          </a:prstGeom>
        </p:spPr>
        <p:txBody>
          <a:bodyPr/>
          <a:lstStyle>
            <a:lvl1pPr marL="342900" indent="-342900" algn="l" rtl="0" eaLnBrk="0" fontAlgn="base" hangingPunct="0">
              <a:lnSpc>
                <a:spcPts val="3400"/>
              </a:lnSpc>
              <a:spcBef>
                <a:spcPts val="2400"/>
              </a:spcBef>
              <a:spcAft>
                <a:spcPts val="6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9pPr>
          </a:lstStyle>
          <a:p>
            <a:pPr>
              <a:buClr>
                <a:srgbClr val="FF3300"/>
              </a:buClr>
            </a:pPr>
            <a:r>
              <a:rPr lang="en-US" sz="3200" kern="0" dirty="0" smtClean="0">
                <a:solidFill>
                  <a:srgbClr val="FFFFFF"/>
                </a:solidFill>
              </a:rPr>
              <a:t>Always there for the asking (and taking)</a:t>
            </a:r>
          </a:p>
          <a:p>
            <a:pPr>
              <a:buClr>
                <a:srgbClr val="FF3300"/>
              </a:buClr>
            </a:pPr>
            <a:r>
              <a:rPr lang="en-US" sz="3200" kern="0" dirty="0" smtClean="0">
                <a:solidFill>
                  <a:srgbClr val="FFFFFF"/>
                </a:solidFill>
              </a:rPr>
              <a:t>Most unused or unnoticed source of influence</a:t>
            </a:r>
          </a:p>
          <a:p>
            <a:pPr>
              <a:buClr>
                <a:srgbClr val="FF3300"/>
              </a:buClr>
            </a:pPr>
            <a:r>
              <a:rPr lang="en-US" sz="3200" kern="0" dirty="0" smtClean="0">
                <a:solidFill>
                  <a:srgbClr val="FFFFFF"/>
                </a:solidFill>
              </a:rPr>
              <a:t>BIG things may emerge via Butterfly effect</a:t>
            </a:r>
          </a:p>
          <a:p>
            <a:pPr>
              <a:buClr>
                <a:srgbClr val="FF3300"/>
              </a:buClr>
            </a:pPr>
            <a:r>
              <a:rPr lang="en-US" sz="3200" kern="0" dirty="0" smtClean="0">
                <a:solidFill>
                  <a:srgbClr val="FFFFFF"/>
                </a:solidFill>
              </a:rPr>
              <a:t>Reinventing the wheel is OK</a:t>
            </a:r>
          </a:p>
          <a:p>
            <a:pPr>
              <a:buClr>
                <a:srgbClr val="FF3300"/>
              </a:buClr>
            </a:pPr>
            <a:r>
              <a:rPr lang="en-US" sz="3200" kern="0" dirty="0" smtClean="0">
                <a:solidFill>
                  <a:srgbClr val="FFFFFF"/>
                </a:solidFill>
              </a:rPr>
              <a:t>Each 15% solution will add to your understanding of what is possible</a:t>
            </a:r>
          </a:p>
          <a:p>
            <a:pPr>
              <a:buClr>
                <a:srgbClr val="FF3300"/>
              </a:buClr>
            </a:pPr>
            <a:r>
              <a:rPr lang="en-US" sz="3200" kern="0" dirty="0" smtClean="0">
                <a:solidFill>
                  <a:srgbClr val="FFFFFF"/>
                </a:solidFill>
              </a:rPr>
              <a:t>Clear, common purpose &amp; boundaries generate coherence among many small solutions</a:t>
            </a:r>
          </a:p>
          <a:p>
            <a:pPr marL="0" indent="0">
              <a:buClr>
                <a:srgbClr val="FF3300"/>
              </a:buClr>
              <a:buFont typeface="Wingdings" pitchFamily="2" charset="2"/>
              <a:buNone/>
            </a:pPr>
            <a:endParaRPr lang="en-US" sz="3200" kern="0" dirty="0" smtClean="0">
              <a:solidFill>
                <a:srgbClr val="FFFFFF"/>
              </a:solidFill>
            </a:endParaRPr>
          </a:p>
        </p:txBody>
      </p:sp>
      <p:sp>
        <p:nvSpPr>
          <p:cNvPr id="4" name="Title 1"/>
          <p:cNvSpPr txBox="1">
            <a:spLocks/>
          </p:cNvSpPr>
          <p:nvPr/>
        </p:nvSpPr>
        <p:spPr>
          <a:xfrm>
            <a:off x="601663" y="152400"/>
            <a:ext cx="8161337" cy="506412"/>
          </a:xfrm>
          <a:prstGeom prst="rect">
            <a:avLst/>
          </a:prstGeom>
        </p:spPr>
        <p:txBody>
          <a:bodyPr/>
          <a:lstStyle>
            <a:lvl1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a:lstStyle>
          <a:p>
            <a:r>
              <a:rPr lang="en-US" kern="0" dirty="0" smtClean="0"/>
              <a:t>15% Solutions</a:t>
            </a:r>
            <a:endParaRPr lang="en-US" kern="0" dirty="0"/>
          </a:p>
        </p:txBody>
      </p:sp>
      <p:sp>
        <p:nvSpPr>
          <p:cNvPr id="6" name="Line 9"/>
          <p:cNvSpPr>
            <a:spLocks noChangeShapeType="1"/>
          </p:cNvSpPr>
          <p:nvPr/>
        </p:nvSpPr>
        <p:spPr bwMode="auto">
          <a:xfrm>
            <a:off x="0" y="762000"/>
            <a:ext cx="9144000" cy="0"/>
          </a:xfrm>
          <a:prstGeom prst="line">
            <a:avLst/>
          </a:prstGeom>
          <a:noFill/>
          <a:ln w="76200">
            <a:solidFill>
              <a:srgbClr val="00FF00"/>
            </a:solidFill>
            <a:round/>
            <a:headEnd/>
            <a:tailEnd/>
          </a:ln>
        </p:spPr>
        <p:txBody>
          <a:bodyPr anchor="ctr"/>
          <a:lstStyle/>
          <a:p>
            <a:endParaRPr lang="en-US">
              <a:solidFill>
                <a:srgbClr val="FFFFFF"/>
              </a:solidFill>
            </a:endParaRPr>
          </a:p>
        </p:txBody>
      </p:sp>
    </p:spTree>
    <p:extLst>
      <p:ext uri="{BB962C8B-B14F-4D97-AF65-F5344CB8AC3E}">
        <p14:creationId xmlns:p14="http://schemas.microsoft.com/office/powerpoint/2010/main" val="22741657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219200"/>
            <a:ext cx="8153400" cy="3459163"/>
          </a:xfrm>
          <a:prstGeom prst="rect">
            <a:avLst/>
          </a:prstGeom>
        </p:spPr>
        <p:txBody>
          <a:bodyPr/>
          <a:lstStyle>
            <a:lvl1pPr marL="342900" indent="-342900" algn="l" rtl="0" eaLnBrk="0" fontAlgn="base" hangingPunct="0">
              <a:lnSpc>
                <a:spcPts val="3400"/>
              </a:lnSpc>
              <a:spcBef>
                <a:spcPts val="2400"/>
              </a:spcBef>
              <a:spcAft>
                <a:spcPts val="6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9pPr>
          </a:lstStyle>
          <a:p>
            <a:pPr>
              <a:buClr>
                <a:srgbClr val="FF3300"/>
              </a:buClr>
            </a:pPr>
            <a:r>
              <a:rPr lang="en-US" sz="3600" kern="0" dirty="0" smtClean="0">
                <a:solidFill>
                  <a:srgbClr val="FFFFFF"/>
                </a:solidFill>
              </a:rPr>
              <a:t>First alone, then in your group of 2 or 3, answer this question:</a:t>
            </a:r>
          </a:p>
          <a:p>
            <a:pPr marL="0" indent="0" algn="ctr">
              <a:lnSpc>
                <a:spcPts val="4400"/>
              </a:lnSpc>
              <a:buClr>
                <a:srgbClr val="FF3300"/>
              </a:buClr>
              <a:buFont typeface="Wingdings" pitchFamily="2" charset="2"/>
              <a:buNone/>
            </a:pPr>
            <a:r>
              <a:rPr lang="en-US" sz="3600" b="1" kern="0" dirty="0" smtClean="0">
                <a:solidFill>
                  <a:srgbClr val="FFFFFF"/>
                </a:solidFill>
                <a:cs typeface="Arial" panose="020B0604020202020204" pitchFamily="34" charset="0"/>
              </a:rPr>
              <a:t>Without more resources or authority, how can I more effectively lead population-focused behavioral health work in my environment?</a:t>
            </a:r>
          </a:p>
          <a:p>
            <a:pPr>
              <a:buClr>
                <a:srgbClr val="FF3300"/>
              </a:buClr>
            </a:pPr>
            <a:r>
              <a:rPr lang="en-US" sz="3600" kern="0" dirty="0" smtClean="0">
                <a:solidFill>
                  <a:srgbClr val="FFFFFF"/>
                </a:solidFill>
              </a:rPr>
              <a:t>Ask clarifying questions and offer advice to each person in your group</a:t>
            </a:r>
          </a:p>
          <a:p>
            <a:pPr marL="0" indent="0">
              <a:buClr>
                <a:srgbClr val="FF3300"/>
              </a:buClr>
              <a:buFont typeface="Wingdings" pitchFamily="2" charset="2"/>
              <a:buNone/>
            </a:pPr>
            <a:endParaRPr lang="en-US" sz="3600" kern="0" dirty="0" smtClean="0">
              <a:solidFill>
                <a:srgbClr val="FFFFFF"/>
              </a:solidFill>
            </a:endParaRPr>
          </a:p>
        </p:txBody>
      </p:sp>
      <p:sp>
        <p:nvSpPr>
          <p:cNvPr id="4" name="Title 1"/>
          <p:cNvSpPr txBox="1">
            <a:spLocks/>
          </p:cNvSpPr>
          <p:nvPr/>
        </p:nvSpPr>
        <p:spPr>
          <a:xfrm>
            <a:off x="601663" y="152400"/>
            <a:ext cx="8161337" cy="506412"/>
          </a:xfrm>
          <a:prstGeom prst="rect">
            <a:avLst/>
          </a:prstGeom>
        </p:spPr>
        <p:txBody>
          <a:bodyPr/>
          <a:lstStyle>
            <a:lvl1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a:lstStyle>
          <a:p>
            <a:r>
              <a:rPr lang="en-US" kern="0" dirty="0" smtClean="0"/>
              <a:t>Interactive Activity #3: My 15%</a:t>
            </a:r>
            <a:endParaRPr lang="en-US" kern="0" dirty="0"/>
          </a:p>
        </p:txBody>
      </p:sp>
      <p:sp>
        <p:nvSpPr>
          <p:cNvPr id="6" name="Line 9"/>
          <p:cNvSpPr>
            <a:spLocks noChangeShapeType="1"/>
          </p:cNvSpPr>
          <p:nvPr/>
        </p:nvSpPr>
        <p:spPr bwMode="auto">
          <a:xfrm>
            <a:off x="0" y="914400"/>
            <a:ext cx="9144000" cy="0"/>
          </a:xfrm>
          <a:prstGeom prst="line">
            <a:avLst/>
          </a:prstGeom>
          <a:noFill/>
          <a:ln w="76200">
            <a:solidFill>
              <a:srgbClr val="00FF00"/>
            </a:solidFill>
            <a:round/>
            <a:headEnd/>
            <a:tailEnd/>
          </a:ln>
        </p:spPr>
        <p:txBody>
          <a:bodyPr anchor="ctr"/>
          <a:lstStyle/>
          <a:p>
            <a:endParaRPr lang="en-US">
              <a:solidFill>
                <a:srgbClr val="FFFFFF"/>
              </a:solidFill>
            </a:endParaRPr>
          </a:p>
        </p:txBody>
      </p:sp>
    </p:spTree>
    <p:extLst>
      <p:ext uri="{BB962C8B-B14F-4D97-AF65-F5344CB8AC3E}">
        <p14:creationId xmlns:p14="http://schemas.microsoft.com/office/powerpoint/2010/main" val="26425358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8067"/>
          <p:cNvPicPr>
            <a:picLocks noChangeAspect="1"/>
          </p:cNvPicPr>
          <p:nvPr/>
        </p:nvPicPr>
        <p:blipFill>
          <a:blip r:embed="rId3" cstate="email">
            <a:extLst>
              <a:ext uri="{28A0092B-C50C-407E-A947-70E740481C1C}">
                <a14:useLocalDpi xmlns:a14="http://schemas.microsoft.com/office/drawing/2010/main"/>
              </a:ext>
            </a:extLst>
          </a:blip>
          <a:srcRect b="-2962"/>
          <a:stretch>
            <a:fillRect/>
          </a:stretch>
        </p:blipFill>
        <p:spPr bwMode="auto">
          <a:xfrm>
            <a:off x="0" y="1282262"/>
            <a:ext cx="3787508" cy="33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5029200" y="5027657"/>
            <a:ext cx="2971800" cy="915943"/>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4" name="Rectangle 3"/>
          <p:cNvSpPr/>
          <p:nvPr/>
        </p:nvSpPr>
        <p:spPr bwMode="auto">
          <a:xfrm>
            <a:off x="838200" y="5027657"/>
            <a:ext cx="2990195" cy="915943"/>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2" name="Rectangle 3"/>
          <p:cNvSpPr>
            <a:spLocks noChangeArrowheads="1"/>
          </p:cNvSpPr>
          <p:nvPr/>
        </p:nvSpPr>
        <p:spPr bwMode="auto">
          <a:xfrm>
            <a:off x="3752195" y="1026616"/>
            <a:ext cx="5391805" cy="4154984"/>
          </a:xfrm>
          <a:prstGeom prst="rect">
            <a:avLst/>
          </a:prstGeom>
          <a:noFill/>
          <a:ln w="12700">
            <a:noFill/>
            <a:miter lim="800000"/>
            <a:headEnd/>
            <a:tailEnd/>
          </a:ln>
          <a:effectLst/>
        </p:spPr>
        <p:txBody>
          <a:bodyPr wrap="square">
            <a:spAutoFit/>
          </a:bodyPr>
          <a:lstStyle/>
          <a:p>
            <a:pPr algn="ctr">
              <a:defRPr/>
            </a:pPr>
            <a:endParaRPr lang="en-US" sz="2400" dirty="0">
              <a:solidFill>
                <a:srgbClr val="FFFFFF"/>
              </a:solidFill>
              <a:effectLst>
                <a:outerShdw blurRad="38100" dist="38100" dir="2700000" algn="tl">
                  <a:srgbClr val="000000">
                    <a:alpha val="43137"/>
                  </a:srgbClr>
                </a:outerShdw>
              </a:effectLst>
              <a:latin typeface="Gill Sans MT" panose="020B0502020104020203" pitchFamily="34" charset="0"/>
            </a:endParaRPr>
          </a:p>
          <a:p>
            <a:pPr algn="ctr">
              <a:defRPr/>
            </a:pPr>
            <a:r>
              <a:rPr lang="en-US" sz="2400" dirty="0" smtClean="0">
                <a:solidFill>
                  <a:srgbClr val="FFFFFF"/>
                </a:solidFill>
                <a:effectLst>
                  <a:outerShdw blurRad="38100" dist="38100" dir="2700000" algn="tl">
                    <a:srgbClr val="000000">
                      <a:alpha val="43137"/>
                    </a:srgbClr>
                  </a:outerShdw>
                </a:effectLst>
                <a:latin typeface="Gill Sans MT" panose="020B0502020104020203" pitchFamily="34" charset="0"/>
              </a:rPr>
              <a:t>Larry Cohen, MSW</a:t>
            </a:r>
          </a:p>
          <a:p>
            <a:pPr algn="ctr">
              <a:defRPr/>
            </a:pPr>
            <a:r>
              <a:rPr lang="en-US" sz="2000" i="1" dirty="0" smtClean="0">
                <a:solidFill>
                  <a:srgbClr val="FFFFFF"/>
                </a:solidFill>
                <a:effectLst>
                  <a:outerShdw blurRad="38100" dist="38100" dir="2700000" algn="tl">
                    <a:srgbClr val="000000">
                      <a:alpha val="43137"/>
                    </a:srgbClr>
                  </a:outerShdw>
                </a:effectLst>
                <a:latin typeface="Gill Sans MT" panose="020B0502020104020203" pitchFamily="34" charset="0"/>
              </a:rPr>
              <a:t>Founder and Executive Director </a:t>
            </a:r>
          </a:p>
          <a:p>
            <a:pPr algn="ctr">
              <a:defRPr/>
            </a:pPr>
            <a:r>
              <a:rPr lang="en-US" sz="2000" i="1" dirty="0" smtClean="0">
                <a:solidFill>
                  <a:srgbClr val="FFFFFF"/>
                </a:solidFill>
                <a:effectLst>
                  <a:outerShdw blurRad="38100" dist="38100" dir="2700000" algn="tl">
                    <a:srgbClr val="000000">
                      <a:alpha val="43137"/>
                    </a:srgbClr>
                  </a:outerShdw>
                </a:effectLst>
                <a:latin typeface="Gill Sans MT" panose="020B0502020104020203" pitchFamily="34" charset="0"/>
              </a:rPr>
              <a:t>Prevention Institute</a:t>
            </a:r>
          </a:p>
          <a:p>
            <a:pPr algn="ctr">
              <a:defRPr/>
            </a:pPr>
            <a:r>
              <a:rPr lang="en-US" sz="2000" i="1" dirty="0">
                <a:solidFill>
                  <a:srgbClr val="FFFFFF"/>
                </a:solidFill>
                <a:effectLst>
                  <a:outerShdw blurRad="38100" dist="38100" dir="2700000" algn="tl">
                    <a:srgbClr val="000000">
                      <a:alpha val="43137"/>
                    </a:srgbClr>
                  </a:outerShdw>
                </a:effectLst>
                <a:latin typeface="Gill Sans MT" panose="020B0502020104020203" pitchFamily="34" charset="0"/>
              </a:rPr>
              <a:t>larry@preventioninstitute.org</a:t>
            </a:r>
            <a:endParaRPr lang="en-US" sz="2000" i="1" dirty="0" smtClean="0">
              <a:solidFill>
                <a:srgbClr val="FFFFFF"/>
              </a:solidFill>
              <a:effectLst>
                <a:outerShdw blurRad="38100" dist="38100" dir="2700000" algn="tl">
                  <a:srgbClr val="000000">
                    <a:alpha val="43137"/>
                  </a:srgbClr>
                </a:outerShdw>
              </a:effectLst>
              <a:latin typeface="Gill Sans MT" panose="020B0502020104020203" pitchFamily="34" charset="0"/>
            </a:endParaRPr>
          </a:p>
          <a:p>
            <a:pPr algn="ctr">
              <a:defRPr/>
            </a:pPr>
            <a:endParaRPr lang="en-US" sz="1600" i="1" dirty="0" smtClean="0">
              <a:solidFill>
                <a:srgbClr val="FFFFFF"/>
              </a:solidFill>
              <a:effectLst>
                <a:outerShdw blurRad="38100" dist="38100" dir="2700000" algn="tl">
                  <a:srgbClr val="000000">
                    <a:alpha val="43137"/>
                  </a:srgbClr>
                </a:outerShdw>
              </a:effectLst>
              <a:latin typeface="Gill Sans MT" panose="020B0502020104020203" pitchFamily="34" charset="0"/>
            </a:endParaRPr>
          </a:p>
          <a:p>
            <a:pPr algn="ctr">
              <a:defRPr/>
            </a:pPr>
            <a:r>
              <a:rPr lang="sv-SE" sz="2400" i="1" dirty="0">
                <a:solidFill>
                  <a:srgbClr val="FFFFFF"/>
                </a:solidFill>
                <a:effectLst>
                  <a:outerShdw blurRad="38100" dist="38100" dir="2700000" algn="tl">
                    <a:srgbClr val="000000">
                      <a:alpha val="43137"/>
                    </a:srgbClr>
                  </a:outerShdw>
                </a:effectLst>
                <a:latin typeface="Gill Sans MT" panose="020B0502020104020203" pitchFamily="34" charset="0"/>
              </a:rPr>
              <a:t>Lynda E. Frost, JD, </a:t>
            </a:r>
            <a:r>
              <a:rPr lang="sv-SE" sz="2400" i="1" dirty="0" smtClean="0">
                <a:solidFill>
                  <a:srgbClr val="FFFFFF"/>
                </a:solidFill>
                <a:effectLst>
                  <a:outerShdw blurRad="38100" dist="38100" dir="2700000" algn="tl">
                    <a:srgbClr val="000000">
                      <a:alpha val="43137"/>
                    </a:srgbClr>
                  </a:outerShdw>
                </a:effectLst>
                <a:latin typeface="Gill Sans MT" panose="020B0502020104020203" pitchFamily="34" charset="0"/>
              </a:rPr>
              <a:t>PhD </a:t>
            </a:r>
          </a:p>
          <a:p>
            <a:pPr algn="ctr">
              <a:defRPr/>
            </a:pPr>
            <a:r>
              <a:rPr lang="en-US" sz="2000" i="1" dirty="0" smtClean="0">
                <a:solidFill>
                  <a:srgbClr val="FFFFFF"/>
                </a:solidFill>
                <a:effectLst>
                  <a:outerShdw blurRad="38100" dist="38100" dir="2700000" algn="tl">
                    <a:srgbClr val="000000">
                      <a:alpha val="43137"/>
                    </a:srgbClr>
                  </a:outerShdw>
                </a:effectLst>
                <a:latin typeface="Gill Sans MT" panose="020B0502020104020203" pitchFamily="34" charset="0"/>
              </a:rPr>
              <a:t>Director of Planning and Programs</a:t>
            </a:r>
          </a:p>
          <a:p>
            <a:pPr algn="ctr">
              <a:defRPr/>
            </a:pPr>
            <a:r>
              <a:rPr lang="en-US" sz="2000" i="1" dirty="0" smtClean="0">
                <a:solidFill>
                  <a:srgbClr val="FFFFFF"/>
                </a:solidFill>
                <a:effectLst>
                  <a:outerShdw blurRad="38100" dist="38100" dir="2700000" algn="tl">
                    <a:srgbClr val="000000">
                      <a:alpha val="43137"/>
                    </a:srgbClr>
                  </a:outerShdw>
                </a:effectLst>
                <a:latin typeface="Gill Sans MT" panose="020B0502020104020203" pitchFamily="34" charset="0"/>
              </a:rPr>
              <a:t>Hogg Foundation for Mental Health</a:t>
            </a:r>
          </a:p>
          <a:p>
            <a:pPr algn="ctr">
              <a:defRPr/>
            </a:pPr>
            <a:r>
              <a:rPr lang="en-US" sz="2000" i="1" dirty="0" smtClean="0">
                <a:solidFill>
                  <a:srgbClr val="FFFFFF"/>
                </a:solidFill>
                <a:effectLst>
                  <a:outerShdw blurRad="38100" dist="38100" dir="2700000" algn="tl">
                    <a:srgbClr val="000000">
                      <a:alpha val="43137"/>
                    </a:srgbClr>
                  </a:outerShdw>
                </a:effectLst>
                <a:latin typeface="Gill Sans MT" panose="020B0502020104020203" pitchFamily="34" charset="0"/>
              </a:rPr>
              <a:t>Lynda.Frost@austin.utexas.edu</a:t>
            </a:r>
          </a:p>
          <a:p>
            <a:pPr algn="ctr">
              <a:defRPr/>
            </a:pPr>
            <a:endParaRPr lang="en-US" sz="2000" i="1" dirty="0">
              <a:solidFill>
                <a:srgbClr val="FFFFFF"/>
              </a:solidFill>
              <a:effectLst>
                <a:outerShdw blurRad="38100" dist="38100" dir="2700000" algn="tl">
                  <a:srgbClr val="000000">
                    <a:alpha val="43137"/>
                  </a:srgbClr>
                </a:outerShdw>
              </a:effectLst>
              <a:latin typeface="Gill Sans MT" panose="020B0502020104020203" pitchFamily="34" charset="0"/>
            </a:endParaRPr>
          </a:p>
          <a:p>
            <a:pPr algn="ctr">
              <a:defRPr/>
            </a:pPr>
            <a:endParaRPr lang="en-US" sz="2000" i="1" dirty="0" smtClean="0">
              <a:solidFill>
                <a:srgbClr val="FFFFFF"/>
              </a:solidFill>
              <a:effectLst>
                <a:outerShdw blurRad="38100" dist="38100" dir="2700000" algn="tl">
                  <a:srgbClr val="000000">
                    <a:alpha val="43137"/>
                  </a:srgbClr>
                </a:outerShdw>
              </a:effectLst>
              <a:latin typeface="Gill Sans MT" panose="020B0502020104020203" pitchFamily="34" charset="0"/>
            </a:endParaRPr>
          </a:p>
          <a:p>
            <a:pPr algn="ctr">
              <a:defRPr/>
            </a:pPr>
            <a:endParaRPr lang="en-US" sz="1600" i="1" dirty="0" smtClean="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1026" name="Picture 2" descr="P:\Forms and Templates\logos\pi_logo_09 30_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5441" y="5136652"/>
            <a:ext cx="1867359" cy="685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3838045" y="152400"/>
            <a:ext cx="5175603" cy="1569660"/>
          </a:xfrm>
          <a:prstGeom prst="rect">
            <a:avLst/>
          </a:prstGeom>
          <a:noFill/>
          <a:ln w="12700">
            <a:noFill/>
            <a:miter lim="800000"/>
            <a:headEnd/>
            <a:tailEnd/>
          </a:ln>
          <a:effectLst/>
        </p:spPr>
        <p:txBody>
          <a:bodyPr wrap="square">
            <a:spAutoFit/>
          </a:bodyPr>
          <a:lstStyle/>
          <a:p>
            <a:pPr algn="ctr">
              <a:defRPr/>
            </a:pPr>
            <a:endParaRPr lang="en-US" sz="2400" i="1" dirty="0" smtClean="0">
              <a:solidFill>
                <a:srgbClr val="FFFFFF"/>
              </a:solidFill>
              <a:effectLst>
                <a:outerShdw blurRad="38100" dist="38100" dir="2700000" algn="tl">
                  <a:srgbClr val="000000">
                    <a:alpha val="43137"/>
                  </a:srgbClr>
                </a:outerShdw>
              </a:effectLst>
              <a:latin typeface="Gill Sans MT" panose="020B0502020104020203" pitchFamily="34" charset="0"/>
            </a:endParaRPr>
          </a:p>
          <a:p>
            <a:pPr algn="ctr">
              <a:defRPr/>
            </a:pPr>
            <a:r>
              <a:rPr lang="en-US" sz="2400" dirty="0" smtClean="0">
                <a:solidFill>
                  <a:srgbClr val="FFFFFF"/>
                </a:solidFill>
                <a:effectLst>
                  <a:outerShdw blurRad="38100" dist="38100" dir="2700000" algn="tl">
                    <a:srgbClr val="000000">
                      <a:alpha val="43137"/>
                    </a:srgbClr>
                  </a:outerShdw>
                </a:effectLst>
                <a:latin typeface="Gill Sans MT" panose="020B0502020104020203" pitchFamily="34" charset="0"/>
              </a:rPr>
              <a:t/>
            </a:r>
            <a:br>
              <a:rPr lang="en-US" sz="2400" dirty="0" smtClean="0">
                <a:solidFill>
                  <a:srgbClr val="FFFFFF"/>
                </a:solidFill>
                <a:effectLst>
                  <a:outerShdw blurRad="38100" dist="38100" dir="2700000" algn="tl">
                    <a:srgbClr val="000000">
                      <a:alpha val="43137"/>
                    </a:srgbClr>
                  </a:outerShdw>
                </a:effectLst>
                <a:latin typeface="Gill Sans MT" panose="020B0502020104020203" pitchFamily="34" charset="0"/>
              </a:rPr>
            </a:br>
            <a:endParaRPr lang="en-US" sz="2400" dirty="0">
              <a:solidFill>
                <a:srgbClr val="FFFFFF"/>
              </a:solidFill>
              <a:effectLst>
                <a:outerShdw blurRad="38100" dist="38100" dir="2700000" algn="tl">
                  <a:srgbClr val="000000">
                    <a:alpha val="43137"/>
                  </a:srgbClr>
                </a:outerShdw>
              </a:effectLst>
              <a:latin typeface="Gill Sans MT" panose="020B0502020104020203" pitchFamily="34" charset="0"/>
            </a:endParaRPr>
          </a:p>
          <a:p>
            <a:pPr algn="ctr">
              <a:defRPr/>
            </a:pPr>
            <a:endParaRPr lang="en-US" sz="2400" dirty="0" smtClean="0">
              <a:solidFill>
                <a:srgbClr val="FFFFFF"/>
              </a:solidFill>
              <a:effectLst>
                <a:outerShdw blurRad="38100" dist="38100" dir="2700000" algn="tl">
                  <a:srgbClr val="000000"/>
                </a:outerShdw>
              </a:effectLst>
              <a:latin typeface="Gill Sans MT" panose="020B0502020104020203" pitchFamily="34" charset="0"/>
            </a:endParaRPr>
          </a:p>
        </p:txBody>
      </p:sp>
      <p:sp>
        <p:nvSpPr>
          <p:cNvPr id="18" name="Rectangle 3"/>
          <p:cNvSpPr>
            <a:spLocks noChangeArrowheads="1"/>
          </p:cNvSpPr>
          <p:nvPr/>
        </p:nvSpPr>
        <p:spPr bwMode="auto">
          <a:xfrm>
            <a:off x="1676400" y="314980"/>
            <a:ext cx="5892800" cy="523220"/>
          </a:xfrm>
          <a:prstGeom prst="rect">
            <a:avLst/>
          </a:prstGeom>
          <a:noFill/>
          <a:ln w="12700">
            <a:noFill/>
            <a:miter lim="800000"/>
            <a:headEnd/>
            <a:tailEnd/>
          </a:ln>
          <a:effectLst/>
        </p:spPr>
        <p:txBody>
          <a:bodyPr wrap="square">
            <a:spAutoFit/>
          </a:bodyPr>
          <a:lstStyle/>
          <a:p>
            <a:pPr algn="ctr">
              <a:defRPr/>
            </a:pPr>
            <a:r>
              <a:rPr lang="en-US" sz="2800" b="1" i="1" dirty="0" smtClean="0">
                <a:solidFill>
                  <a:srgbClr val="FFFFFF"/>
                </a:solidFill>
                <a:effectLst>
                  <a:outerShdw blurRad="38100" dist="38100" dir="2700000" algn="tl">
                    <a:srgbClr val="000000">
                      <a:alpha val="43137"/>
                    </a:srgbClr>
                  </a:outerShdw>
                </a:effectLst>
                <a:latin typeface="Gill Sans MT" panose="020B0502020104020203" pitchFamily="34" charset="0"/>
              </a:rPr>
              <a:t>Thanks for </a:t>
            </a:r>
            <a:r>
              <a:rPr lang="en-US" sz="2800" b="1" i="1" dirty="0">
                <a:solidFill>
                  <a:srgbClr val="FFFFFF"/>
                </a:solidFill>
                <a:effectLst>
                  <a:outerShdw blurRad="38100" dist="38100" dir="2700000" algn="tl">
                    <a:srgbClr val="000000">
                      <a:alpha val="43137"/>
                    </a:srgbClr>
                  </a:outerShdw>
                </a:effectLst>
                <a:latin typeface="Gill Sans MT" panose="020B0502020104020203" pitchFamily="34" charset="0"/>
              </a:rPr>
              <a:t>Y</a:t>
            </a:r>
            <a:r>
              <a:rPr lang="en-US" sz="2800" b="1" i="1" dirty="0" smtClean="0">
                <a:solidFill>
                  <a:srgbClr val="FFFFFF"/>
                </a:solidFill>
                <a:effectLst>
                  <a:outerShdw blurRad="38100" dist="38100" dir="2700000" algn="tl">
                    <a:srgbClr val="000000">
                      <a:alpha val="43137"/>
                    </a:srgbClr>
                  </a:outerShdw>
                </a:effectLst>
                <a:latin typeface="Gill Sans MT" panose="020B0502020104020203" pitchFamily="34" charset="0"/>
              </a:rPr>
              <a:t>our Attention!</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5123679"/>
            <a:ext cx="27432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6"/>
          <a:stretch>
            <a:fillRect/>
          </a:stretch>
        </p:blipFill>
        <p:spPr>
          <a:xfrm>
            <a:off x="-76199" y="4544154"/>
            <a:ext cx="9220200" cy="104046"/>
          </a:xfrm>
          <a:prstGeom prst="rect">
            <a:avLst/>
          </a:prstGeom>
        </p:spPr>
      </p:pic>
      <p:pic>
        <p:nvPicPr>
          <p:cNvPr id="15" name="Picture 14"/>
          <p:cNvPicPr>
            <a:picLocks noChangeAspect="1"/>
          </p:cNvPicPr>
          <p:nvPr/>
        </p:nvPicPr>
        <p:blipFill>
          <a:blip r:embed="rId6"/>
          <a:stretch>
            <a:fillRect/>
          </a:stretch>
        </p:blipFill>
        <p:spPr>
          <a:xfrm>
            <a:off x="-76200" y="1143000"/>
            <a:ext cx="9220200" cy="104046"/>
          </a:xfrm>
          <a:prstGeom prst="rect">
            <a:avLst/>
          </a:prstGeom>
        </p:spPr>
      </p:pic>
    </p:spTree>
    <p:extLst>
      <p:ext uri="{BB962C8B-B14F-4D97-AF65-F5344CB8AC3E}">
        <p14:creationId xmlns:p14="http://schemas.microsoft.com/office/powerpoint/2010/main" val="3630062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63" y="381000"/>
            <a:ext cx="8161337" cy="506412"/>
          </a:xfrm>
        </p:spPr>
        <p:txBody>
          <a:bodyPr/>
          <a:lstStyle/>
          <a:p>
            <a:r>
              <a:rPr lang="en-US" dirty="0" smtClean="0"/>
              <a:t>A New Focus on Environments</a:t>
            </a:r>
            <a:r>
              <a:rPr lang="en-US" dirty="0"/>
              <a:t/>
            </a:r>
            <a:br>
              <a:rPr lang="en-US" dirty="0"/>
            </a:br>
            <a:endParaRPr lang="en-US" dirty="0"/>
          </a:p>
        </p:txBody>
      </p:sp>
      <p:pic>
        <p:nvPicPr>
          <p:cNvPr id="3081" name="Picture 9" descr="https://upload.wikimedia.org/wikipedia/commons/9/90/Downtown_San_Antoni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383" y="990600"/>
            <a:ext cx="3598417"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https://upload.wikimedia.org/wikipedia/commons/3/37/Suburbia_by_David_Shankbo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897" y="3581337"/>
            <a:ext cx="3733106" cy="2698077"/>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https://upload.wikimedia.org/wikipedia/commons/c/c1/Market_Square_S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838" y="3595514"/>
            <a:ext cx="3605505" cy="26980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VP - liquorstore"/>
          <p:cNvPicPr>
            <a:picLocks noChangeAspect="1" noChangeArrowheads="1"/>
          </p:cNvPicPr>
          <p:nvPr/>
        </p:nvPicPr>
        <p:blipFill>
          <a:blip r:embed="rId6">
            <a:extLst>
              <a:ext uri="{28A0092B-C50C-407E-A947-70E740481C1C}">
                <a14:useLocalDpi xmlns:a14="http://schemas.microsoft.com/office/drawing/2010/main" val="0"/>
              </a:ext>
            </a:extLst>
          </a:blip>
          <a:srcRect r="2985"/>
          <a:stretch>
            <a:fillRect/>
          </a:stretch>
        </p:blipFill>
        <p:spPr bwMode="auto">
          <a:xfrm>
            <a:off x="4648896" y="990600"/>
            <a:ext cx="373310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9"/>
          <p:cNvSpPr>
            <a:spLocks noChangeShapeType="1"/>
          </p:cNvSpPr>
          <p:nvPr/>
        </p:nvSpPr>
        <p:spPr bwMode="auto">
          <a:xfrm>
            <a:off x="0" y="685800"/>
            <a:ext cx="9144000" cy="0"/>
          </a:xfrm>
          <a:prstGeom prst="line">
            <a:avLst/>
          </a:prstGeom>
          <a:noFill/>
          <a:ln w="76200">
            <a:solidFill>
              <a:srgbClr val="00FF00"/>
            </a:solidFill>
            <a:round/>
            <a:headEnd/>
            <a:tailEnd/>
          </a:ln>
        </p:spPr>
        <p:txBody>
          <a:bodyPr anchor="ctr"/>
          <a:lstStyle/>
          <a:p>
            <a:endParaRPr lang="en-US">
              <a:solidFill>
                <a:srgbClr val="FFFFFF"/>
              </a:solidFill>
            </a:endParaRPr>
          </a:p>
        </p:txBody>
      </p:sp>
      <p:sp>
        <p:nvSpPr>
          <p:cNvPr id="8" name="Rectangle 7"/>
          <p:cNvSpPr/>
          <p:nvPr/>
        </p:nvSpPr>
        <p:spPr>
          <a:xfrm>
            <a:off x="0" y="6279414"/>
            <a:ext cx="9144000" cy="707886"/>
          </a:xfrm>
          <a:prstGeom prst="rect">
            <a:avLst/>
          </a:prstGeom>
        </p:spPr>
        <p:txBody>
          <a:bodyPr wrap="square">
            <a:spAutoFit/>
          </a:bodyPr>
          <a:lstStyle/>
          <a:p>
            <a:r>
              <a:rPr lang="en-US" sz="1000" dirty="0" smtClean="0">
                <a:solidFill>
                  <a:srgbClr val="FFFFFF"/>
                </a:solidFill>
              </a:rPr>
              <a:t>Sources: </a:t>
            </a:r>
            <a:r>
              <a:rPr lang="en-US" sz="1000" dirty="0" smtClean="0">
                <a:hlinkClick r:id="rId7"/>
              </a:rPr>
              <a:t>https</a:t>
            </a:r>
            <a:r>
              <a:rPr lang="en-US" sz="1000" dirty="0">
                <a:hlinkClick r:id="rId7"/>
              </a:rPr>
              <a:t>://</a:t>
            </a:r>
            <a:r>
              <a:rPr lang="en-US" sz="1000" dirty="0" smtClean="0">
                <a:hlinkClick r:id="rId7"/>
              </a:rPr>
              <a:t>upload.wikimedia.org/wikipedia/commons/thumb/9/90/Downtown_San_Antonio.jpg/640px-Downtown_San_Antonio.jpg</a:t>
            </a:r>
            <a:r>
              <a:rPr lang="en-US" sz="1000" dirty="0"/>
              <a:t>, </a:t>
            </a:r>
            <a:r>
              <a:rPr lang="en-US" sz="1000" dirty="0">
                <a:hlinkClick r:id="rId8"/>
              </a:rPr>
              <a:t>https://</a:t>
            </a:r>
            <a:r>
              <a:rPr lang="en-US" sz="1000" dirty="0" smtClean="0">
                <a:hlinkClick r:id="rId8"/>
              </a:rPr>
              <a:t>encrypted-tbn0.gstatic.com/images?q=tbn:ANd9GcQPcBv9MW2yZwRBFs2EFNFlHs6GlYPfz4GPfMfi-3auAru27YLW3A</a:t>
            </a:r>
            <a:r>
              <a:rPr lang="en-US" sz="1000" dirty="0" smtClean="0"/>
              <a:t>, </a:t>
            </a:r>
            <a:r>
              <a:rPr lang="en-US" sz="1000" dirty="0" smtClean="0">
                <a:hlinkClick r:id="rId9"/>
              </a:rPr>
              <a:t>https</a:t>
            </a:r>
            <a:r>
              <a:rPr lang="en-US" sz="1000" dirty="0">
                <a:hlinkClick r:id="rId9"/>
              </a:rPr>
              <a:t>://</a:t>
            </a:r>
            <a:r>
              <a:rPr lang="en-US" sz="1000" dirty="0" smtClean="0">
                <a:hlinkClick r:id="rId9"/>
              </a:rPr>
              <a:t>upload.wikimedia.org/wikipedia/commons/c/c1/Market_Square_SA.JPG</a:t>
            </a:r>
            <a:r>
              <a:rPr lang="en-US" sz="1000" dirty="0"/>
              <a:t>, </a:t>
            </a:r>
            <a:r>
              <a:rPr lang="en-US" sz="1000" dirty="0">
                <a:hlinkClick r:id="rId10"/>
              </a:rPr>
              <a:t>https://</a:t>
            </a:r>
            <a:r>
              <a:rPr lang="en-US" sz="1000" dirty="0" smtClean="0">
                <a:hlinkClick r:id="rId10"/>
              </a:rPr>
              <a:t>upload.wikimedia.org/wikipedia/commons/3/37/Suburbia_by_David_Shankbone.jpg</a:t>
            </a:r>
            <a:r>
              <a:rPr lang="en-US" sz="1000" dirty="0" smtClean="0"/>
              <a:t> </a:t>
            </a:r>
            <a:endParaRPr lang="en-US" sz="1000" dirty="0"/>
          </a:p>
          <a:p>
            <a:r>
              <a:rPr lang="en-US" sz="1000" dirty="0" smtClean="0">
                <a:solidFill>
                  <a:srgbClr val="FFFFFF"/>
                </a:solidFill>
              </a:rPr>
              <a:t> </a:t>
            </a:r>
            <a:endParaRPr lang="en-US" sz="1000" dirty="0">
              <a:solidFill>
                <a:srgbClr val="FFFFFF"/>
              </a:solidFill>
            </a:endParaRPr>
          </a:p>
        </p:txBody>
      </p:sp>
      <p:sp>
        <p:nvSpPr>
          <p:cNvPr id="3" name="AutoShape 2" descr="Image result for san antonio texa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286000" y="-54786937"/>
            <a:ext cx="4572000" cy="369332"/>
          </a:xfrm>
          <a:prstGeom prst="rect">
            <a:avLst/>
          </a:prstGeom>
        </p:spPr>
        <p:txBody>
          <a:bodyPr>
            <a:spAutoFit/>
          </a:bodyPr>
          <a:lstStyle/>
          <a:p>
            <a:r>
              <a:rPr lang="en-US" dirty="0" smtClean="0"/>
              <a:t>,</a:t>
            </a:r>
            <a:endParaRPr lang="en-US" dirty="0"/>
          </a:p>
        </p:txBody>
      </p:sp>
    </p:spTree>
    <p:extLst>
      <p:ext uri="{BB962C8B-B14F-4D97-AF65-F5344CB8AC3E}">
        <p14:creationId xmlns:p14="http://schemas.microsoft.com/office/powerpoint/2010/main" val="10207201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auren\AppData\Local\Microsoft\Windows\Temporary Internet Files\Content.Outlook\O0R8G1RP\Prevention Institute Building Exterior-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58" b="15373"/>
          <a:stretch/>
        </p:blipFill>
        <p:spPr bwMode="auto">
          <a:xfrm>
            <a:off x="0" y="609600"/>
            <a:ext cx="9144000" cy="47244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1"/>
          <p:cNvGrpSpPr>
            <a:grpSpLocks/>
          </p:cNvGrpSpPr>
          <p:nvPr/>
        </p:nvGrpSpPr>
        <p:grpSpPr bwMode="auto">
          <a:xfrm>
            <a:off x="4343400" y="4876800"/>
            <a:ext cx="4813300" cy="1981200"/>
            <a:chOff x="4254500" y="4267200"/>
            <a:chExt cx="4813300" cy="1981200"/>
          </a:xfrm>
        </p:grpSpPr>
        <p:sp>
          <p:nvSpPr>
            <p:cNvPr id="7" name="Rectangle 2"/>
            <p:cNvSpPr>
              <a:spLocks noChangeArrowheads="1"/>
            </p:cNvSpPr>
            <p:nvPr/>
          </p:nvSpPr>
          <p:spPr bwMode="auto">
            <a:xfrm>
              <a:off x="4254500" y="4267200"/>
              <a:ext cx="4813300" cy="1981200"/>
            </a:xfrm>
            <a:prstGeom prst="round2SameRect">
              <a:avLst/>
            </a:prstGeom>
            <a:solidFill>
              <a:schemeClr val="tx1"/>
            </a:solidFill>
            <a:ln w="28575">
              <a:noFill/>
            </a:ln>
          </p:spPr>
          <p:txBody>
            <a:bodyPr wrap="none" anchor="ctr"/>
            <a:lstStyle/>
            <a:p>
              <a:pPr>
                <a:defRPr/>
              </a:pPr>
              <a:endParaRPr lang="en-US">
                <a:solidFill>
                  <a:srgbClr val="FFFFFF"/>
                </a:solidFill>
              </a:endParaRPr>
            </a:p>
          </p:txBody>
        </p:sp>
        <p:pic>
          <p:nvPicPr>
            <p:cNvPr id="8" name="Picture 3" descr="pi_logo_07 28 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700" y="4495800"/>
              <a:ext cx="4572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54629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762000" y="914400"/>
            <a:ext cx="7543800" cy="3902075"/>
          </a:xfrm>
          <a:prstGeom prst="rect">
            <a:avLst/>
          </a:prstGeom>
          <a:noFill/>
          <a:ln w="12700">
            <a:noFill/>
            <a:miter lim="800000"/>
            <a:headEnd/>
            <a:tailEnd/>
          </a:ln>
          <a:effectLst/>
        </p:spPr>
        <p:txBody>
          <a:bodyPr anchor="ctr">
            <a:spAutoFit/>
          </a:bodyPr>
          <a:lstStyle/>
          <a:p>
            <a:pPr algn="ctr" eaLnBrk="0" hangingPunct="0">
              <a:lnSpc>
                <a:spcPts val="6000"/>
              </a:lnSpc>
            </a:pPr>
            <a:r>
              <a:rPr lang="en-US" sz="4500">
                <a:solidFill>
                  <a:schemeClr val="tx2"/>
                </a:solidFill>
                <a:effectLst>
                  <a:outerShdw blurRad="38100" dist="38100" dir="2700000" algn="tl">
                    <a:srgbClr val="000000"/>
                  </a:outerShdw>
                </a:effectLst>
                <a:latin typeface="Arial Black" pitchFamily="34" charset="0"/>
              </a:rPr>
              <a:t>No epidemic has ever been resolved by paying attention to the treatment of </a:t>
            </a:r>
            <a:br>
              <a:rPr lang="en-US" sz="4500">
                <a:solidFill>
                  <a:schemeClr val="tx2"/>
                </a:solidFill>
                <a:effectLst>
                  <a:outerShdw blurRad="38100" dist="38100" dir="2700000" algn="tl">
                    <a:srgbClr val="000000"/>
                  </a:outerShdw>
                </a:effectLst>
                <a:latin typeface="Arial Black" pitchFamily="34" charset="0"/>
              </a:rPr>
            </a:br>
            <a:r>
              <a:rPr lang="en-US" sz="4500">
                <a:solidFill>
                  <a:schemeClr val="tx2"/>
                </a:solidFill>
                <a:effectLst>
                  <a:outerShdw blurRad="38100" dist="38100" dir="2700000" algn="tl">
                    <a:srgbClr val="000000"/>
                  </a:outerShdw>
                </a:effectLst>
                <a:latin typeface="Arial Black" pitchFamily="34" charset="0"/>
              </a:rPr>
              <a:t>the affected individual.</a:t>
            </a:r>
          </a:p>
        </p:txBody>
      </p:sp>
      <p:sp>
        <p:nvSpPr>
          <p:cNvPr id="155651" name="Text Box 3"/>
          <p:cNvSpPr txBox="1">
            <a:spLocks noChangeArrowheads="1"/>
          </p:cNvSpPr>
          <p:nvPr/>
        </p:nvSpPr>
        <p:spPr bwMode="auto">
          <a:xfrm>
            <a:off x="2697904" y="5194014"/>
            <a:ext cx="3635482" cy="584775"/>
          </a:xfrm>
          <a:prstGeom prst="rect">
            <a:avLst/>
          </a:prstGeom>
          <a:noFill/>
          <a:ln w="12700">
            <a:noFill/>
            <a:miter lim="800000"/>
            <a:headEnd/>
            <a:tailEnd/>
          </a:ln>
          <a:effectLst/>
        </p:spPr>
        <p:txBody>
          <a:bodyPr wrap="none" anchor="ctr">
            <a:spAutoFit/>
          </a:bodyPr>
          <a:lstStyle/>
          <a:p>
            <a:pPr algn="ctr" eaLnBrk="0" fontAlgn="auto" hangingPunct="0">
              <a:spcBef>
                <a:spcPts val="0"/>
              </a:spcBef>
              <a:spcAft>
                <a:spcPts val="0"/>
              </a:spcAft>
              <a:defRPr/>
            </a:pPr>
            <a:r>
              <a:rPr lang="en-US" sz="3200" b="1" i="1" dirty="0" smtClean="0">
                <a:effectLst>
                  <a:outerShdw blurRad="38100" dist="38100" dir="2700000" algn="tl">
                    <a:srgbClr val="000000"/>
                  </a:outerShdw>
                </a:effectLst>
                <a:latin typeface="+mn-lt"/>
              </a:rPr>
              <a:t>Dr. George </a:t>
            </a:r>
            <a:r>
              <a:rPr lang="en-US" sz="3200" b="1" i="1" dirty="0">
                <a:effectLst>
                  <a:outerShdw blurRad="38100" dist="38100" dir="2700000" algn="tl">
                    <a:srgbClr val="000000"/>
                  </a:outerShdw>
                </a:effectLst>
                <a:latin typeface="+mn-lt"/>
              </a:rPr>
              <a:t>W. Albee</a:t>
            </a:r>
          </a:p>
        </p:txBody>
      </p:sp>
      <p:sp>
        <p:nvSpPr>
          <p:cNvPr id="155652" name="Text Box 4"/>
          <p:cNvSpPr txBox="1">
            <a:spLocks noChangeArrowheads="1"/>
          </p:cNvSpPr>
          <p:nvPr/>
        </p:nvSpPr>
        <p:spPr bwMode="auto">
          <a:xfrm>
            <a:off x="609600" y="838200"/>
            <a:ext cx="536575" cy="1231900"/>
          </a:xfrm>
          <a:prstGeom prst="rect">
            <a:avLst/>
          </a:prstGeom>
          <a:noFill/>
          <a:ln w="12700">
            <a:noFill/>
            <a:miter lim="800000"/>
            <a:headEnd/>
            <a:tailEnd/>
          </a:ln>
          <a:effectLst/>
        </p:spPr>
        <p:txBody>
          <a:bodyPr wrap="none" lIns="90488" tIns="44450" rIns="90488" bIns="44450">
            <a:spAutoFit/>
          </a:bodyPr>
          <a:lstStyle/>
          <a:p>
            <a:pPr eaLnBrk="0" fontAlgn="auto" hangingPunct="0">
              <a:spcBef>
                <a:spcPct val="50000"/>
              </a:spcBef>
              <a:spcAft>
                <a:spcPts val="2400"/>
              </a:spcAft>
              <a:buClr>
                <a:srgbClr val="FC0128"/>
              </a:buClr>
              <a:buSzPct val="75000"/>
              <a:buFont typeface="Wingdings" pitchFamily="2" charset="2"/>
              <a:buNone/>
              <a:defRPr/>
            </a:pPr>
            <a:r>
              <a:rPr lang="en-US" sz="7500" b="1">
                <a:solidFill>
                  <a:schemeClr val="accent1"/>
                </a:solidFill>
                <a:effectLst>
                  <a:outerShdw blurRad="38100" dist="38100" dir="2700000" algn="tl">
                    <a:srgbClr val="000000"/>
                  </a:outerShdw>
                </a:effectLst>
                <a:latin typeface="Lucida Sans Unicode" pitchFamily="34" charset="0"/>
              </a:rPr>
              <a:t>“</a:t>
            </a:r>
          </a:p>
        </p:txBody>
      </p:sp>
      <p:sp>
        <p:nvSpPr>
          <p:cNvPr id="155653" name="Text Box 5"/>
          <p:cNvSpPr txBox="1">
            <a:spLocks noChangeArrowheads="1"/>
          </p:cNvSpPr>
          <p:nvPr/>
        </p:nvSpPr>
        <p:spPr bwMode="auto">
          <a:xfrm>
            <a:off x="7953375" y="3921125"/>
            <a:ext cx="536575" cy="1231900"/>
          </a:xfrm>
          <a:prstGeom prst="rect">
            <a:avLst/>
          </a:prstGeom>
          <a:noFill/>
          <a:ln w="12700">
            <a:noFill/>
            <a:miter lim="800000"/>
            <a:headEnd/>
            <a:tailEnd/>
          </a:ln>
          <a:effectLst/>
        </p:spPr>
        <p:txBody>
          <a:bodyPr wrap="none" lIns="90488" tIns="44450" rIns="90488" bIns="44450">
            <a:spAutoFit/>
          </a:bodyPr>
          <a:lstStyle/>
          <a:p>
            <a:pPr eaLnBrk="0" fontAlgn="auto" hangingPunct="0">
              <a:spcBef>
                <a:spcPct val="50000"/>
              </a:spcBef>
              <a:spcAft>
                <a:spcPts val="2400"/>
              </a:spcAft>
              <a:buClr>
                <a:srgbClr val="FC0128"/>
              </a:buClr>
              <a:buSzPct val="75000"/>
              <a:buFont typeface="Wingdings" pitchFamily="2" charset="2"/>
              <a:buNone/>
              <a:defRPr/>
            </a:pPr>
            <a:r>
              <a:rPr lang="en-US" sz="7500" b="1">
                <a:solidFill>
                  <a:schemeClr val="accent1"/>
                </a:solidFill>
                <a:effectLst>
                  <a:outerShdw blurRad="38100" dist="38100" dir="2700000" algn="tl">
                    <a:srgbClr val="000000"/>
                  </a:outerShdw>
                </a:effectLst>
                <a:latin typeface="Lucida Sans Unicode" pitchFamily="34" charset="0"/>
              </a:rPr>
              <a:t>”</a:t>
            </a:r>
          </a:p>
        </p:txBody>
      </p:sp>
      <p:pic>
        <p:nvPicPr>
          <p:cNvPr id="4101" name="Picture 6" descr="pi slide logo 03"/>
          <p:cNvPicPr>
            <a:picLocks noChangeAspect="1" noChangeArrowheads="1"/>
          </p:cNvPicPr>
          <p:nvPr/>
        </p:nvPicPr>
        <p:blipFill>
          <a:blip r:embed="rId3"/>
          <a:srcRect/>
          <a:stretch>
            <a:fillRect/>
          </a:stretch>
        </p:blipFill>
        <p:spPr bwMode="auto">
          <a:xfrm>
            <a:off x="7826375" y="6464300"/>
            <a:ext cx="1260475" cy="393700"/>
          </a:xfrm>
          <a:prstGeom prst="rect">
            <a:avLst/>
          </a:prstGeom>
          <a:noFill/>
          <a:ln w="9525">
            <a:noFill/>
            <a:miter lim="800000"/>
            <a:headEnd/>
            <a:tailEnd/>
          </a:ln>
        </p:spPr>
      </p:pic>
    </p:spTree>
    <p:extLst>
      <p:ext uri="{BB962C8B-B14F-4D97-AF65-F5344CB8AC3E}">
        <p14:creationId xmlns:p14="http://schemas.microsoft.com/office/powerpoint/2010/main" val="781250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3762" name="Text Box 2"/>
          <p:cNvSpPr txBox="1">
            <a:spLocks noChangeArrowheads="1"/>
          </p:cNvSpPr>
          <p:nvPr/>
        </p:nvSpPr>
        <p:spPr bwMode="auto">
          <a:xfrm>
            <a:off x="6477000" y="1797750"/>
            <a:ext cx="2565400" cy="2545651"/>
          </a:xfrm>
          <a:prstGeom prst="rect">
            <a:avLst/>
          </a:prstGeom>
          <a:gradFill rotWithShape="0">
            <a:gsLst>
              <a:gs pos="0">
                <a:srgbClr val="6600CC"/>
              </a:gs>
              <a:gs pos="100000">
                <a:srgbClr val="6600CC">
                  <a:gamma/>
                  <a:shade val="46275"/>
                  <a:invGamma/>
                </a:srgbClr>
              </a:gs>
            </a:gsLst>
            <a:path path="shape">
              <a:fillToRect l="50000" t="50000" r="50000" b="50000"/>
            </a:path>
          </a:gradFill>
          <a:ln w="9525">
            <a:noFill/>
            <a:miter lim="800000"/>
            <a:headEnd/>
            <a:tailEnd/>
          </a:ln>
          <a:effectLst/>
        </p:spPr>
        <p:txBody>
          <a:bodyPr anchor="ctr"/>
          <a:lstStyle/>
          <a:p>
            <a:pPr algn="ctr">
              <a:defRPr/>
            </a:pPr>
            <a:r>
              <a:rPr lang="en-US" sz="3000" b="1" dirty="0" smtClean="0">
                <a:solidFill>
                  <a:srgbClr val="FFFFFF"/>
                </a:solidFill>
                <a:effectLst>
                  <a:outerShdw blurRad="38100" dist="38100" dir="2700000" algn="tl">
                    <a:srgbClr val="000000"/>
                  </a:outerShdw>
                </a:effectLst>
                <a:latin typeface="Lucida Sans Unicode" pitchFamily="34" charset="0"/>
              </a:rPr>
              <a:t>HEALTH,  SAFETY &amp; BEHAVIORAL  HEALTH</a:t>
            </a:r>
            <a:endParaRPr lang="en-US" sz="3000" b="1" dirty="0">
              <a:solidFill>
                <a:srgbClr val="FFFFFF"/>
              </a:solidFill>
              <a:effectLst>
                <a:outerShdw blurRad="38100" dist="38100" dir="2700000" algn="tl">
                  <a:srgbClr val="000000"/>
                </a:outerShdw>
              </a:effectLst>
              <a:latin typeface="Lucida Sans Unicode" pitchFamily="34" charset="0"/>
            </a:endParaRPr>
          </a:p>
        </p:txBody>
      </p:sp>
      <p:grpSp>
        <p:nvGrpSpPr>
          <p:cNvPr id="2" name="Group 3"/>
          <p:cNvGrpSpPr>
            <a:grpSpLocks/>
          </p:cNvGrpSpPr>
          <p:nvPr/>
        </p:nvGrpSpPr>
        <p:grpSpPr bwMode="auto">
          <a:xfrm>
            <a:off x="457200" y="2667000"/>
            <a:ext cx="6254750" cy="1935163"/>
            <a:chOff x="432" y="1680"/>
            <a:chExt cx="3940" cy="1219"/>
          </a:xfrm>
        </p:grpSpPr>
        <p:sp>
          <p:nvSpPr>
            <p:cNvPr id="13323" name="Freeform 4"/>
            <p:cNvSpPr>
              <a:spLocks/>
            </p:cNvSpPr>
            <p:nvPr/>
          </p:nvSpPr>
          <p:spPr bwMode="auto">
            <a:xfrm rot="-149198">
              <a:off x="432" y="1680"/>
              <a:ext cx="3940" cy="1219"/>
            </a:xfrm>
            <a:custGeom>
              <a:avLst/>
              <a:gdLst>
                <a:gd name="T0" fmla="*/ 2992 w 18029"/>
                <a:gd name="T1" fmla="*/ 984 h 10975"/>
                <a:gd name="T2" fmla="*/ 2993 w 18029"/>
                <a:gd name="T3" fmla="*/ 1008 h 10975"/>
                <a:gd name="T4" fmla="*/ 2949 w 18029"/>
                <a:gd name="T5" fmla="*/ 1044 h 10975"/>
                <a:gd name="T6" fmla="*/ 2874 w 18029"/>
                <a:gd name="T7" fmla="*/ 1083 h 10975"/>
                <a:gd name="T8" fmla="*/ 2785 w 18029"/>
                <a:gd name="T9" fmla="*/ 1122 h 10975"/>
                <a:gd name="T10" fmla="*/ 2706 w 18029"/>
                <a:gd name="T11" fmla="*/ 1159 h 10975"/>
                <a:gd name="T12" fmla="*/ 2643 w 18029"/>
                <a:gd name="T13" fmla="*/ 1193 h 10975"/>
                <a:gd name="T14" fmla="*/ 2621 w 18029"/>
                <a:gd name="T15" fmla="*/ 1214 h 10975"/>
                <a:gd name="T16" fmla="*/ 2777 w 18029"/>
                <a:gd name="T17" fmla="*/ 1200 h 10975"/>
                <a:gd name="T18" fmla="*/ 2985 w 18029"/>
                <a:gd name="T19" fmla="*/ 1169 h 10975"/>
                <a:gd name="T20" fmla="*/ 3185 w 18029"/>
                <a:gd name="T21" fmla="*/ 1127 h 10975"/>
                <a:gd name="T22" fmla="*/ 3373 w 18029"/>
                <a:gd name="T23" fmla="*/ 1083 h 10975"/>
                <a:gd name="T24" fmla="*/ 3546 w 18029"/>
                <a:gd name="T25" fmla="*/ 1037 h 10975"/>
                <a:gd name="T26" fmla="*/ 3700 w 18029"/>
                <a:gd name="T27" fmla="*/ 988 h 10975"/>
                <a:gd name="T28" fmla="*/ 3828 w 18029"/>
                <a:gd name="T29" fmla="*/ 942 h 10975"/>
                <a:gd name="T30" fmla="*/ 3921 w 18029"/>
                <a:gd name="T31" fmla="*/ 898 h 10975"/>
                <a:gd name="T32" fmla="*/ 3881 w 18029"/>
                <a:gd name="T33" fmla="*/ 849 h 10975"/>
                <a:gd name="T34" fmla="*/ 3669 w 18029"/>
                <a:gd name="T35" fmla="*/ 769 h 10975"/>
                <a:gd name="T36" fmla="*/ 3360 w 18029"/>
                <a:gd name="T37" fmla="*/ 671 h 10975"/>
                <a:gd name="T38" fmla="*/ 3039 w 18029"/>
                <a:gd name="T39" fmla="*/ 564 h 10975"/>
                <a:gd name="T40" fmla="*/ 2932 w 18029"/>
                <a:gd name="T41" fmla="*/ 544 h 10975"/>
                <a:gd name="T42" fmla="*/ 2984 w 18029"/>
                <a:gd name="T43" fmla="*/ 608 h 10975"/>
                <a:gd name="T44" fmla="*/ 3064 w 18029"/>
                <a:gd name="T45" fmla="*/ 701 h 10975"/>
                <a:gd name="T46" fmla="*/ 3076 w 18029"/>
                <a:gd name="T47" fmla="*/ 795 h 10975"/>
                <a:gd name="T48" fmla="*/ 2860 w 18029"/>
                <a:gd name="T49" fmla="*/ 830 h 10975"/>
                <a:gd name="T50" fmla="*/ 2551 w 18029"/>
                <a:gd name="T51" fmla="*/ 810 h 10975"/>
                <a:gd name="T52" fmla="*/ 2213 w 18029"/>
                <a:gd name="T53" fmla="*/ 747 h 10975"/>
                <a:gd name="T54" fmla="*/ 1878 w 18029"/>
                <a:gd name="T55" fmla="*/ 654 h 10975"/>
                <a:gd name="T56" fmla="*/ 1546 w 18029"/>
                <a:gd name="T57" fmla="*/ 538 h 10975"/>
                <a:gd name="T58" fmla="*/ 1255 w 18029"/>
                <a:gd name="T59" fmla="*/ 410 h 10975"/>
                <a:gd name="T60" fmla="*/ 1014 w 18029"/>
                <a:gd name="T61" fmla="*/ 280 h 10975"/>
                <a:gd name="T62" fmla="*/ 853 w 18029"/>
                <a:gd name="T63" fmla="*/ 154 h 10975"/>
                <a:gd name="T64" fmla="*/ 523 w 18029"/>
                <a:gd name="T65" fmla="*/ 42 h 10975"/>
                <a:gd name="T66" fmla="*/ 227 w 18029"/>
                <a:gd name="T67" fmla="*/ 0 h 10975"/>
                <a:gd name="T68" fmla="*/ 52 w 18029"/>
                <a:gd name="T69" fmla="*/ 25 h 10975"/>
                <a:gd name="T70" fmla="*/ 0 w 18029"/>
                <a:gd name="T71" fmla="*/ 106 h 10975"/>
                <a:gd name="T72" fmla="*/ 73 w 18029"/>
                <a:gd name="T73" fmla="*/ 231 h 10975"/>
                <a:gd name="T74" fmla="*/ 271 w 18029"/>
                <a:gd name="T75" fmla="*/ 387 h 10975"/>
                <a:gd name="T76" fmla="*/ 596 w 18029"/>
                <a:gd name="T77" fmla="*/ 564 h 10975"/>
                <a:gd name="T78" fmla="*/ 1050 w 18029"/>
                <a:gd name="T79" fmla="*/ 750 h 10975"/>
                <a:gd name="T80" fmla="*/ 1357 w 18029"/>
                <a:gd name="T81" fmla="*/ 841 h 10975"/>
                <a:gd name="T82" fmla="*/ 1591 w 18029"/>
                <a:gd name="T83" fmla="*/ 890 h 10975"/>
                <a:gd name="T84" fmla="*/ 1833 w 18029"/>
                <a:gd name="T85" fmla="*/ 925 h 10975"/>
                <a:gd name="T86" fmla="*/ 2070 w 18029"/>
                <a:gd name="T87" fmla="*/ 950 h 10975"/>
                <a:gd name="T88" fmla="*/ 2303 w 18029"/>
                <a:gd name="T89" fmla="*/ 967 h 10975"/>
                <a:gd name="T90" fmla="*/ 2531 w 18029"/>
                <a:gd name="T91" fmla="*/ 976 h 10975"/>
                <a:gd name="T92" fmla="*/ 2748 w 18029"/>
                <a:gd name="T93" fmla="*/ 976 h 10975"/>
                <a:gd name="T94" fmla="*/ 2954 w 18029"/>
                <a:gd name="T95" fmla="*/ 970 h 10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029"/>
                <a:gd name="T145" fmla="*/ 0 h 10975"/>
                <a:gd name="T146" fmla="*/ 18029 w 18029"/>
                <a:gd name="T147" fmla="*/ 10975 h 10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029" h="10975">
                  <a:moveTo>
                    <a:pt x="13516" y="8737"/>
                  </a:moveTo>
                  <a:lnTo>
                    <a:pt x="13603" y="8783"/>
                  </a:lnTo>
                  <a:lnTo>
                    <a:pt x="13639" y="8814"/>
                  </a:lnTo>
                  <a:lnTo>
                    <a:pt x="13692" y="8860"/>
                  </a:lnTo>
                  <a:lnTo>
                    <a:pt x="13710" y="8906"/>
                  </a:lnTo>
                  <a:lnTo>
                    <a:pt x="13729" y="8953"/>
                  </a:lnTo>
                  <a:lnTo>
                    <a:pt x="13714" y="9032"/>
                  </a:lnTo>
                  <a:lnTo>
                    <a:pt x="13697" y="9079"/>
                  </a:lnTo>
                  <a:lnTo>
                    <a:pt x="13664" y="9174"/>
                  </a:lnTo>
                  <a:lnTo>
                    <a:pt x="13613" y="9254"/>
                  </a:lnTo>
                  <a:lnTo>
                    <a:pt x="13545" y="9318"/>
                  </a:lnTo>
                  <a:lnTo>
                    <a:pt x="13494" y="9397"/>
                  </a:lnTo>
                  <a:lnTo>
                    <a:pt x="13409" y="9477"/>
                  </a:lnTo>
                  <a:lnTo>
                    <a:pt x="13341" y="9572"/>
                  </a:lnTo>
                  <a:lnTo>
                    <a:pt x="13239" y="9668"/>
                  </a:lnTo>
                  <a:lnTo>
                    <a:pt x="13153" y="9747"/>
                  </a:lnTo>
                  <a:lnTo>
                    <a:pt x="13051" y="9843"/>
                  </a:lnTo>
                  <a:lnTo>
                    <a:pt x="12949" y="9940"/>
                  </a:lnTo>
                  <a:lnTo>
                    <a:pt x="12863" y="10020"/>
                  </a:lnTo>
                  <a:lnTo>
                    <a:pt x="12743" y="10100"/>
                  </a:lnTo>
                  <a:lnTo>
                    <a:pt x="12640" y="10196"/>
                  </a:lnTo>
                  <a:lnTo>
                    <a:pt x="12555" y="10276"/>
                  </a:lnTo>
                  <a:lnTo>
                    <a:pt x="12469" y="10355"/>
                  </a:lnTo>
                  <a:lnTo>
                    <a:pt x="12384" y="10435"/>
                  </a:lnTo>
                  <a:lnTo>
                    <a:pt x="12299" y="10515"/>
                  </a:lnTo>
                  <a:lnTo>
                    <a:pt x="12214" y="10595"/>
                  </a:lnTo>
                  <a:lnTo>
                    <a:pt x="12163" y="10674"/>
                  </a:lnTo>
                  <a:lnTo>
                    <a:pt x="12095" y="10738"/>
                  </a:lnTo>
                  <a:lnTo>
                    <a:pt x="12061" y="10802"/>
                  </a:lnTo>
                  <a:lnTo>
                    <a:pt x="12010" y="10849"/>
                  </a:lnTo>
                  <a:lnTo>
                    <a:pt x="11993" y="10897"/>
                  </a:lnTo>
                  <a:lnTo>
                    <a:pt x="11995" y="10928"/>
                  </a:lnTo>
                  <a:lnTo>
                    <a:pt x="12013" y="10975"/>
                  </a:lnTo>
                  <a:lnTo>
                    <a:pt x="12238" y="10924"/>
                  </a:lnTo>
                  <a:lnTo>
                    <a:pt x="12481" y="10857"/>
                  </a:lnTo>
                  <a:lnTo>
                    <a:pt x="12706" y="10806"/>
                  </a:lnTo>
                  <a:lnTo>
                    <a:pt x="12949" y="10739"/>
                  </a:lnTo>
                  <a:lnTo>
                    <a:pt x="13190" y="10672"/>
                  </a:lnTo>
                  <a:lnTo>
                    <a:pt x="13415" y="10590"/>
                  </a:lnTo>
                  <a:lnTo>
                    <a:pt x="13657" y="10523"/>
                  </a:lnTo>
                  <a:lnTo>
                    <a:pt x="13899" y="10425"/>
                  </a:lnTo>
                  <a:lnTo>
                    <a:pt x="14124" y="10343"/>
                  </a:lnTo>
                  <a:lnTo>
                    <a:pt x="14349" y="10261"/>
                  </a:lnTo>
                  <a:lnTo>
                    <a:pt x="14573" y="10146"/>
                  </a:lnTo>
                  <a:lnTo>
                    <a:pt x="14798" y="10064"/>
                  </a:lnTo>
                  <a:lnTo>
                    <a:pt x="15005" y="9967"/>
                  </a:lnTo>
                  <a:lnTo>
                    <a:pt x="15229" y="9853"/>
                  </a:lnTo>
                  <a:lnTo>
                    <a:pt x="15436" y="9755"/>
                  </a:lnTo>
                  <a:lnTo>
                    <a:pt x="15643" y="9658"/>
                  </a:lnTo>
                  <a:lnTo>
                    <a:pt x="15850" y="9560"/>
                  </a:lnTo>
                  <a:lnTo>
                    <a:pt x="16039" y="9447"/>
                  </a:lnTo>
                  <a:lnTo>
                    <a:pt x="16228" y="9334"/>
                  </a:lnTo>
                  <a:lnTo>
                    <a:pt x="16417" y="9221"/>
                  </a:lnTo>
                  <a:lnTo>
                    <a:pt x="16589" y="9124"/>
                  </a:lnTo>
                  <a:lnTo>
                    <a:pt x="16779" y="9011"/>
                  </a:lnTo>
                  <a:lnTo>
                    <a:pt x="16933" y="8898"/>
                  </a:lnTo>
                  <a:lnTo>
                    <a:pt x="17087" y="8786"/>
                  </a:lnTo>
                  <a:lnTo>
                    <a:pt x="17242" y="8673"/>
                  </a:lnTo>
                  <a:lnTo>
                    <a:pt x="17379" y="8577"/>
                  </a:lnTo>
                  <a:lnTo>
                    <a:pt x="17517" y="8481"/>
                  </a:lnTo>
                  <a:lnTo>
                    <a:pt x="17636" y="8368"/>
                  </a:lnTo>
                  <a:lnTo>
                    <a:pt x="17739" y="8273"/>
                  </a:lnTo>
                  <a:lnTo>
                    <a:pt x="17841" y="8177"/>
                  </a:lnTo>
                  <a:lnTo>
                    <a:pt x="17944" y="8081"/>
                  </a:lnTo>
                  <a:lnTo>
                    <a:pt x="18029" y="8002"/>
                  </a:lnTo>
                  <a:lnTo>
                    <a:pt x="18009" y="7891"/>
                  </a:lnTo>
                  <a:lnTo>
                    <a:pt x="17902" y="7767"/>
                  </a:lnTo>
                  <a:lnTo>
                    <a:pt x="17760" y="7645"/>
                  </a:lnTo>
                  <a:lnTo>
                    <a:pt x="17582" y="7491"/>
                  </a:lnTo>
                  <a:lnTo>
                    <a:pt x="17335" y="7307"/>
                  </a:lnTo>
                  <a:lnTo>
                    <a:pt x="17087" y="7123"/>
                  </a:lnTo>
                  <a:lnTo>
                    <a:pt x="16787" y="6925"/>
                  </a:lnTo>
                  <a:lnTo>
                    <a:pt x="16434" y="6711"/>
                  </a:lnTo>
                  <a:lnTo>
                    <a:pt x="16115" y="6496"/>
                  </a:lnTo>
                  <a:lnTo>
                    <a:pt x="15745" y="6267"/>
                  </a:lnTo>
                  <a:lnTo>
                    <a:pt x="15375" y="6038"/>
                  </a:lnTo>
                  <a:lnTo>
                    <a:pt x="14986" y="5794"/>
                  </a:lnTo>
                  <a:lnTo>
                    <a:pt x="14633" y="5550"/>
                  </a:lnTo>
                  <a:lnTo>
                    <a:pt x="14263" y="5321"/>
                  </a:lnTo>
                  <a:lnTo>
                    <a:pt x="13908" y="5076"/>
                  </a:lnTo>
                  <a:lnTo>
                    <a:pt x="13555" y="4830"/>
                  </a:lnTo>
                  <a:lnTo>
                    <a:pt x="13467" y="4816"/>
                  </a:lnTo>
                  <a:lnTo>
                    <a:pt x="13415" y="4832"/>
                  </a:lnTo>
                  <a:lnTo>
                    <a:pt x="13417" y="4895"/>
                  </a:lnTo>
                  <a:lnTo>
                    <a:pt x="13437" y="5005"/>
                  </a:lnTo>
                  <a:lnTo>
                    <a:pt x="13509" y="5129"/>
                  </a:lnTo>
                  <a:lnTo>
                    <a:pt x="13582" y="5285"/>
                  </a:lnTo>
                  <a:lnTo>
                    <a:pt x="13655" y="5472"/>
                  </a:lnTo>
                  <a:lnTo>
                    <a:pt x="13764" y="5658"/>
                  </a:lnTo>
                  <a:lnTo>
                    <a:pt x="13855" y="5861"/>
                  </a:lnTo>
                  <a:lnTo>
                    <a:pt x="13948" y="6095"/>
                  </a:lnTo>
                  <a:lnTo>
                    <a:pt x="14022" y="6313"/>
                  </a:lnTo>
                  <a:lnTo>
                    <a:pt x="14079" y="6547"/>
                  </a:lnTo>
                  <a:lnTo>
                    <a:pt x="14119" y="6767"/>
                  </a:lnTo>
                  <a:lnTo>
                    <a:pt x="14105" y="6970"/>
                  </a:lnTo>
                  <a:lnTo>
                    <a:pt x="14075" y="7159"/>
                  </a:lnTo>
                  <a:lnTo>
                    <a:pt x="14008" y="7348"/>
                  </a:lnTo>
                  <a:lnTo>
                    <a:pt x="13697" y="7417"/>
                  </a:lnTo>
                  <a:lnTo>
                    <a:pt x="13402" y="7469"/>
                  </a:lnTo>
                  <a:lnTo>
                    <a:pt x="13088" y="7474"/>
                  </a:lnTo>
                  <a:lnTo>
                    <a:pt x="12740" y="7480"/>
                  </a:lnTo>
                  <a:lnTo>
                    <a:pt x="12391" y="7423"/>
                  </a:lnTo>
                  <a:lnTo>
                    <a:pt x="12041" y="7366"/>
                  </a:lnTo>
                  <a:lnTo>
                    <a:pt x="11673" y="7294"/>
                  </a:lnTo>
                  <a:lnTo>
                    <a:pt x="11288" y="7176"/>
                  </a:lnTo>
                  <a:lnTo>
                    <a:pt x="10919" y="7040"/>
                  </a:lnTo>
                  <a:lnTo>
                    <a:pt x="10532" y="6890"/>
                  </a:lnTo>
                  <a:lnTo>
                    <a:pt x="10128" y="6725"/>
                  </a:lnTo>
                  <a:lnTo>
                    <a:pt x="9741" y="6543"/>
                  </a:lnTo>
                  <a:lnTo>
                    <a:pt x="9353" y="6330"/>
                  </a:lnTo>
                  <a:lnTo>
                    <a:pt x="8966" y="6117"/>
                  </a:lnTo>
                  <a:lnTo>
                    <a:pt x="8595" y="5888"/>
                  </a:lnTo>
                  <a:lnTo>
                    <a:pt x="8207" y="5644"/>
                  </a:lnTo>
                  <a:lnTo>
                    <a:pt x="7819" y="5400"/>
                  </a:lnTo>
                  <a:lnTo>
                    <a:pt x="7464" y="5123"/>
                  </a:lnTo>
                  <a:lnTo>
                    <a:pt x="7075" y="4848"/>
                  </a:lnTo>
                  <a:lnTo>
                    <a:pt x="6721" y="4571"/>
                  </a:lnTo>
                  <a:lnTo>
                    <a:pt x="6384" y="4279"/>
                  </a:lnTo>
                  <a:lnTo>
                    <a:pt x="6065" y="4002"/>
                  </a:lnTo>
                  <a:lnTo>
                    <a:pt x="5744" y="3694"/>
                  </a:lnTo>
                  <a:lnTo>
                    <a:pt x="5441" y="3401"/>
                  </a:lnTo>
                  <a:lnTo>
                    <a:pt x="5157" y="3123"/>
                  </a:lnTo>
                  <a:lnTo>
                    <a:pt x="4907" y="2814"/>
                  </a:lnTo>
                  <a:lnTo>
                    <a:pt x="4639" y="2521"/>
                  </a:lnTo>
                  <a:lnTo>
                    <a:pt x="4424" y="2242"/>
                  </a:lnTo>
                  <a:lnTo>
                    <a:pt x="4226" y="1947"/>
                  </a:lnTo>
                  <a:lnTo>
                    <a:pt x="4046" y="1668"/>
                  </a:lnTo>
                  <a:lnTo>
                    <a:pt x="3901" y="1388"/>
                  </a:lnTo>
                  <a:lnTo>
                    <a:pt x="3774" y="1123"/>
                  </a:lnTo>
                  <a:lnTo>
                    <a:pt x="3279" y="828"/>
                  </a:lnTo>
                  <a:lnTo>
                    <a:pt x="2819" y="580"/>
                  </a:lnTo>
                  <a:lnTo>
                    <a:pt x="2394" y="379"/>
                  </a:lnTo>
                  <a:lnTo>
                    <a:pt x="2002" y="221"/>
                  </a:lnTo>
                  <a:lnTo>
                    <a:pt x="1646" y="107"/>
                  </a:lnTo>
                  <a:lnTo>
                    <a:pt x="1324" y="33"/>
                  </a:lnTo>
                  <a:lnTo>
                    <a:pt x="1037" y="0"/>
                  </a:lnTo>
                  <a:lnTo>
                    <a:pt x="784" y="4"/>
                  </a:lnTo>
                  <a:lnTo>
                    <a:pt x="567" y="45"/>
                  </a:lnTo>
                  <a:lnTo>
                    <a:pt x="385" y="119"/>
                  </a:lnTo>
                  <a:lnTo>
                    <a:pt x="236" y="227"/>
                  </a:lnTo>
                  <a:lnTo>
                    <a:pt x="125" y="367"/>
                  </a:lnTo>
                  <a:lnTo>
                    <a:pt x="47" y="535"/>
                  </a:lnTo>
                  <a:lnTo>
                    <a:pt x="5" y="731"/>
                  </a:lnTo>
                  <a:lnTo>
                    <a:pt x="0" y="954"/>
                  </a:lnTo>
                  <a:lnTo>
                    <a:pt x="29" y="1203"/>
                  </a:lnTo>
                  <a:lnTo>
                    <a:pt x="94" y="1473"/>
                  </a:lnTo>
                  <a:lnTo>
                    <a:pt x="194" y="1765"/>
                  </a:lnTo>
                  <a:lnTo>
                    <a:pt x="332" y="2077"/>
                  </a:lnTo>
                  <a:lnTo>
                    <a:pt x="505" y="2406"/>
                  </a:lnTo>
                  <a:lnTo>
                    <a:pt x="713" y="2753"/>
                  </a:lnTo>
                  <a:lnTo>
                    <a:pt x="958" y="3113"/>
                  </a:lnTo>
                  <a:lnTo>
                    <a:pt x="1240" y="3487"/>
                  </a:lnTo>
                  <a:lnTo>
                    <a:pt x="1557" y="3872"/>
                  </a:lnTo>
                  <a:lnTo>
                    <a:pt x="1911" y="4267"/>
                  </a:lnTo>
                  <a:lnTo>
                    <a:pt x="2302" y="4670"/>
                  </a:lnTo>
                  <a:lnTo>
                    <a:pt x="2728" y="5080"/>
                  </a:lnTo>
                  <a:lnTo>
                    <a:pt x="3193" y="5494"/>
                  </a:lnTo>
                  <a:lnTo>
                    <a:pt x="3693" y="5911"/>
                  </a:lnTo>
                  <a:lnTo>
                    <a:pt x="4231" y="6331"/>
                  </a:lnTo>
                  <a:lnTo>
                    <a:pt x="4805" y="6749"/>
                  </a:lnTo>
                  <a:lnTo>
                    <a:pt x="5417" y="7167"/>
                  </a:lnTo>
                  <a:lnTo>
                    <a:pt x="5681" y="7303"/>
                  </a:lnTo>
                  <a:lnTo>
                    <a:pt x="5945" y="7439"/>
                  </a:lnTo>
                  <a:lnTo>
                    <a:pt x="6210" y="7576"/>
                  </a:lnTo>
                  <a:lnTo>
                    <a:pt x="6473" y="7681"/>
                  </a:lnTo>
                  <a:lnTo>
                    <a:pt x="6754" y="7802"/>
                  </a:lnTo>
                  <a:lnTo>
                    <a:pt x="7018" y="7907"/>
                  </a:lnTo>
                  <a:lnTo>
                    <a:pt x="7282" y="8013"/>
                  </a:lnTo>
                  <a:lnTo>
                    <a:pt x="7562" y="8102"/>
                  </a:lnTo>
                  <a:lnTo>
                    <a:pt x="7825" y="8176"/>
                  </a:lnTo>
                  <a:lnTo>
                    <a:pt x="8105" y="8265"/>
                  </a:lnTo>
                  <a:lnTo>
                    <a:pt x="8386" y="8324"/>
                  </a:lnTo>
                  <a:lnTo>
                    <a:pt x="8649" y="8398"/>
                  </a:lnTo>
                  <a:lnTo>
                    <a:pt x="8928" y="8455"/>
                  </a:lnTo>
                  <a:lnTo>
                    <a:pt x="9208" y="8513"/>
                  </a:lnTo>
                  <a:lnTo>
                    <a:pt x="9470" y="8556"/>
                  </a:lnTo>
                  <a:lnTo>
                    <a:pt x="9750" y="8613"/>
                  </a:lnTo>
                  <a:lnTo>
                    <a:pt x="10012" y="8656"/>
                  </a:lnTo>
                  <a:lnTo>
                    <a:pt x="10291" y="8682"/>
                  </a:lnTo>
                  <a:lnTo>
                    <a:pt x="10537" y="8710"/>
                  </a:lnTo>
                  <a:lnTo>
                    <a:pt x="10816" y="8737"/>
                  </a:lnTo>
                  <a:lnTo>
                    <a:pt x="11077" y="8748"/>
                  </a:lnTo>
                  <a:lnTo>
                    <a:pt x="11322" y="8775"/>
                  </a:lnTo>
                  <a:lnTo>
                    <a:pt x="11583" y="8786"/>
                  </a:lnTo>
                  <a:lnTo>
                    <a:pt x="11845" y="8798"/>
                  </a:lnTo>
                  <a:lnTo>
                    <a:pt x="12088" y="8793"/>
                  </a:lnTo>
                  <a:lnTo>
                    <a:pt x="12332" y="8789"/>
                  </a:lnTo>
                  <a:lnTo>
                    <a:pt x="12576" y="8785"/>
                  </a:lnTo>
                  <a:lnTo>
                    <a:pt x="12819" y="8781"/>
                  </a:lnTo>
                  <a:lnTo>
                    <a:pt x="13063" y="8777"/>
                  </a:lnTo>
                  <a:lnTo>
                    <a:pt x="13289" y="8757"/>
                  </a:lnTo>
                  <a:lnTo>
                    <a:pt x="13516" y="8737"/>
                  </a:lnTo>
                  <a:close/>
                </a:path>
              </a:pathLst>
            </a:custGeom>
            <a:solidFill>
              <a:schemeClr val="accent2"/>
            </a:solidFill>
            <a:ln w="9525">
              <a:noFill/>
              <a:round/>
              <a:headEnd/>
              <a:tailEnd/>
            </a:ln>
          </p:spPr>
          <p:txBody>
            <a:bodyPr/>
            <a:lstStyle/>
            <a:p>
              <a:endParaRPr lang="en-US">
                <a:solidFill>
                  <a:srgbClr val="FFFFFF"/>
                </a:solidFill>
              </a:endParaRPr>
            </a:p>
          </p:txBody>
        </p:sp>
        <p:sp>
          <p:nvSpPr>
            <p:cNvPr id="2933765" name="Text Box 5"/>
            <p:cNvSpPr txBox="1">
              <a:spLocks noChangeArrowheads="1"/>
            </p:cNvSpPr>
            <p:nvPr/>
          </p:nvSpPr>
          <p:spPr bwMode="auto">
            <a:xfrm>
              <a:off x="1296" y="2112"/>
              <a:ext cx="1680" cy="672"/>
            </a:xfrm>
            <a:prstGeom prst="rect">
              <a:avLst/>
            </a:prstGeom>
            <a:solidFill>
              <a:srgbClr val="6600CC"/>
            </a:solidFill>
            <a:ln w="9525">
              <a:noFill/>
              <a:miter lim="800000"/>
              <a:headEnd/>
              <a:tailEnd/>
            </a:ln>
            <a:effectLst/>
          </p:spPr>
          <p:txBody>
            <a:bodyPr anchor="ctr"/>
            <a:lstStyle/>
            <a:p>
              <a:pPr algn="ctr">
                <a:defRPr/>
              </a:pPr>
              <a:r>
                <a:rPr lang="en-US" sz="2500" b="1" dirty="0">
                  <a:solidFill>
                    <a:srgbClr val="FFFFFF"/>
                  </a:solidFill>
                  <a:effectLst>
                    <a:outerShdw blurRad="38100" dist="38100" dir="2700000" algn="tl">
                      <a:srgbClr val="000000"/>
                    </a:outerShdw>
                  </a:effectLst>
                  <a:latin typeface="Lucida Sans Unicode" pitchFamily="34" charset="0"/>
                </a:rPr>
                <a:t>BEHAVIOR</a:t>
              </a:r>
            </a:p>
          </p:txBody>
        </p:sp>
      </p:grpSp>
      <p:grpSp>
        <p:nvGrpSpPr>
          <p:cNvPr id="3" name="Group 6"/>
          <p:cNvGrpSpPr>
            <a:grpSpLocks/>
          </p:cNvGrpSpPr>
          <p:nvPr/>
        </p:nvGrpSpPr>
        <p:grpSpPr bwMode="auto">
          <a:xfrm>
            <a:off x="76200" y="2209800"/>
            <a:ext cx="4419600" cy="2133600"/>
            <a:chOff x="192" y="1440"/>
            <a:chExt cx="2784" cy="1344"/>
          </a:xfrm>
        </p:grpSpPr>
        <p:sp>
          <p:nvSpPr>
            <p:cNvPr id="2933767" name="Text Box 7"/>
            <p:cNvSpPr txBox="1">
              <a:spLocks noChangeArrowheads="1"/>
            </p:cNvSpPr>
            <p:nvPr/>
          </p:nvSpPr>
          <p:spPr bwMode="auto">
            <a:xfrm>
              <a:off x="1296" y="2112"/>
              <a:ext cx="1680" cy="672"/>
            </a:xfrm>
            <a:prstGeom prst="rect">
              <a:avLst/>
            </a:prstGeom>
            <a:solidFill>
              <a:srgbClr val="6600CC"/>
            </a:solidFill>
            <a:ln w="9525">
              <a:noFill/>
              <a:miter lim="800000"/>
              <a:headEnd/>
              <a:tailEnd/>
            </a:ln>
            <a:effectLst/>
          </p:spPr>
          <p:txBody>
            <a:bodyPr anchor="ctr"/>
            <a:lstStyle/>
            <a:p>
              <a:pPr algn="ctr">
                <a:defRPr/>
              </a:pPr>
              <a:r>
                <a:rPr lang="en-US" sz="2500" b="1" dirty="0">
                  <a:solidFill>
                    <a:srgbClr val="FFFFFF"/>
                  </a:solidFill>
                  <a:effectLst>
                    <a:outerShdw blurRad="38100" dist="38100" dir="2700000" algn="tl">
                      <a:srgbClr val="000000"/>
                    </a:outerShdw>
                  </a:effectLst>
                  <a:latin typeface="Lucida Sans Unicode" pitchFamily="34" charset="0"/>
                </a:rPr>
                <a:t>BEHAVIOR</a:t>
              </a:r>
            </a:p>
          </p:txBody>
        </p:sp>
        <p:sp>
          <p:nvSpPr>
            <p:cNvPr id="13322" name="Freeform 8"/>
            <p:cNvSpPr>
              <a:spLocks/>
            </p:cNvSpPr>
            <p:nvPr/>
          </p:nvSpPr>
          <p:spPr bwMode="auto">
            <a:xfrm rot="826386">
              <a:off x="192" y="1440"/>
              <a:ext cx="1440" cy="1006"/>
            </a:xfrm>
            <a:custGeom>
              <a:avLst/>
              <a:gdLst>
                <a:gd name="T0" fmla="*/ 1094 w 18029"/>
                <a:gd name="T1" fmla="*/ 812 h 10975"/>
                <a:gd name="T2" fmla="*/ 1094 w 18029"/>
                <a:gd name="T3" fmla="*/ 832 h 10975"/>
                <a:gd name="T4" fmla="*/ 1078 w 18029"/>
                <a:gd name="T5" fmla="*/ 861 h 10975"/>
                <a:gd name="T6" fmla="*/ 1051 w 18029"/>
                <a:gd name="T7" fmla="*/ 893 h 10975"/>
                <a:gd name="T8" fmla="*/ 1018 w 18029"/>
                <a:gd name="T9" fmla="*/ 926 h 10975"/>
                <a:gd name="T10" fmla="*/ 989 w 18029"/>
                <a:gd name="T11" fmla="*/ 957 h 10975"/>
                <a:gd name="T12" fmla="*/ 966 w 18029"/>
                <a:gd name="T13" fmla="*/ 984 h 10975"/>
                <a:gd name="T14" fmla="*/ 958 w 18029"/>
                <a:gd name="T15" fmla="*/ 1002 h 10975"/>
                <a:gd name="T16" fmla="*/ 1015 w 18029"/>
                <a:gd name="T17" fmla="*/ 991 h 10975"/>
                <a:gd name="T18" fmla="*/ 1091 w 18029"/>
                <a:gd name="T19" fmla="*/ 965 h 10975"/>
                <a:gd name="T20" fmla="*/ 1164 w 18029"/>
                <a:gd name="T21" fmla="*/ 930 h 10975"/>
                <a:gd name="T22" fmla="*/ 1233 w 18029"/>
                <a:gd name="T23" fmla="*/ 894 h 10975"/>
                <a:gd name="T24" fmla="*/ 1296 w 18029"/>
                <a:gd name="T25" fmla="*/ 856 h 10975"/>
                <a:gd name="T26" fmla="*/ 1352 w 18029"/>
                <a:gd name="T27" fmla="*/ 816 h 10975"/>
                <a:gd name="T28" fmla="*/ 1399 w 18029"/>
                <a:gd name="T29" fmla="*/ 777 h 10975"/>
                <a:gd name="T30" fmla="*/ 1433 w 18029"/>
                <a:gd name="T31" fmla="*/ 741 h 10975"/>
                <a:gd name="T32" fmla="*/ 1419 w 18029"/>
                <a:gd name="T33" fmla="*/ 701 h 10975"/>
                <a:gd name="T34" fmla="*/ 1341 w 18029"/>
                <a:gd name="T35" fmla="*/ 635 h 10975"/>
                <a:gd name="T36" fmla="*/ 1228 w 18029"/>
                <a:gd name="T37" fmla="*/ 553 h 10975"/>
                <a:gd name="T38" fmla="*/ 1111 w 18029"/>
                <a:gd name="T39" fmla="*/ 465 h 10975"/>
                <a:gd name="T40" fmla="*/ 1072 w 18029"/>
                <a:gd name="T41" fmla="*/ 449 h 10975"/>
                <a:gd name="T42" fmla="*/ 1091 w 18029"/>
                <a:gd name="T43" fmla="*/ 502 h 10975"/>
                <a:gd name="T44" fmla="*/ 1120 w 18029"/>
                <a:gd name="T45" fmla="*/ 579 h 10975"/>
                <a:gd name="T46" fmla="*/ 1124 w 18029"/>
                <a:gd name="T47" fmla="*/ 656 h 10975"/>
                <a:gd name="T48" fmla="*/ 1045 w 18029"/>
                <a:gd name="T49" fmla="*/ 685 h 10975"/>
                <a:gd name="T50" fmla="*/ 932 w 18029"/>
                <a:gd name="T51" fmla="*/ 669 h 10975"/>
                <a:gd name="T52" fmla="*/ 809 w 18029"/>
                <a:gd name="T53" fmla="*/ 616 h 10975"/>
                <a:gd name="T54" fmla="*/ 686 w 18029"/>
                <a:gd name="T55" fmla="*/ 540 h 10975"/>
                <a:gd name="T56" fmla="*/ 565 w 18029"/>
                <a:gd name="T57" fmla="*/ 444 h 10975"/>
                <a:gd name="T58" fmla="*/ 459 w 18029"/>
                <a:gd name="T59" fmla="*/ 339 h 10975"/>
                <a:gd name="T60" fmla="*/ 371 w 18029"/>
                <a:gd name="T61" fmla="*/ 231 h 10975"/>
                <a:gd name="T62" fmla="*/ 312 w 18029"/>
                <a:gd name="T63" fmla="*/ 127 h 10975"/>
                <a:gd name="T64" fmla="*/ 191 w 18029"/>
                <a:gd name="T65" fmla="*/ 35 h 10975"/>
                <a:gd name="T66" fmla="*/ 83 w 18029"/>
                <a:gd name="T67" fmla="*/ 0 h 10975"/>
                <a:gd name="T68" fmla="*/ 19 w 18029"/>
                <a:gd name="T69" fmla="*/ 21 h 10975"/>
                <a:gd name="T70" fmla="*/ 0 w 18029"/>
                <a:gd name="T71" fmla="*/ 87 h 10975"/>
                <a:gd name="T72" fmla="*/ 27 w 18029"/>
                <a:gd name="T73" fmla="*/ 190 h 10975"/>
                <a:gd name="T74" fmla="*/ 99 w 18029"/>
                <a:gd name="T75" fmla="*/ 320 h 10975"/>
                <a:gd name="T76" fmla="*/ 218 w 18029"/>
                <a:gd name="T77" fmla="*/ 466 h 10975"/>
                <a:gd name="T78" fmla="*/ 384 w 18029"/>
                <a:gd name="T79" fmla="*/ 619 h 10975"/>
                <a:gd name="T80" fmla="*/ 496 w 18029"/>
                <a:gd name="T81" fmla="*/ 694 h 10975"/>
                <a:gd name="T82" fmla="*/ 582 w 18029"/>
                <a:gd name="T83" fmla="*/ 734 h 10975"/>
                <a:gd name="T84" fmla="*/ 670 w 18029"/>
                <a:gd name="T85" fmla="*/ 763 h 10975"/>
                <a:gd name="T86" fmla="*/ 756 w 18029"/>
                <a:gd name="T87" fmla="*/ 784 h 10975"/>
                <a:gd name="T88" fmla="*/ 842 w 18029"/>
                <a:gd name="T89" fmla="*/ 798 h 10975"/>
                <a:gd name="T90" fmla="*/ 925 w 18029"/>
                <a:gd name="T91" fmla="*/ 805 h 10975"/>
                <a:gd name="T92" fmla="*/ 1004 w 18029"/>
                <a:gd name="T93" fmla="*/ 805 h 10975"/>
                <a:gd name="T94" fmla="*/ 1080 w 18029"/>
                <a:gd name="T95" fmla="*/ 801 h 10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029"/>
                <a:gd name="T145" fmla="*/ 0 h 10975"/>
                <a:gd name="T146" fmla="*/ 18029 w 18029"/>
                <a:gd name="T147" fmla="*/ 10975 h 10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029" h="10975">
                  <a:moveTo>
                    <a:pt x="13516" y="8737"/>
                  </a:moveTo>
                  <a:lnTo>
                    <a:pt x="13603" y="8783"/>
                  </a:lnTo>
                  <a:lnTo>
                    <a:pt x="13639" y="8814"/>
                  </a:lnTo>
                  <a:lnTo>
                    <a:pt x="13692" y="8860"/>
                  </a:lnTo>
                  <a:lnTo>
                    <a:pt x="13710" y="8906"/>
                  </a:lnTo>
                  <a:lnTo>
                    <a:pt x="13729" y="8953"/>
                  </a:lnTo>
                  <a:lnTo>
                    <a:pt x="13714" y="9032"/>
                  </a:lnTo>
                  <a:lnTo>
                    <a:pt x="13697" y="9079"/>
                  </a:lnTo>
                  <a:lnTo>
                    <a:pt x="13664" y="9174"/>
                  </a:lnTo>
                  <a:lnTo>
                    <a:pt x="13613" y="9254"/>
                  </a:lnTo>
                  <a:lnTo>
                    <a:pt x="13545" y="9318"/>
                  </a:lnTo>
                  <a:lnTo>
                    <a:pt x="13494" y="9397"/>
                  </a:lnTo>
                  <a:lnTo>
                    <a:pt x="13409" y="9477"/>
                  </a:lnTo>
                  <a:lnTo>
                    <a:pt x="13341" y="9572"/>
                  </a:lnTo>
                  <a:lnTo>
                    <a:pt x="13239" y="9668"/>
                  </a:lnTo>
                  <a:lnTo>
                    <a:pt x="13153" y="9747"/>
                  </a:lnTo>
                  <a:lnTo>
                    <a:pt x="13051" y="9843"/>
                  </a:lnTo>
                  <a:lnTo>
                    <a:pt x="12949" y="9940"/>
                  </a:lnTo>
                  <a:lnTo>
                    <a:pt x="12863" y="10020"/>
                  </a:lnTo>
                  <a:lnTo>
                    <a:pt x="12743" y="10100"/>
                  </a:lnTo>
                  <a:lnTo>
                    <a:pt x="12640" y="10196"/>
                  </a:lnTo>
                  <a:lnTo>
                    <a:pt x="12555" y="10276"/>
                  </a:lnTo>
                  <a:lnTo>
                    <a:pt x="12469" y="10355"/>
                  </a:lnTo>
                  <a:lnTo>
                    <a:pt x="12384" y="10435"/>
                  </a:lnTo>
                  <a:lnTo>
                    <a:pt x="12299" y="10515"/>
                  </a:lnTo>
                  <a:lnTo>
                    <a:pt x="12214" y="10595"/>
                  </a:lnTo>
                  <a:lnTo>
                    <a:pt x="12163" y="10674"/>
                  </a:lnTo>
                  <a:lnTo>
                    <a:pt x="12095" y="10738"/>
                  </a:lnTo>
                  <a:lnTo>
                    <a:pt x="12061" y="10802"/>
                  </a:lnTo>
                  <a:lnTo>
                    <a:pt x="12010" y="10849"/>
                  </a:lnTo>
                  <a:lnTo>
                    <a:pt x="11993" y="10897"/>
                  </a:lnTo>
                  <a:lnTo>
                    <a:pt x="11995" y="10928"/>
                  </a:lnTo>
                  <a:lnTo>
                    <a:pt x="12013" y="10975"/>
                  </a:lnTo>
                  <a:lnTo>
                    <a:pt x="12238" y="10924"/>
                  </a:lnTo>
                  <a:lnTo>
                    <a:pt x="12481" y="10857"/>
                  </a:lnTo>
                  <a:lnTo>
                    <a:pt x="12706" y="10806"/>
                  </a:lnTo>
                  <a:lnTo>
                    <a:pt x="12949" y="10739"/>
                  </a:lnTo>
                  <a:lnTo>
                    <a:pt x="13190" y="10672"/>
                  </a:lnTo>
                  <a:lnTo>
                    <a:pt x="13415" y="10590"/>
                  </a:lnTo>
                  <a:lnTo>
                    <a:pt x="13657" y="10523"/>
                  </a:lnTo>
                  <a:lnTo>
                    <a:pt x="13899" y="10425"/>
                  </a:lnTo>
                  <a:lnTo>
                    <a:pt x="14124" y="10343"/>
                  </a:lnTo>
                  <a:lnTo>
                    <a:pt x="14349" y="10261"/>
                  </a:lnTo>
                  <a:lnTo>
                    <a:pt x="14573" y="10146"/>
                  </a:lnTo>
                  <a:lnTo>
                    <a:pt x="14798" y="10064"/>
                  </a:lnTo>
                  <a:lnTo>
                    <a:pt x="15005" y="9967"/>
                  </a:lnTo>
                  <a:lnTo>
                    <a:pt x="15229" y="9853"/>
                  </a:lnTo>
                  <a:lnTo>
                    <a:pt x="15436" y="9755"/>
                  </a:lnTo>
                  <a:lnTo>
                    <a:pt x="15643" y="9658"/>
                  </a:lnTo>
                  <a:lnTo>
                    <a:pt x="15850" y="9560"/>
                  </a:lnTo>
                  <a:lnTo>
                    <a:pt x="16039" y="9447"/>
                  </a:lnTo>
                  <a:lnTo>
                    <a:pt x="16228" y="9334"/>
                  </a:lnTo>
                  <a:lnTo>
                    <a:pt x="16417" y="9221"/>
                  </a:lnTo>
                  <a:lnTo>
                    <a:pt x="16589" y="9124"/>
                  </a:lnTo>
                  <a:lnTo>
                    <a:pt x="16779" y="9011"/>
                  </a:lnTo>
                  <a:lnTo>
                    <a:pt x="16933" y="8898"/>
                  </a:lnTo>
                  <a:lnTo>
                    <a:pt x="17087" y="8786"/>
                  </a:lnTo>
                  <a:lnTo>
                    <a:pt x="17242" y="8673"/>
                  </a:lnTo>
                  <a:lnTo>
                    <a:pt x="17379" y="8577"/>
                  </a:lnTo>
                  <a:lnTo>
                    <a:pt x="17517" y="8481"/>
                  </a:lnTo>
                  <a:lnTo>
                    <a:pt x="17636" y="8368"/>
                  </a:lnTo>
                  <a:lnTo>
                    <a:pt x="17739" y="8273"/>
                  </a:lnTo>
                  <a:lnTo>
                    <a:pt x="17841" y="8177"/>
                  </a:lnTo>
                  <a:lnTo>
                    <a:pt x="17944" y="8081"/>
                  </a:lnTo>
                  <a:lnTo>
                    <a:pt x="18029" y="8002"/>
                  </a:lnTo>
                  <a:lnTo>
                    <a:pt x="18009" y="7891"/>
                  </a:lnTo>
                  <a:lnTo>
                    <a:pt x="17902" y="7767"/>
                  </a:lnTo>
                  <a:lnTo>
                    <a:pt x="17760" y="7645"/>
                  </a:lnTo>
                  <a:lnTo>
                    <a:pt x="17582" y="7491"/>
                  </a:lnTo>
                  <a:lnTo>
                    <a:pt x="17335" y="7307"/>
                  </a:lnTo>
                  <a:lnTo>
                    <a:pt x="17087" y="7123"/>
                  </a:lnTo>
                  <a:lnTo>
                    <a:pt x="16787" y="6925"/>
                  </a:lnTo>
                  <a:lnTo>
                    <a:pt x="16434" y="6711"/>
                  </a:lnTo>
                  <a:lnTo>
                    <a:pt x="16115" y="6496"/>
                  </a:lnTo>
                  <a:lnTo>
                    <a:pt x="15745" y="6267"/>
                  </a:lnTo>
                  <a:lnTo>
                    <a:pt x="15375" y="6038"/>
                  </a:lnTo>
                  <a:lnTo>
                    <a:pt x="14986" y="5794"/>
                  </a:lnTo>
                  <a:lnTo>
                    <a:pt x="14633" y="5550"/>
                  </a:lnTo>
                  <a:lnTo>
                    <a:pt x="14263" y="5321"/>
                  </a:lnTo>
                  <a:lnTo>
                    <a:pt x="13908" y="5076"/>
                  </a:lnTo>
                  <a:lnTo>
                    <a:pt x="13555" y="4830"/>
                  </a:lnTo>
                  <a:lnTo>
                    <a:pt x="13467" y="4816"/>
                  </a:lnTo>
                  <a:lnTo>
                    <a:pt x="13415" y="4832"/>
                  </a:lnTo>
                  <a:lnTo>
                    <a:pt x="13417" y="4895"/>
                  </a:lnTo>
                  <a:lnTo>
                    <a:pt x="13437" y="5005"/>
                  </a:lnTo>
                  <a:lnTo>
                    <a:pt x="13509" y="5129"/>
                  </a:lnTo>
                  <a:lnTo>
                    <a:pt x="13582" y="5285"/>
                  </a:lnTo>
                  <a:lnTo>
                    <a:pt x="13655" y="5472"/>
                  </a:lnTo>
                  <a:lnTo>
                    <a:pt x="13764" y="5658"/>
                  </a:lnTo>
                  <a:lnTo>
                    <a:pt x="13855" y="5861"/>
                  </a:lnTo>
                  <a:lnTo>
                    <a:pt x="13948" y="6095"/>
                  </a:lnTo>
                  <a:lnTo>
                    <a:pt x="14022" y="6313"/>
                  </a:lnTo>
                  <a:lnTo>
                    <a:pt x="14079" y="6547"/>
                  </a:lnTo>
                  <a:lnTo>
                    <a:pt x="14119" y="6767"/>
                  </a:lnTo>
                  <a:lnTo>
                    <a:pt x="14105" y="6970"/>
                  </a:lnTo>
                  <a:lnTo>
                    <a:pt x="14075" y="7159"/>
                  </a:lnTo>
                  <a:lnTo>
                    <a:pt x="14008" y="7348"/>
                  </a:lnTo>
                  <a:lnTo>
                    <a:pt x="13697" y="7417"/>
                  </a:lnTo>
                  <a:lnTo>
                    <a:pt x="13402" y="7469"/>
                  </a:lnTo>
                  <a:lnTo>
                    <a:pt x="13088" y="7474"/>
                  </a:lnTo>
                  <a:lnTo>
                    <a:pt x="12740" y="7480"/>
                  </a:lnTo>
                  <a:lnTo>
                    <a:pt x="12391" y="7423"/>
                  </a:lnTo>
                  <a:lnTo>
                    <a:pt x="12041" y="7366"/>
                  </a:lnTo>
                  <a:lnTo>
                    <a:pt x="11673" y="7294"/>
                  </a:lnTo>
                  <a:lnTo>
                    <a:pt x="11288" y="7176"/>
                  </a:lnTo>
                  <a:lnTo>
                    <a:pt x="10919" y="7040"/>
                  </a:lnTo>
                  <a:lnTo>
                    <a:pt x="10532" y="6890"/>
                  </a:lnTo>
                  <a:lnTo>
                    <a:pt x="10128" y="6725"/>
                  </a:lnTo>
                  <a:lnTo>
                    <a:pt x="9741" y="6543"/>
                  </a:lnTo>
                  <a:lnTo>
                    <a:pt x="9353" y="6330"/>
                  </a:lnTo>
                  <a:lnTo>
                    <a:pt x="8966" y="6117"/>
                  </a:lnTo>
                  <a:lnTo>
                    <a:pt x="8595" y="5888"/>
                  </a:lnTo>
                  <a:lnTo>
                    <a:pt x="8207" y="5644"/>
                  </a:lnTo>
                  <a:lnTo>
                    <a:pt x="7819" y="5400"/>
                  </a:lnTo>
                  <a:lnTo>
                    <a:pt x="7464" y="5123"/>
                  </a:lnTo>
                  <a:lnTo>
                    <a:pt x="7075" y="4848"/>
                  </a:lnTo>
                  <a:lnTo>
                    <a:pt x="6721" y="4571"/>
                  </a:lnTo>
                  <a:lnTo>
                    <a:pt x="6384" y="4279"/>
                  </a:lnTo>
                  <a:lnTo>
                    <a:pt x="6065" y="4002"/>
                  </a:lnTo>
                  <a:lnTo>
                    <a:pt x="5744" y="3694"/>
                  </a:lnTo>
                  <a:lnTo>
                    <a:pt x="5441" y="3401"/>
                  </a:lnTo>
                  <a:lnTo>
                    <a:pt x="5157" y="3123"/>
                  </a:lnTo>
                  <a:lnTo>
                    <a:pt x="4907" y="2814"/>
                  </a:lnTo>
                  <a:lnTo>
                    <a:pt x="4639" y="2521"/>
                  </a:lnTo>
                  <a:lnTo>
                    <a:pt x="4424" y="2242"/>
                  </a:lnTo>
                  <a:lnTo>
                    <a:pt x="4226" y="1947"/>
                  </a:lnTo>
                  <a:lnTo>
                    <a:pt x="4046" y="1668"/>
                  </a:lnTo>
                  <a:lnTo>
                    <a:pt x="3901" y="1388"/>
                  </a:lnTo>
                  <a:lnTo>
                    <a:pt x="3774" y="1123"/>
                  </a:lnTo>
                  <a:lnTo>
                    <a:pt x="3279" y="828"/>
                  </a:lnTo>
                  <a:lnTo>
                    <a:pt x="2819" y="580"/>
                  </a:lnTo>
                  <a:lnTo>
                    <a:pt x="2394" y="379"/>
                  </a:lnTo>
                  <a:lnTo>
                    <a:pt x="2002" y="221"/>
                  </a:lnTo>
                  <a:lnTo>
                    <a:pt x="1646" y="107"/>
                  </a:lnTo>
                  <a:lnTo>
                    <a:pt x="1324" y="33"/>
                  </a:lnTo>
                  <a:lnTo>
                    <a:pt x="1037" y="0"/>
                  </a:lnTo>
                  <a:lnTo>
                    <a:pt x="784" y="4"/>
                  </a:lnTo>
                  <a:lnTo>
                    <a:pt x="567" y="45"/>
                  </a:lnTo>
                  <a:lnTo>
                    <a:pt x="385" y="119"/>
                  </a:lnTo>
                  <a:lnTo>
                    <a:pt x="236" y="227"/>
                  </a:lnTo>
                  <a:lnTo>
                    <a:pt x="125" y="367"/>
                  </a:lnTo>
                  <a:lnTo>
                    <a:pt x="47" y="535"/>
                  </a:lnTo>
                  <a:lnTo>
                    <a:pt x="5" y="731"/>
                  </a:lnTo>
                  <a:lnTo>
                    <a:pt x="0" y="954"/>
                  </a:lnTo>
                  <a:lnTo>
                    <a:pt x="29" y="1203"/>
                  </a:lnTo>
                  <a:lnTo>
                    <a:pt x="94" y="1473"/>
                  </a:lnTo>
                  <a:lnTo>
                    <a:pt x="194" y="1765"/>
                  </a:lnTo>
                  <a:lnTo>
                    <a:pt x="332" y="2077"/>
                  </a:lnTo>
                  <a:lnTo>
                    <a:pt x="505" y="2406"/>
                  </a:lnTo>
                  <a:lnTo>
                    <a:pt x="713" y="2753"/>
                  </a:lnTo>
                  <a:lnTo>
                    <a:pt x="958" y="3113"/>
                  </a:lnTo>
                  <a:lnTo>
                    <a:pt x="1240" y="3487"/>
                  </a:lnTo>
                  <a:lnTo>
                    <a:pt x="1557" y="3872"/>
                  </a:lnTo>
                  <a:lnTo>
                    <a:pt x="1911" y="4267"/>
                  </a:lnTo>
                  <a:lnTo>
                    <a:pt x="2302" y="4670"/>
                  </a:lnTo>
                  <a:lnTo>
                    <a:pt x="2728" y="5080"/>
                  </a:lnTo>
                  <a:lnTo>
                    <a:pt x="3193" y="5494"/>
                  </a:lnTo>
                  <a:lnTo>
                    <a:pt x="3693" y="5911"/>
                  </a:lnTo>
                  <a:lnTo>
                    <a:pt x="4231" y="6331"/>
                  </a:lnTo>
                  <a:lnTo>
                    <a:pt x="4805" y="6749"/>
                  </a:lnTo>
                  <a:lnTo>
                    <a:pt x="5417" y="7167"/>
                  </a:lnTo>
                  <a:lnTo>
                    <a:pt x="5681" y="7303"/>
                  </a:lnTo>
                  <a:lnTo>
                    <a:pt x="5945" y="7439"/>
                  </a:lnTo>
                  <a:lnTo>
                    <a:pt x="6210" y="7576"/>
                  </a:lnTo>
                  <a:lnTo>
                    <a:pt x="6473" y="7681"/>
                  </a:lnTo>
                  <a:lnTo>
                    <a:pt x="6754" y="7802"/>
                  </a:lnTo>
                  <a:lnTo>
                    <a:pt x="7018" y="7907"/>
                  </a:lnTo>
                  <a:lnTo>
                    <a:pt x="7282" y="8013"/>
                  </a:lnTo>
                  <a:lnTo>
                    <a:pt x="7562" y="8102"/>
                  </a:lnTo>
                  <a:lnTo>
                    <a:pt x="7825" y="8176"/>
                  </a:lnTo>
                  <a:lnTo>
                    <a:pt x="8105" y="8265"/>
                  </a:lnTo>
                  <a:lnTo>
                    <a:pt x="8386" y="8324"/>
                  </a:lnTo>
                  <a:lnTo>
                    <a:pt x="8649" y="8398"/>
                  </a:lnTo>
                  <a:lnTo>
                    <a:pt x="8928" y="8455"/>
                  </a:lnTo>
                  <a:lnTo>
                    <a:pt x="9208" y="8513"/>
                  </a:lnTo>
                  <a:lnTo>
                    <a:pt x="9470" y="8556"/>
                  </a:lnTo>
                  <a:lnTo>
                    <a:pt x="9750" y="8613"/>
                  </a:lnTo>
                  <a:lnTo>
                    <a:pt x="10012" y="8656"/>
                  </a:lnTo>
                  <a:lnTo>
                    <a:pt x="10291" y="8682"/>
                  </a:lnTo>
                  <a:lnTo>
                    <a:pt x="10537" y="8710"/>
                  </a:lnTo>
                  <a:lnTo>
                    <a:pt x="10816" y="8737"/>
                  </a:lnTo>
                  <a:lnTo>
                    <a:pt x="11077" y="8748"/>
                  </a:lnTo>
                  <a:lnTo>
                    <a:pt x="11322" y="8775"/>
                  </a:lnTo>
                  <a:lnTo>
                    <a:pt x="11583" y="8786"/>
                  </a:lnTo>
                  <a:lnTo>
                    <a:pt x="11845" y="8798"/>
                  </a:lnTo>
                  <a:lnTo>
                    <a:pt x="12088" y="8793"/>
                  </a:lnTo>
                  <a:lnTo>
                    <a:pt x="12332" y="8789"/>
                  </a:lnTo>
                  <a:lnTo>
                    <a:pt x="12576" y="8785"/>
                  </a:lnTo>
                  <a:lnTo>
                    <a:pt x="12819" y="8781"/>
                  </a:lnTo>
                  <a:lnTo>
                    <a:pt x="13063" y="8777"/>
                  </a:lnTo>
                  <a:lnTo>
                    <a:pt x="13289" y="8757"/>
                  </a:lnTo>
                  <a:lnTo>
                    <a:pt x="13516" y="8737"/>
                  </a:lnTo>
                  <a:close/>
                </a:path>
              </a:pathLst>
            </a:custGeom>
            <a:solidFill>
              <a:schemeClr val="accent2"/>
            </a:solidFill>
            <a:ln w="9525">
              <a:noFill/>
              <a:round/>
              <a:headEnd/>
              <a:tailEnd/>
            </a:ln>
          </p:spPr>
          <p:txBody>
            <a:bodyPr/>
            <a:lstStyle/>
            <a:p>
              <a:endParaRPr lang="en-US">
                <a:solidFill>
                  <a:srgbClr val="FFFFFF"/>
                </a:solidFill>
              </a:endParaRPr>
            </a:p>
          </p:txBody>
        </p:sp>
      </p:grpSp>
      <p:sp>
        <p:nvSpPr>
          <p:cNvPr id="13317" name="Freeform 9"/>
          <p:cNvSpPr>
            <a:spLocks/>
          </p:cNvSpPr>
          <p:nvPr/>
        </p:nvSpPr>
        <p:spPr bwMode="auto">
          <a:xfrm rot="1467860" flipV="1">
            <a:off x="1509713" y="914400"/>
            <a:ext cx="5272087" cy="1935163"/>
          </a:xfrm>
          <a:custGeom>
            <a:avLst/>
            <a:gdLst>
              <a:gd name="T0" fmla="*/ 4003850 w 18029"/>
              <a:gd name="T1" fmla="*/ 1562237 h 10975"/>
              <a:gd name="T2" fmla="*/ 4005312 w 18029"/>
              <a:gd name="T3" fmla="*/ 1600852 h 10975"/>
              <a:gd name="T4" fmla="*/ 3945950 w 18029"/>
              <a:gd name="T5" fmla="*/ 1656923 h 10975"/>
              <a:gd name="T6" fmla="*/ 3846234 w 18029"/>
              <a:gd name="T7" fmla="*/ 1718636 h 10975"/>
              <a:gd name="T8" fmla="*/ 3726341 w 18029"/>
              <a:gd name="T9" fmla="*/ 1780879 h 10975"/>
              <a:gd name="T10" fmla="*/ 3621361 w 18029"/>
              <a:gd name="T11" fmla="*/ 1839948 h 10975"/>
              <a:gd name="T12" fmla="*/ 3536851 w 18029"/>
              <a:gd name="T13" fmla="*/ 1893374 h 10975"/>
              <a:gd name="T14" fmla="*/ 3507609 w 18029"/>
              <a:gd name="T15" fmla="*/ 1926876 h 10975"/>
              <a:gd name="T16" fmla="*/ 3715521 w 18029"/>
              <a:gd name="T17" fmla="*/ 1905364 h 10975"/>
              <a:gd name="T18" fmla="*/ 3993615 w 18029"/>
              <a:gd name="T19" fmla="*/ 1855464 h 10975"/>
              <a:gd name="T20" fmla="*/ 4261474 w 18029"/>
              <a:gd name="T21" fmla="*/ 1788990 h 10975"/>
              <a:gd name="T22" fmla="*/ 4513834 w 18029"/>
              <a:gd name="T23" fmla="*/ 1720047 h 10975"/>
              <a:gd name="T24" fmla="*/ 4745433 w 18029"/>
              <a:gd name="T25" fmla="*/ 1645814 h 10975"/>
              <a:gd name="T26" fmla="*/ 4951592 w 18029"/>
              <a:gd name="T27" fmla="*/ 1568937 h 10975"/>
              <a:gd name="T28" fmla="*/ 5122367 w 18029"/>
              <a:gd name="T29" fmla="*/ 1495409 h 10975"/>
              <a:gd name="T30" fmla="*/ 5247231 w 18029"/>
              <a:gd name="T31" fmla="*/ 1424879 h 10975"/>
              <a:gd name="T32" fmla="*/ 5193425 w 18029"/>
              <a:gd name="T33" fmla="*/ 1348002 h 10975"/>
              <a:gd name="T34" fmla="*/ 4908898 w 18029"/>
              <a:gd name="T35" fmla="*/ 1221048 h 10975"/>
              <a:gd name="T36" fmla="*/ 4495997 w 18029"/>
              <a:gd name="T37" fmla="*/ 1064648 h 10975"/>
              <a:gd name="T38" fmla="*/ 4067013 w 18029"/>
              <a:gd name="T39" fmla="*/ 895024 h 10975"/>
              <a:gd name="T40" fmla="*/ 3923433 w 18029"/>
              <a:gd name="T41" fmla="*/ 863109 h 10975"/>
              <a:gd name="T42" fmla="*/ 3993030 w 18029"/>
              <a:gd name="T43" fmla="*/ 964848 h 10975"/>
              <a:gd name="T44" fmla="*/ 4100349 w 18029"/>
              <a:gd name="T45" fmla="*/ 1113137 h 10975"/>
              <a:gd name="T46" fmla="*/ 4115847 w 18029"/>
              <a:gd name="T47" fmla="*/ 1262308 h 10975"/>
              <a:gd name="T48" fmla="*/ 3827226 w 18029"/>
              <a:gd name="T49" fmla="*/ 1317850 h 10975"/>
              <a:gd name="T50" fmla="*/ 3413449 w 18029"/>
              <a:gd name="T51" fmla="*/ 1286112 h 10975"/>
              <a:gd name="T52" fmla="*/ 2961656 w 18029"/>
              <a:gd name="T53" fmla="*/ 1185783 h 10975"/>
              <a:gd name="T54" fmla="*/ 2513372 w 18029"/>
              <a:gd name="T55" fmla="*/ 1038199 h 10975"/>
              <a:gd name="T56" fmla="*/ 2068890 w 18029"/>
              <a:gd name="T57" fmla="*/ 854822 h 10975"/>
              <a:gd name="T58" fmla="*/ 1679675 w 18029"/>
              <a:gd name="T59" fmla="*/ 651343 h 10975"/>
              <a:gd name="T60" fmla="*/ 1356548 w 18029"/>
              <a:gd name="T61" fmla="*/ 444514 h 10975"/>
              <a:gd name="T62" fmla="*/ 1140740 w 18029"/>
              <a:gd name="T63" fmla="*/ 244739 h 10975"/>
              <a:gd name="T64" fmla="*/ 700060 w 18029"/>
              <a:gd name="T65" fmla="*/ 66827 h 10975"/>
              <a:gd name="T66" fmla="*/ 303242 w 18029"/>
              <a:gd name="T67" fmla="*/ 0 h 10975"/>
              <a:gd name="T68" fmla="*/ 69012 w 18029"/>
              <a:gd name="T69" fmla="*/ 40026 h 10975"/>
              <a:gd name="T70" fmla="*/ 0 w 18029"/>
              <a:gd name="T71" fmla="*/ 168214 h 10975"/>
              <a:gd name="T72" fmla="*/ 97084 w 18029"/>
              <a:gd name="T73" fmla="*/ 366226 h 10975"/>
              <a:gd name="T74" fmla="*/ 362604 w 18029"/>
              <a:gd name="T75" fmla="*/ 614844 h 10975"/>
              <a:gd name="T76" fmla="*/ 797729 w 18029"/>
              <a:gd name="T77" fmla="*/ 895729 h 10975"/>
              <a:gd name="T78" fmla="*/ 1405091 w 18029"/>
              <a:gd name="T79" fmla="*/ 1190015 h 10975"/>
              <a:gd name="T80" fmla="*/ 1815944 w 18029"/>
              <a:gd name="T81" fmla="*/ 1335835 h 10975"/>
              <a:gd name="T82" fmla="*/ 2129421 w 18029"/>
              <a:gd name="T83" fmla="*/ 1412889 h 10975"/>
              <a:gd name="T84" fmla="*/ 2452256 w 18029"/>
              <a:gd name="T85" fmla="*/ 1467727 h 10975"/>
              <a:gd name="T86" fmla="*/ 2769242 w 18029"/>
              <a:gd name="T87" fmla="*/ 1508634 h 10975"/>
              <a:gd name="T88" fmla="*/ 3081257 w 18029"/>
              <a:gd name="T89" fmla="*/ 1535788 h 10975"/>
              <a:gd name="T90" fmla="*/ 3387131 w 18029"/>
              <a:gd name="T91" fmla="*/ 1549188 h 10975"/>
              <a:gd name="T92" fmla="*/ 3677506 w 18029"/>
              <a:gd name="T93" fmla="*/ 1549012 h 10975"/>
              <a:gd name="T94" fmla="*/ 3952383 w 18029"/>
              <a:gd name="T95" fmla="*/ 1540549 h 109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029"/>
              <a:gd name="T145" fmla="*/ 0 h 10975"/>
              <a:gd name="T146" fmla="*/ 18029 w 18029"/>
              <a:gd name="T147" fmla="*/ 10975 h 109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029" h="10975">
                <a:moveTo>
                  <a:pt x="13516" y="8737"/>
                </a:moveTo>
                <a:lnTo>
                  <a:pt x="13603" y="8783"/>
                </a:lnTo>
                <a:lnTo>
                  <a:pt x="13639" y="8814"/>
                </a:lnTo>
                <a:lnTo>
                  <a:pt x="13692" y="8860"/>
                </a:lnTo>
                <a:lnTo>
                  <a:pt x="13710" y="8906"/>
                </a:lnTo>
                <a:lnTo>
                  <a:pt x="13729" y="8953"/>
                </a:lnTo>
                <a:lnTo>
                  <a:pt x="13714" y="9032"/>
                </a:lnTo>
                <a:lnTo>
                  <a:pt x="13697" y="9079"/>
                </a:lnTo>
                <a:lnTo>
                  <a:pt x="13664" y="9174"/>
                </a:lnTo>
                <a:lnTo>
                  <a:pt x="13613" y="9254"/>
                </a:lnTo>
                <a:lnTo>
                  <a:pt x="13545" y="9318"/>
                </a:lnTo>
                <a:lnTo>
                  <a:pt x="13494" y="9397"/>
                </a:lnTo>
                <a:lnTo>
                  <a:pt x="13409" y="9477"/>
                </a:lnTo>
                <a:lnTo>
                  <a:pt x="13341" y="9572"/>
                </a:lnTo>
                <a:lnTo>
                  <a:pt x="13239" y="9668"/>
                </a:lnTo>
                <a:lnTo>
                  <a:pt x="13153" y="9747"/>
                </a:lnTo>
                <a:lnTo>
                  <a:pt x="13051" y="9843"/>
                </a:lnTo>
                <a:lnTo>
                  <a:pt x="12949" y="9940"/>
                </a:lnTo>
                <a:lnTo>
                  <a:pt x="12863" y="10020"/>
                </a:lnTo>
                <a:lnTo>
                  <a:pt x="12743" y="10100"/>
                </a:lnTo>
                <a:lnTo>
                  <a:pt x="12640" y="10196"/>
                </a:lnTo>
                <a:lnTo>
                  <a:pt x="12555" y="10276"/>
                </a:lnTo>
                <a:lnTo>
                  <a:pt x="12469" y="10355"/>
                </a:lnTo>
                <a:lnTo>
                  <a:pt x="12384" y="10435"/>
                </a:lnTo>
                <a:lnTo>
                  <a:pt x="12299" y="10515"/>
                </a:lnTo>
                <a:lnTo>
                  <a:pt x="12214" y="10595"/>
                </a:lnTo>
                <a:lnTo>
                  <a:pt x="12163" y="10674"/>
                </a:lnTo>
                <a:lnTo>
                  <a:pt x="12095" y="10738"/>
                </a:lnTo>
                <a:lnTo>
                  <a:pt x="12061" y="10802"/>
                </a:lnTo>
                <a:lnTo>
                  <a:pt x="12010" y="10849"/>
                </a:lnTo>
                <a:lnTo>
                  <a:pt x="11993" y="10897"/>
                </a:lnTo>
                <a:lnTo>
                  <a:pt x="11995" y="10928"/>
                </a:lnTo>
                <a:lnTo>
                  <a:pt x="12013" y="10975"/>
                </a:lnTo>
                <a:lnTo>
                  <a:pt x="12238" y="10924"/>
                </a:lnTo>
                <a:lnTo>
                  <a:pt x="12481" y="10857"/>
                </a:lnTo>
                <a:lnTo>
                  <a:pt x="12706" y="10806"/>
                </a:lnTo>
                <a:lnTo>
                  <a:pt x="12949" y="10739"/>
                </a:lnTo>
                <a:lnTo>
                  <a:pt x="13190" y="10672"/>
                </a:lnTo>
                <a:lnTo>
                  <a:pt x="13415" y="10590"/>
                </a:lnTo>
                <a:lnTo>
                  <a:pt x="13657" y="10523"/>
                </a:lnTo>
                <a:lnTo>
                  <a:pt x="13899" y="10425"/>
                </a:lnTo>
                <a:lnTo>
                  <a:pt x="14124" y="10343"/>
                </a:lnTo>
                <a:lnTo>
                  <a:pt x="14349" y="10261"/>
                </a:lnTo>
                <a:lnTo>
                  <a:pt x="14573" y="10146"/>
                </a:lnTo>
                <a:lnTo>
                  <a:pt x="14798" y="10064"/>
                </a:lnTo>
                <a:lnTo>
                  <a:pt x="15005" y="9967"/>
                </a:lnTo>
                <a:lnTo>
                  <a:pt x="15229" y="9853"/>
                </a:lnTo>
                <a:lnTo>
                  <a:pt x="15436" y="9755"/>
                </a:lnTo>
                <a:lnTo>
                  <a:pt x="15643" y="9658"/>
                </a:lnTo>
                <a:lnTo>
                  <a:pt x="15850" y="9560"/>
                </a:lnTo>
                <a:lnTo>
                  <a:pt x="16039" y="9447"/>
                </a:lnTo>
                <a:lnTo>
                  <a:pt x="16228" y="9334"/>
                </a:lnTo>
                <a:lnTo>
                  <a:pt x="16417" y="9221"/>
                </a:lnTo>
                <a:lnTo>
                  <a:pt x="16589" y="9124"/>
                </a:lnTo>
                <a:lnTo>
                  <a:pt x="16779" y="9011"/>
                </a:lnTo>
                <a:lnTo>
                  <a:pt x="16933" y="8898"/>
                </a:lnTo>
                <a:lnTo>
                  <a:pt x="17087" y="8786"/>
                </a:lnTo>
                <a:lnTo>
                  <a:pt x="17242" y="8673"/>
                </a:lnTo>
                <a:lnTo>
                  <a:pt x="17379" y="8577"/>
                </a:lnTo>
                <a:lnTo>
                  <a:pt x="17517" y="8481"/>
                </a:lnTo>
                <a:lnTo>
                  <a:pt x="17636" y="8368"/>
                </a:lnTo>
                <a:lnTo>
                  <a:pt x="17739" y="8273"/>
                </a:lnTo>
                <a:lnTo>
                  <a:pt x="17841" y="8177"/>
                </a:lnTo>
                <a:lnTo>
                  <a:pt x="17944" y="8081"/>
                </a:lnTo>
                <a:lnTo>
                  <a:pt x="18029" y="8002"/>
                </a:lnTo>
                <a:lnTo>
                  <a:pt x="18009" y="7891"/>
                </a:lnTo>
                <a:lnTo>
                  <a:pt x="17902" y="7767"/>
                </a:lnTo>
                <a:lnTo>
                  <a:pt x="17760" y="7645"/>
                </a:lnTo>
                <a:lnTo>
                  <a:pt x="17582" y="7491"/>
                </a:lnTo>
                <a:lnTo>
                  <a:pt x="17335" y="7307"/>
                </a:lnTo>
                <a:lnTo>
                  <a:pt x="17087" y="7123"/>
                </a:lnTo>
                <a:lnTo>
                  <a:pt x="16787" y="6925"/>
                </a:lnTo>
                <a:lnTo>
                  <a:pt x="16434" y="6711"/>
                </a:lnTo>
                <a:lnTo>
                  <a:pt x="16115" y="6496"/>
                </a:lnTo>
                <a:lnTo>
                  <a:pt x="15745" y="6267"/>
                </a:lnTo>
                <a:lnTo>
                  <a:pt x="15375" y="6038"/>
                </a:lnTo>
                <a:lnTo>
                  <a:pt x="14986" y="5794"/>
                </a:lnTo>
                <a:lnTo>
                  <a:pt x="14633" y="5550"/>
                </a:lnTo>
                <a:lnTo>
                  <a:pt x="14263" y="5321"/>
                </a:lnTo>
                <a:lnTo>
                  <a:pt x="13908" y="5076"/>
                </a:lnTo>
                <a:lnTo>
                  <a:pt x="13555" y="4830"/>
                </a:lnTo>
                <a:lnTo>
                  <a:pt x="13467" y="4816"/>
                </a:lnTo>
                <a:lnTo>
                  <a:pt x="13415" y="4832"/>
                </a:lnTo>
                <a:lnTo>
                  <a:pt x="13417" y="4895"/>
                </a:lnTo>
                <a:lnTo>
                  <a:pt x="13437" y="5005"/>
                </a:lnTo>
                <a:lnTo>
                  <a:pt x="13509" y="5129"/>
                </a:lnTo>
                <a:lnTo>
                  <a:pt x="13582" y="5285"/>
                </a:lnTo>
                <a:lnTo>
                  <a:pt x="13655" y="5472"/>
                </a:lnTo>
                <a:lnTo>
                  <a:pt x="13764" y="5658"/>
                </a:lnTo>
                <a:lnTo>
                  <a:pt x="13855" y="5861"/>
                </a:lnTo>
                <a:lnTo>
                  <a:pt x="13948" y="6095"/>
                </a:lnTo>
                <a:lnTo>
                  <a:pt x="14022" y="6313"/>
                </a:lnTo>
                <a:lnTo>
                  <a:pt x="14079" y="6547"/>
                </a:lnTo>
                <a:lnTo>
                  <a:pt x="14119" y="6767"/>
                </a:lnTo>
                <a:lnTo>
                  <a:pt x="14105" y="6970"/>
                </a:lnTo>
                <a:lnTo>
                  <a:pt x="14075" y="7159"/>
                </a:lnTo>
                <a:lnTo>
                  <a:pt x="14008" y="7348"/>
                </a:lnTo>
                <a:lnTo>
                  <a:pt x="13697" y="7417"/>
                </a:lnTo>
                <a:lnTo>
                  <a:pt x="13402" y="7469"/>
                </a:lnTo>
                <a:lnTo>
                  <a:pt x="13088" y="7474"/>
                </a:lnTo>
                <a:lnTo>
                  <a:pt x="12740" y="7480"/>
                </a:lnTo>
                <a:lnTo>
                  <a:pt x="12391" y="7423"/>
                </a:lnTo>
                <a:lnTo>
                  <a:pt x="12041" y="7366"/>
                </a:lnTo>
                <a:lnTo>
                  <a:pt x="11673" y="7294"/>
                </a:lnTo>
                <a:lnTo>
                  <a:pt x="11288" y="7176"/>
                </a:lnTo>
                <a:lnTo>
                  <a:pt x="10919" y="7040"/>
                </a:lnTo>
                <a:lnTo>
                  <a:pt x="10532" y="6890"/>
                </a:lnTo>
                <a:lnTo>
                  <a:pt x="10128" y="6725"/>
                </a:lnTo>
                <a:lnTo>
                  <a:pt x="9741" y="6543"/>
                </a:lnTo>
                <a:lnTo>
                  <a:pt x="9353" y="6330"/>
                </a:lnTo>
                <a:lnTo>
                  <a:pt x="8966" y="6117"/>
                </a:lnTo>
                <a:lnTo>
                  <a:pt x="8595" y="5888"/>
                </a:lnTo>
                <a:lnTo>
                  <a:pt x="8207" y="5644"/>
                </a:lnTo>
                <a:lnTo>
                  <a:pt x="7819" y="5400"/>
                </a:lnTo>
                <a:lnTo>
                  <a:pt x="7464" y="5123"/>
                </a:lnTo>
                <a:lnTo>
                  <a:pt x="7075" y="4848"/>
                </a:lnTo>
                <a:lnTo>
                  <a:pt x="6721" y="4571"/>
                </a:lnTo>
                <a:lnTo>
                  <a:pt x="6384" y="4279"/>
                </a:lnTo>
                <a:lnTo>
                  <a:pt x="6065" y="4002"/>
                </a:lnTo>
                <a:lnTo>
                  <a:pt x="5744" y="3694"/>
                </a:lnTo>
                <a:lnTo>
                  <a:pt x="5441" y="3401"/>
                </a:lnTo>
                <a:lnTo>
                  <a:pt x="5157" y="3123"/>
                </a:lnTo>
                <a:lnTo>
                  <a:pt x="4907" y="2814"/>
                </a:lnTo>
                <a:lnTo>
                  <a:pt x="4639" y="2521"/>
                </a:lnTo>
                <a:lnTo>
                  <a:pt x="4424" y="2242"/>
                </a:lnTo>
                <a:lnTo>
                  <a:pt x="4226" y="1947"/>
                </a:lnTo>
                <a:lnTo>
                  <a:pt x="4046" y="1668"/>
                </a:lnTo>
                <a:lnTo>
                  <a:pt x="3901" y="1388"/>
                </a:lnTo>
                <a:lnTo>
                  <a:pt x="3774" y="1123"/>
                </a:lnTo>
                <a:lnTo>
                  <a:pt x="3279" y="828"/>
                </a:lnTo>
                <a:lnTo>
                  <a:pt x="2819" y="580"/>
                </a:lnTo>
                <a:lnTo>
                  <a:pt x="2394" y="379"/>
                </a:lnTo>
                <a:lnTo>
                  <a:pt x="2002" y="221"/>
                </a:lnTo>
                <a:lnTo>
                  <a:pt x="1646" y="107"/>
                </a:lnTo>
                <a:lnTo>
                  <a:pt x="1324" y="33"/>
                </a:lnTo>
                <a:lnTo>
                  <a:pt x="1037" y="0"/>
                </a:lnTo>
                <a:lnTo>
                  <a:pt x="784" y="4"/>
                </a:lnTo>
                <a:lnTo>
                  <a:pt x="567" y="45"/>
                </a:lnTo>
                <a:lnTo>
                  <a:pt x="385" y="119"/>
                </a:lnTo>
                <a:lnTo>
                  <a:pt x="236" y="227"/>
                </a:lnTo>
                <a:lnTo>
                  <a:pt x="125" y="367"/>
                </a:lnTo>
                <a:lnTo>
                  <a:pt x="47" y="535"/>
                </a:lnTo>
                <a:lnTo>
                  <a:pt x="5" y="731"/>
                </a:lnTo>
                <a:lnTo>
                  <a:pt x="0" y="954"/>
                </a:lnTo>
                <a:lnTo>
                  <a:pt x="29" y="1203"/>
                </a:lnTo>
                <a:lnTo>
                  <a:pt x="94" y="1473"/>
                </a:lnTo>
                <a:lnTo>
                  <a:pt x="194" y="1765"/>
                </a:lnTo>
                <a:lnTo>
                  <a:pt x="332" y="2077"/>
                </a:lnTo>
                <a:lnTo>
                  <a:pt x="505" y="2406"/>
                </a:lnTo>
                <a:lnTo>
                  <a:pt x="713" y="2753"/>
                </a:lnTo>
                <a:lnTo>
                  <a:pt x="958" y="3113"/>
                </a:lnTo>
                <a:lnTo>
                  <a:pt x="1240" y="3487"/>
                </a:lnTo>
                <a:lnTo>
                  <a:pt x="1557" y="3872"/>
                </a:lnTo>
                <a:lnTo>
                  <a:pt x="1911" y="4267"/>
                </a:lnTo>
                <a:lnTo>
                  <a:pt x="2302" y="4670"/>
                </a:lnTo>
                <a:lnTo>
                  <a:pt x="2728" y="5080"/>
                </a:lnTo>
                <a:lnTo>
                  <a:pt x="3193" y="5494"/>
                </a:lnTo>
                <a:lnTo>
                  <a:pt x="3693" y="5911"/>
                </a:lnTo>
                <a:lnTo>
                  <a:pt x="4231" y="6331"/>
                </a:lnTo>
                <a:lnTo>
                  <a:pt x="4805" y="6749"/>
                </a:lnTo>
                <a:lnTo>
                  <a:pt x="5417" y="7167"/>
                </a:lnTo>
                <a:lnTo>
                  <a:pt x="5681" y="7303"/>
                </a:lnTo>
                <a:lnTo>
                  <a:pt x="5945" y="7439"/>
                </a:lnTo>
                <a:lnTo>
                  <a:pt x="6210" y="7576"/>
                </a:lnTo>
                <a:lnTo>
                  <a:pt x="6473" y="7681"/>
                </a:lnTo>
                <a:lnTo>
                  <a:pt x="6754" y="7802"/>
                </a:lnTo>
                <a:lnTo>
                  <a:pt x="7018" y="7907"/>
                </a:lnTo>
                <a:lnTo>
                  <a:pt x="7282" y="8013"/>
                </a:lnTo>
                <a:lnTo>
                  <a:pt x="7562" y="8102"/>
                </a:lnTo>
                <a:lnTo>
                  <a:pt x="7825" y="8176"/>
                </a:lnTo>
                <a:lnTo>
                  <a:pt x="8105" y="8265"/>
                </a:lnTo>
                <a:lnTo>
                  <a:pt x="8386" y="8324"/>
                </a:lnTo>
                <a:lnTo>
                  <a:pt x="8649" y="8398"/>
                </a:lnTo>
                <a:lnTo>
                  <a:pt x="8928" y="8455"/>
                </a:lnTo>
                <a:lnTo>
                  <a:pt x="9208" y="8513"/>
                </a:lnTo>
                <a:lnTo>
                  <a:pt x="9470" y="8556"/>
                </a:lnTo>
                <a:lnTo>
                  <a:pt x="9750" y="8613"/>
                </a:lnTo>
                <a:lnTo>
                  <a:pt x="10012" y="8656"/>
                </a:lnTo>
                <a:lnTo>
                  <a:pt x="10291" y="8682"/>
                </a:lnTo>
                <a:lnTo>
                  <a:pt x="10537" y="8710"/>
                </a:lnTo>
                <a:lnTo>
                  <a:pt x="10816" y="8737"/>
                </a:lnTo>
                <a:lnTo>
                  <a:pt x="11077" y="8748"/>
                </a:lnTo>
                <a:lnTo>
                  <a:pt x="11322" y="8775"/>
                </a:lnTo>
                <a:lnTo>
                  <a:pt x="11583" y="8786"/>
                </a:lnTo>
                <a:lnTo>
                  <a:pt x="11845" y="8798"/>
                </a:lnTo>
                <a:lnTo>
                  <a:pt x="12088" y="8793"/>
                </a:lnTo>
                <a:lnTo>
                  <a:pt x="12332" y="8789"/>
                </a:lnTo>
                <a:lnTo>
                  <a:pt x="12576" y="8785"/>
                </a:lnTo>
                <a:lnTo>
                  <a:pt x="12819" y="8781"/>
                </a:lnTo>
                <a:lnTo>
                  <a:pt x="13063" y="8777"/>
                </a:lnTo>
                <a:lnTo>
                  <a:pt x="13289" y="8757"/>
                </a:lnTo>
                <a:lnTo>
                  <a:pt x="13516" y="8737"/>
                </a:lnTo>
                <a:close/>
              </a:path>
            </a:pathLst>
          </a:custGeom>
          <a:solidFill>
            <a:schemeClr val="accent2"/>
          </a:solidFill>
          <a:ln w="9525">
            <a:noFill/>
            <a:round/>
            <a:headEnd/>
            <a:tailEnd/>
          </a:ln>
        </p:spPr>
        <p:txBody>
          <a:bodyPr/>
          <a:lstStyle/>
          <a:p>
            <a:endParaRPr lang="en-US">
              <a:solidFill>
                <a:srgbClr val="FFFFFF"/>
              </a:solidFill>
            </a:endParaRPr>
          </a:p>
        </p:txBody>
      </p:sp>
      <p:sp>
        <p:nvSpPr>
          <p:cNvPr id="2933770" name="WordArt 10"/>
          <p:cNvSpPr>
            <a:spLocks noChangeArrowheads="1" noChangeShapeType="1" noTextEdit="1"/>
          </p:cNvSpPr>
          <p:nvPr/>
        </p:nvSpPr>
        <p:spPr bwMode="auto">
          <a:xfrm rot="528820">
            <a:off x="3102774" y="1407700"/>
            <a:ext cx="1919026" cy="244475"/>
          </a:xfrm>
          <a:prstGeom prst="rect">
            <a:avLst/>
          </a:prstGeom>
        </p:spPr>
        <p:txBody>
          <a:bodyPr wrap="none" fromWordArt="1">
            <a:prstTxWarp prst="textCanDown">
              <a:avLst>
                <a:gd name="adj" fmla="val 0"/>
              </a:avLst>
            </a:prstTxWarp>
          </a:bodyPr>
          <a:lstStyle/>
          <a:p>
            <a:r>
              <a:rPr lang="en-US" sz="2800" b="1" kern="10" dirty="0">
                <a:ln w="9525">
                  <a:solidFill>
                    <a:srgbClr val="000000"/>
                  </a:solidFill>
                  <a:round/>
                  <a:headEnd/>
                  <a:tailEnd/>
                </a:ln>
                <a:solidFill>
                  <a:srgbClr val="000000"/>
                </a:solidFill>
                <a:latin typeface="Lucida Sans Unicode"/>
                <a:cs typeface="Lucida Sans Unicode"/>
              </a:rPr>
              <a:t>EXPOSURES</a:t>
            </a:r>
          </a:p>
        </p:txBody>
      </p:sp>
      <p:sp>
        <p:nvSpPr>
          <p:cNvPr id="2933771" name="Text Box 11"/>
          <p:cNvSpPr txBox="1">
            <a:spLocks noChangeArrowheads="1"/>
          </p:cNvSpPr>
          <p:nvPr/>
        </p:nvSpPr>
        <p:spPr bwMode="auto">
          <a:xfrm>
            <a:off x="152400" y="1371600"/>
            <a:ext cx="2819400" cy="1600200"/>
          </a:xfrm>
          <a:prstGeom prst="rect">
            <a:avLst/>
          </a:prstGeom>
          <a:solidFill>
            <a:srgbClr val="6600CC"/>
          </a:solidFill>
          <a:ln w="9525">
            <a:noFill/>
            <a:miter lim="800000"/>
            <a:headEnd/>
            <a:tailEnd/>
          </a:ln>
          <a:effectLst/>
        </p:spPr>
        <p:txBody>
          <a:bodyPr anchor="ctr"/>
          <a:lstStyle/>
          <a:p>
            <a:pPr>
              <a:defRPr/>
            </a:pPr>
            <a:r>
              <a:rPr lang="en-US" sz="2400" b="1">
                <a:solidFill>
                  <a:srgbClr val="FFFFFF"/>
                </a:solidFill>
                <a:effectLst>
                  <a:outerShdw blurRad="38100" dist="38100" dir="2700000" algn="tl">
                    <a:srgbClr val="000000"/>
                  </a:outerShdw>
                </a:effectLst>
                <a:latin typeface="Lucida Sans Unicode" pitchFamily="34" charset="0"/>
              </a:rPr>
              <a:t>ENVIRONMENT</a:t>
            </a:r>
          </a:p>
        </p:txBody>
      </p:sp>
      <p:pic>
        <p:nvPicPr>
          <p:cNvPr id="13320" name="Picture 12" descr="pi slide logo 03"/>
          <p:cNvPicPr>
            <a:picLocks noChangeAspect="1" noChangeArrowheads="1"/>
          </p:cNvPicPr>
          <p:nvPr/>
        </p:nvPicPr>
        <p:blipFill>
          <a:blip r:embed="rId3" cstate="print"/>
          <a:srcRect/>
          <a:stretch>
            <a:fillRect/>
          </a:stretch>
        </p:blipFill>
        <p:spPr bwMode="auto">
          <a:xfrm>
            <a:off x="7781925" y="6400800"/>
            <a:ext cx="1260475" cy="393700"/>
          </a:xfrm>
          <a:prstGeom prst="rect">
            <a:avLst/>
          </a:prstGeom>
          <a:noFill/>
          <a:ln w="9525">
            <a:noFill/>
            <a:miter lim="800000"/>
            <a:headEnd/>
            <a:tailEnd/>
          </a:ln>
        </p:spPr>
      </p:pic>
    </p:spTree>
    <p:extLst>
      <p:ext uri="{BB962C8B-B14F-4D97-AF65-F5344CB8AC3E}">
        <p14:creationId xmlns:p14="http://schemas.microsoft.com/office/powerpoint/2010/main" val="288837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33770"/>
                                        </p:tgtEl>
                                        <p:attrNameLst>
                                          <p:attrName>style.visibility</p:attrName>
                                        </p:attrNameLst>
                                      </p:cBhvr>
                                      <p:to>
                                        <p:strVal val="visible"/>
                                      </p:to>
                                    </p:set>
                                    <p:animEffect transition="in" filter="dissolve">
                                      <p:cBhvr>
                                        <p:cTn id="7" dur="500"/>
                                        <p:tgtEl>
                                          <p:spTgt spid="2933770"/>
                                        </p:tgtEl>
                                      </p:cBhvr>
                                    </p:animEffect>
                                  </p:childTnLst>
                                  <p:subTnLst>
                                    <p:set>
                                      <p:cBhvr override="childStyle">
                                        <p:cTn dur="1" fill="hold" display="0" masterRel="nextClick" afterEffect="1"/>
                                        <p:tgtEl>
                                          <p:spTgt spid="293377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37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pi slide logo 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33400" y="2743200"/>
            <a:ext cx="8216900" cy="501650"/>
          </a:xfrm>
          <a:prstGeom prst="rect">
            <a:avLst/>
          </a:prstGeom>
          <a:noFill/>
          <a:ln w="12700">
            <a:noFill/>
            <a:miter lim="800000"/>
            <a:headEnd/>
            <a:tailEnd/>
          </a:ln>
          <a:effectLst/>
        </p:spPr>
        <p:txBody>
          <a:bodyPr lIns="90488" tIns="44450" rIns="90488" bIns="44450" anchor="ctr"/>
          <a:lstStyle>
            <a:lvl1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a:lstStyle>
          <a:p>
            <a:pPr>
              <a:buClr>
                <a:srgbClr val="FC0128"/>
              </a:buClr>
              <a:buSzPct val="75000"/>
              <a:buFont typeface="Wingdings" pitchFamily="2" charset="2"/>
              <a:buNone/>
              <a:defRPr/>
            </a:pPr>
            <a:r>
              <a:rPr lang="en-US" sz="6000" dirty="0" smtClean="0"/>
              <a:t>What’s Behavioral Health Got To Do With It?</a:t>
            </a:r>
            <a:endParaRPr lang="en-US" sz="6000" dirty="0"/>
          </a:p>
        </p:txBody>
      </p:sp>
    </p:spTree>
    <p:extLst>
      <p:ext uri="{BB962C8B-B14F-4D97-AF65-F5344CB8AC3E}">
        <p14:creationId xmlns:p14="http://schemas.microsoft.com/office/powerpoint/2010/main" val="3943241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nver mental health LC 9.10.15 (2)">
  <a:themeElements>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fontScheme name="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arry 8">
        <a:dk1>
          <a:srgbClr val="000000"/>
        </a:dk1>
        <a:lt1>
          <a:srgbClr val="FFFF00"/>
        </a:lt1>
        <a:dk2>
          <a:srgbClr val="0033CC"/>
        </a:dk2>
        <a:lt2>
          <a:srgbClr val="FFFFFF"/>
        </a:lt2>
        <a:accent1>
          <a:srgbClr val="FF3300"/>
        </a:accent1>
        <a:accent2>
          <a:srgbClr val="CC99FF"/>
        </a:accent2>
        <a:accent3>
          <a:srgbClr val="AAADE2"/>
        </a:accent3>
        <a:accent4>
          <a:srgbClr val="DADA00"/>
        </a:accent4>
        <a:accent5>
          <a:srgbClr val="FFADAA"/>
        </a:accent5>
        <a:accent6>
          <a:srgbClr val="B98AE7"/>
        </a:accent6>
        <a:hlink>
          <a:srgbClr val="009999"/>
        </a:hlink>
        <a:folHlink>
          <a:srgbClr val="6600CC"/>
        </a:folHlink>
      </a:clrScheme>
      <a:clrMap bg1="dk2" tx1="lt1" bg2="dk1" tx2="lt2" accent1="accent1" accent2="accent2" accent3="accent3" accent4="accent4" accent5="accent5" accent6="accent6" hlink="hlink" folHlink="folHlink"/>
    </a:extraClrScheme>
    <a:extraClrScheme>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LC Washington Parks and Rec Presentation">
  <a:themeElements>
    <a:clrScheme name="LC Washington Parks and Rec Presentation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fontScheme name="LC Washington Parks and Rec Presentation">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1" charset="-128"/>
          </a:defRPr>
        </a:defPPr>
      </a:lstStyle>
    </a:lnDef>
  </a:objectDefaults>
  <a:extraClrSchemeLst>
    <a:extraClrScheme>
      <a:clrScheme name="LC Washington Parks and Rec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 Washington Parks and Rec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 Washington Parks and Rec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 Washington Parks and Rec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 Washington Parks and Rec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 Washington Parks and Rec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 Washington Parks and Rec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C Washington Parks and Rec Presentation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8_larry">
  <a:themeElements>
    <a:clrScheme name="1_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fontScheme name="1_larry">
      <a:majorFont>
        <a:latin typeface="Arial Black"/>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arry 8">
        <a:dk1>
          <a:srgbClr val="000000"/>
        </a:dk1>
        <a:lt1>
          <a:srgbClr val="FFFF00"/>
        </a:lt1>
        <a:dk2>
          <a:srgbClr val="0033CC"/>
        </a:dk2>
        <a:lt2>
          <a:srgbClr val="FFFFFF"/>
        </a:lt2>
        <a:accent1>
          <a:srgbClr val="FF3300"/>
        </a:accent1>
        <a:accent2>
          <a:srgbClr val="CC99FF"/>
        </a:accent2>
        <a:accent3>
          <a:srgbClr val="AAADE2"/>
        </a:accent3>
        <a:accent4>
          <a:srgbClr val="DADA00"/>
        </a:accent4>
        <a:accent5>
          <a:srgbClr val="FFADAA"/>
        </a:accent5>
        <a:accent6>
          <a:srgbClr val="B98AE7"/>
        </a:accent6>
        <a:hlink>
          <a:srgbClr val="009999"/>
        </a:hlink>
        <a:folHlink>
          <a:srgbClr val="6600CC"/>
        </a:folHlink>
      </a:clrScheme>
      <a:clrMap bg1="dk2" tx1="lt1" bg2="dk1" tx2="lt2" accent1="accent1" accent2="accent2" accent3="accent3" accent4="accent4" accent5="accent5" accent6="accent6" hlink="hlink" folHlink="folHlink"/>
    </a:extraClrScheme>
    <a:extraClrScheme>
      <a:clrScheme name="1_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4_larry">
  <a:themeElements>
    <a:clrScheme name="2_larry 9">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fontScheme name="2_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larry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66FF"/>
        </a:folHlink>
      </a:clrScheme>
      <a:clrMap bg1="dk2" tx1="lt1" bg2="dk1" tx2="lt2" accent1="accent1" accent2="accent2" accent3="accent3" accent4="accent4" accent5="accent5" accent6="accent6" hlink="hlink" folHlink="folHlink"/>
    </a:extraClrScheme>
    <a:extraClrScheme>
      <a:clrScheme name="2_larry 9">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9_larry">
  <a:themeElements>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fontScheme name="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
            <a:srgbClr val="FC0128"/>
          </a:buClr>
          <a:buSzPct val="75000"/>
          <a:buFont typeface="Wingdings" pitchFamily="2" charset="2"/>
          <a:buNone/>
          <a:tabLst/>
          <a:defRPr kumimoji="0" lang="en-US" sz="4000" b="0" i="0" u="none" strike="noStrike" cap="none" normalizeH="0" baseline="0" smtClean="0">
            <a:ln>
              <a:noFill/>
            </a:ln>
            <a:solidFill>
              <a:schemeClr val="tx2"/>
            </a:solidFill>
            <a:effectLst>
              <a:outerShdw blurRad="38100" dist="38100" dir="2700000" algn="tl">
                <a:srgbClr val="000000">
                  <a:alpha val="43137"/>
                </a:srgbClr>
              </a:outerShdw>
            </a:effectLst>
            <a:latin typeface="GillSan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
            <a:srgbClr val="FC0128"/>
          </a:buClr>
          <a:buSzPct val="75000"/>
          <a:buFont typeface="Wingdings" pitchFamily="2" charset="2"/>
          <a:buNone/>
          <a:tabLst/>
          <a:defRPr kumimoji="0" lang="en-US" sz="4000" b="0" i="0" u="none" strike="noStrike" cap="none" normalizeH="0" baseline="0" smtClean="0">
            <a:ln>
              <a:noFill/>
            </a:ln>
            <a:solidFill>
              <a:schemeClr val="tx2"/>
            </a:solidFill>
            <a:effectLst>
              <a:outerShdw blurRad="38100" dist="38100" dir="2700000" algn="tl">
                <a:srgbClr val="000000">
                  <a:alpha val="43137"/>
                </a:srgbClr>
              </a:outerShdw>
            </a:effectLst>
            <a:latin typeface="GillSans" pitchFamily="34" charset="0"/>
          </a:defRPr>
        </a:defPPr>
      </a:lstStyle>
    </a:lnDef>
  </a:objectDefaults>
  <a:extraClrSchemeLst>
    <a:extraClrScheme>
      <a:clrScheme name="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arry 8">
        <a:dk1>
          <a:srgbClr val="000000"/>
        </a:dk1>
        <a:lt1>
          <a:srgbClr val="FFFF00"/>
        </a:lt1>
        <a:dk2>
          <a:srgbClr val="0033CC"/>
        </a:dk2>
        <a:lt2>
          <a:srgbClr val="FFFFFF"/>
        </a:lt2>
        <a:accent1>
          <a:srgbClr val="FF3300"/>
        </a:accent1>
        <a:accent2>
          <a:srgbClr val="CC99FF"/>
        </a:accent2>
        <a:accent3>
          <a:srgbClr val="AAADE2"/>
        </a:accent3>
        <a:accent4>
          <a:srgbClr val="DADA00"/>
        </a:accent4>
        <a:accent5>
          <a:srgbClr val="FFADAA"/>
        </a:accent5>
        <a:accent6>
          <a:srgbClr val="B98AE7"/>
        </a:accent6>
        <a:hlink>
          <a:srgbClr val="009999"/>
        </a:hlink>
        <a:folHlink>
          <a:srgbClr val="6600CC"/>
        </a:folHlink>
      </a:clrScheme>
      <a:clrMap bg1="dk2" tx1="lt1" bg2="dk1" tx2="lt2" accent1="accent1" accent2="accent2" accent3="accent3" accent4="accent4" accent5="accent5" accent6="accent6" hlink="hlink" folHlink="folHlink"/>
    </a:extraClrScheme>
    <a:extraClrScheme>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5_larry">
  <a:themeElements>
    <a:clrScheme name="1_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fontScheme name="1_larry">
      <a:majorFont>
        <a:latin typeface="Arial Black"/>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arry 8">
        <a:dk1>
          <a:srgbClr val="000000"/>
        </a:dk1>
        <a:lt1>
          <a:srgbClr val="FFFF00"/>
        </a:lt1>
        <a:dk2>
          <a:srgbClr val="0033CC"/>
        </a:dk2>
        <a:lt2>
          <a:srgbClr val="FFFFFF"/>
        </a:lt2>
        <a:accent1>
          <a:srgbClr val="FF3300"/>
        </a:accent1>
        <a:accent2>
          <a:srgbClr val="CC99FF"/>
        </a:accent2>
        <a:accent3>
          <a:srgbClr val="AAADE2"/>
        </a:accent3>
        <a:accent4>
          <a:srgbClr val="DADA00"/>
        </a:accent4>
        <a:accent5>
          <a:srgbClr val="FFADAA"/>
        </a:accent5>
        <a:accent6>
          <a:srgbClr val="B98AE7"/>
        </a:accent6>
        <a:hlink>
          <a:srgbClr val="009999"/>
        </a:hlink>
        <a:folHlink>
          <a:srgbClr val="6600CC"/>
        </a:folHlink>
      </a:clrScheme>
      <a:clrMap bg1="dk2" tx1="lt1" bg2="dk1" tx2="lt2" accent1="accent1" accent2="accent2" accent3="accent3" accent4="accent4" accent5="accent5" accent6="accent6" hlink="hlink" folHlink="folHlink"/>
    </a:extraClrScheme>
    <a:extraClrScheme>
      <a:clrScheme name="1_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larry">
  <a:themeElements>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fontScheme name="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arry 8">
        <a:dk1>
          <a:srgbClr val="000000"/>
        </a:dk1>
        <a:lt1>
          <a:srgbClr val="FFFF00"/>
        </a:lt1>
        <a:dk2>
          <a:srgbClr val="0033CC"/>
        </a:dk2>
        <a:lt2>
          <a:srgbClr val="FFFFFF"/>
        </a:lt2>
        <a:accent1>
          <a:srgbClr val="FF3300"/>
        </a:accent1>
        <a:accent2>
          <a:srgbClr val="CC99FF"/>
        </a:accent2>
        <a:accent3>
          <a:srgbClr val="AAADE2"/>
        </a:accent3>
        <a:accent4>
          <a:srgbClr val="DADA00"/>
        </a:accent4>
        <a:accent5>
          <a:srgbClr val="FFADAA"/>
        </a:accent5>
        <a:accent6>
          <a:srgbClr val="B98AE7"/>
        </a:accent6>
        <a:hlink>
          <a:srgbClr val="009999"/>
        </a:hlink>
        <a:folHlink>
          <a:srgbClr val="6600CC"/>
        </a:folHlink>
      </a:clrScheme>
      <a:clrMap bg1="dk2" tx1="lt1" bg2="dk1" tx2="lt2" accent1="accent1" accent2="accent2" accent3="accent3" accent4="accent4" accent5="accent5" accent6="accent6" hlink="hlink" folHlink="folHlink"/>
    </a:extraClrScheme>
    <a:extraClrScheme>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larry">
  <a:themeElements>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fontScheme name="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arry 8">
        <a:dk1>
          <a:srgbClr val="000000"/>
        </a:dk1>
        <a:lt1>
          <a:srgbClr val="FFFF00"/>
        </a:lt1>
        <a:dk2>
          <a:srgbClr val="0033CC"/>
        </a:dk2>
        <a:lt2>
          <a:srgbClr val="FFFFFF"/>
        </a:lt2>
        <a:accent1>
          <a:srgbClr val="FF3300"/>
        </a:accent1>
        <a:accent2>
          <a:srgbClr val="CC99FF"/>
        </a:accent2>
        <a:accent3>
          <a:srgbClr val="AAADE2"/>
        </a:accent3>
        <a:accent4>
          <a:srgbClr val="DADA00"/>
        </a:accent4>
        <a:accent5>
          <a:srgbClr val="FFADAA"/>
        </a:accent5>
        <a:accent6>
          <a:srgbClr val="B98AE7"/>
        </a:accent6>
        <a:hlink>
          <a:srgbClr val="009999"/>
        </a:hlink>
        <a:folHlink>
          <a:srgbClr val="6600CC"/>
        </a:folHlink>
      </a:clrScheme>
      <a:clrMap bg1="dk2" tx1="lt1" bg2="dk1" tx2="lt2" accent1="accent1" accent2="accent2" accent3="accent3" accent4="accent4" accent5="accent5" accent6="accent6" hlink="hlink" folHlink="folHlink"/>
    </a:extraClrScheme>
    <a:extraClrScheme>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0_larry">
  <a:themeElements>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fontScheme name="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
            <a:srgbClr val="FC0128"/>
          </a:buClr>
          <a:buSzPct val="75000"/>
          <a:buFont typeface="Wingdings" pitchFamily="2" charset="2"/>
          <a:buNone/>
          <a:tabLst/>
          <a:defRPr kumimoji="0" lang="en-US" sz="4000" b="0" i="0" u="none" strike="noStrike" cap="none" normalizeH="0" baseline="0" smtClean="0">
            <a:ln>
              <a:noFill/>
            </a:ln>
            <a:solidFill>
              <a:schemeClr val="tx2"/>
            </a:solidFill>
            <a:effectLst>
              <a:outerShdw blurRad="38100" dist="38100" dir="2700000" algn="tl">
                <a:srgbClr val="000000">
                  <a:alpha val="43137"/>
                </a:srgbClr>
              </a:outerShdw>
            </a:effectLst>
            <a:latin typeface="GillSan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
            <a:srgbClr val="FC0128"/>
          </a:buClr>
          <a:buSzPct val="75000"/>
          <a:buFont typeface="Wingdings" pitchFamily="2" charset="2"/>
          <a:buNone/>
          <a:tabLst/>
          <a:defRPr kumimoji="0" lang="en-US" sz="4000" b="0" i="0" u="none" strike="noStrike" cap="none" normalizeH="0" baseline="0" smtClean="0">
            <a:ln>
              <a:noFill/>
            </a:ln>
            <a:solidFill>
              <a:schemeClr val="tx2"/>
            </a:solidFill>
            <a:effectLst>
              <a:outerShdw blurRad="38100" dist="38100" dir="2700000" algn="tl">
                <a:srgbClr val="000000">
                  <a:alpha val="43137"/>
                </a:srgbClr>
              </a:outerShdw>
            </a:effectLst>
            <a:latin typeface="GillSans" pitchFamily="34" charset="0"/>
          </a:defRPr>
        </a:defPPr>
      </a:lstStyle>
    </a:lnDef>
  </a:objectDefaults>
  <a:extraClrSchemeLst>
    <a:extraClrScheme>
      <a:clrScheme name="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arry 8">
        <a:dk1>
          <a:srgbClr val="000000"/>
        </a:dk1>
        <a:lt1>
          <a:srgbClr val="FFFF00"/>
        </a:lt1>
        <a:dk2>
          <a:srgbClr val="0033CC"/>
        </a:dk2>
        <a:lt2>
          <a:srgbClr val="FFFFFF"/>
        </a:lt2>
        <a:accent1>
          <a:srgbClr val="FF3300"/>
        </a:accent1>
        <a:accent2>
          <a:srgbClr val="CC99FF"/>
        </a:accent2>
        <a:accent3>
          <a:srgbClr val="AAADE2"/>
        </a:accent3>
        <a:accent4>
          <a:srgbClr val="DADA00"/>
        </a:accent4>
        <a:accent5>
          <a:srgbClr val="FFADAA"/>
        </a:accent5>
        <a:accent6>
          <a:srgbClr val="B98AE7"/>
        </a:accent6>
        <a:hlink>
          <a:srgbClr val="009999"/>
        </a:hlink>
        <a:folHlink>
          <a:srgbClr val="6600CC"/>
        </a:folHlink>
      </a:clrScheme>
      <a:clrMap bg1="dk2" tx1="lt1" bg2="dk1" tx2="lt2" accent1="accent1" accent2="accent2" accent3="accent3" accent4="accent4" accent5="accent5" accent6="accent6" hlink="hlink" folHlink="folHlink"/>
    </a:extraClrScheme>
    <a:extraClrScheme>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C 5.5.11 New Jersey">
  <a:themeElements>
    <a:clrScheme name="CDC webinar_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fontScheme name="CDC webinar_">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spDef>
    <a:lnDef>
      <a:spPr bwMode="auto">
        <a:xfrm>
          <a:off x="0" y="0"/>
          <a:ext cx="1" cy="1"/>
        </a:xfrm>
        <a:custGeom>
          <a:avLst/>
          <a:gdLst/>
          <a:ahLst/>
          <a:cxnLst/>
          <a:rect l="0" t="0" r="0" b="0"/>
          <a:pathLst/>
        </a:custGeom>
        <a:solidFill>
          <a:srgbClr val="FF9900"/>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lnDef>
  </a:objectDefaults>
  <a:extraClrSchemeLst>
    <a:extraClrScheme>
      <a:clrScheme name="CDC webinar_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DC webinar_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DC webinar_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DC webinar_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DC webinar_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DC webinar_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DC webinar_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DC webinar_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C 5.5.11 New Jersey">
  <a:themeElements>
    <a:clrScheme name="CDC webinar_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fontScheme name="CDC webinar_">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spDef>
    <a:lnDef>
      <a:spPr bwMode="auto">
        <a:xfrm>
          <a:off x="0" y="0"/>
          <a:ext cx="1" cy="1"/>
        </a:xfrm>
        <a:custGeom>
          <a:avLst/>
          <a:gdLst/>
          <a:ahLst/>
          <a:cxnLst/>
          <a:rect l="0" t="0" r="0" b="0"/>
          <a:pathLst/>
        </a:custGeom>
        <a:solidFill>
          <a:srgbClr val="FF9900"/>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lnDef>
  </a:objectDefaults>
  <a:extraClrSchemeLst>
    <a:extraClrScheme>
      <a:clrScheme name="CDC webinar_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DC webinar_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DC webinar_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DC webinar_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DC webinar_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DC webinar_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DC webinar_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DC webinar_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7_larry">
  <a:themeElements>
    <a:clrScheme name="2_larry 9">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fontScheme name="2_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larry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66FF"/>
        </a:folHlink>
      </a:clrScheme>
      <a:clrMap bg1="dk2" tx1="lt1" bg2="dk1" tx2="lt2" accent1="accent1" accent2="accent2" accent3="accent3" accent4="accent4" accent5="accent5" accent6="accent6" hlink="hlink" folHlink="folHlink"/>
    </a:extraClrScheme>
    <a:extraClrScheme>
      <a:clrScheme name="2_larry 9">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larry">
  <a:themeElements>
    <a:clrScheme name="2_larry 9">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fontScheme name="2_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larry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66FF"/>
        </a:folHlink>
      </a:clrScheme>
      <a:clrMap bg1="dk2" tx1="lt1" bg2="dk1" tx2="lt2" accent1="accent1" accent2="accent2" accent3="accent3" accent4="accent4" accent5="accent5" accent6="accent6" hlink="hlink" folHlink="folHlink"/>
    </a:extraClrScheme>
    <a:extraClrScheme>
      <a:clrScheme name="2_larry 9">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rry">
  <a:themeElements>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fontScheme name="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arry 8">
        <a:dk1>
          <a:srgbClr val="000000"/>
        </a:dk1>
        <a:lt1>
          <a:srgbClr val="FFFF00"/>
        </a:lt1>
        <a:dk2>
          <a:srgbClr val="0033CC"/>
        </a:dk2>
        <a:lt2>
          <a:srgbClr val="FFFFFF"/>
        </a:lt2>
        <a:accent1>
          <a:srgbClr val="FF3300"/>
        </a:accent1>
        <a:accent2>
          <a:srgbClr val="CC99FF"/>
        </a:accent2>
        <a:accent3>
          <a:srgbClr val="AAADE2"/>
        </a:accent3>
        <a:accent4>
          <a:srgbClr val="DADA00"/>
        </a:accent4>
        <a:accent5>
          <a:srgbClr val="FFADAA"/>
        </a:accent5>
        <a:accent6>
          <a:srgbClr val="B98AE7"/>
        </a:accent6>
        <a:hlink>
          <a:srgbClr val="009999"/>
        </a:hlink>
        <a:folHlink>
          <a:srgbClr val="6600CC"/>
        </a:folHlink>
      </a:clrScheme>
      <a:clrMap bg1="dk2" tx1="lt1" bg2="dk1" tx2="lt2" accent1="accent1" accent2="accent2" accent3="accent3" accent4="accent4" accent5="accent5" accent6="accent6" hlink="hlink" folHlink="folHlink"/>
    </a:extraClrScheme>
    <a:extraClrScheme>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larry">
  <a:themeElements>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fontScheme name="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arry 8">
        <a:dk1>
          <a:srgbClr val="000000"/>
        </a:dk1>
        <a:lt1>
          <a:srgbClr val="FFFF00"/>
        </a:lt1>
        <a:dk2>
          <a:srgbClr val="0033CC"/>
        </a:dk2>
        <a:lt2>
          <a:srgbClr val="FFFFFF"/>
        </a:lt2>
        <a:accent1>
          <a:srgbClr val="FF3300"/>
        </a:accent1>
        <a:accent2>
          <a:srgbClr val="CC99FF"/>
        </a:accent2>
        <a:accent3>
          <a:srgbClr val="AAADE2"/>
        </a:accent3>
        <a:accent4>
          <a:srgbClr val="DADA00"/>
        </a:accent4>
        <a:accent5>
          <a:srgbClr val="FFADAA"/>
        </a:accent5>
        <a:accent6>
          <a:srgbClr val="B98AE7"/>
        </a:accent6>
        <a:hlink>
          <a:srgbClr val="009999"/>
        </a:hlink>
        <a:folHlink>
          <a:srgbClr val="6600CC"/>
        </a:folHlink>
      </a:clrScheme>
      <a:clrMap bg1="dk2" tx1="lt1" bg2="dk1" tx2="lt2" accent1="accent1" accent2="accent2" accent3="accent3" accent4="accent4" accent5="accent5" accent6="accent6" hlink="hlink" folHlink="folHlink"/>
    </a:extraClrScheme>
    <a:extraClrScheme>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LC Washington Parks and Rec Presentation">
  <a:themeElements>
    <a:clrScheme name="LC Washington Parks and Rec Presentation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fontScheme name="LC Washington Parks and Rec Presentation">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1" charset="-128"/>
          </a:defRPr>
        </a:defPPr>
      </a:lstStyle>
    </a:lnDef>
  </a:objectDefaults>
  <a:extraClrSchemeLst>
    <a:extraClrScheme>
      <a:clrScheme name="LC Washington Parks and Rec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 Washington Parks and Rec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 Washington Parks and Rec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 Washington Parks and Rec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 Washington Parks and Rec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 Washington Parks and Rec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 Washington Parks and Rec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C Washington Parks and Rec Presentation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3_larry">
  <a:themeElements>
    <a:clrScheme name="2_larry 9">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fontScheme name="2_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larry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66FF"/>
        </a:folHlink>
      </a:clrScheme>
      <a:clrMap bg1="dk2" tx1="lt1" bg2="dk1" tx2="lt2" accent1="accent1" accent2="accent2" accent3="accent3" accent4="accent4" accent5="accent5" accent6="accent6" hlink="hlink" folHlink="folHlink"/>
    </a:extraClrScheme>
    <a:extraClrScheme>
      <a:clrScheme name="2_larry 9">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Denver mental health LC 9.10.15 (2)</Template>
  <TotalTime>2113</TotalTime>
  <Words>3386</Words>
  <Application>Microsoft Office PowerPoint</Application>
  <PresentationFormat>On-screen Show (4:3)</PresentationFormat>
  <Paragraphs>463</Paragraphs>
  <Slides>60</Slides>
  <Notes>45</Notes>
  <HiddenSlides>0</HiddenSlides>
  <MMClips>0</MMClips>
  <ScaleCrop>false</ScaleCrop>
  <HeadingPairs>
    <vt:vector size="4" baseType="variant">
      <vt:variant>
        <vt:lpstr>Theme</vt:lpstr>
      </vt:variant>
      <vt:variant>
        <vt:i4>18</vt:i4>
      </vt:variant>
      <vt:variant>
        <vt:lpstr>Slide Titles</vt:lpstr>
      </vt:variant>
      <vt:variant>
        <vt:i4>60</vt:i4>
      </vt:variant>
    </vt:vector>
  </HeadingPairs>
  <TitlesOfParts>
    <vt:vector size="78" baseType="lpstr">
      <vt:lpstr>Denver mental health LC 9.10.15 (2)</vt:lpstr>
      <vt:lpstr>1_LC 5.5.11 New Jersey</vt:lpstr>
      <vt:lpstr>LC 5.5.11 New Jersey</vt:lpstr>
      <vt:lpstr>17_larry</vt:lpstr>
      <vt:lpstr>14_larry</vt:lpstr>
      <vt:lpstr>larry</vt:lpstr>
      <vt:lpstr>8_larry</vt:lpstr>
      <vt:lpstr>2_LC Washington Parks and Rec Presentation</vt:lpstr>
      <vt:lpstr>23_larry</vt:lpstr>
      <vt:lpstr>5_LC Washington Parks and Rec Presentation</vt:lpstr>
      <vt:lpstr>18_larry</vt:lpstr>
      <vt:lpstr>24_larry</vt:lpstr>
      <vt:lpstr>19_larry</vt:lpstr>
      <vt:lpstr>15_larry</vt:lpstr>
      <vt:lpstr>2_larry</vt:lpstr>
      <vt:lpstr>1_Office Theme</vt:lpstr>
      <vt:lpstr>1_larry</vt:lpstr>
      <vt:lpstr>20_larry</vt:lpstr>
      <vt:lpstr>PowerPoint Presentation</vt:lpstr>
      <vt:lpstr>PowerPoint Presentation</vt:lpstr>
      <vt:lpstr>PowerPoint Presentation</vt:lpstr>
      <vt:lpstr>PowerPoint Presentation</vt:lpstr>
      <vt:lpstr>PowerPoint Presentation</vt:lpstr>
      <vt:lpstr>A New Focus on Environments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Moving from an Individual to a Population Approach</vt:lpstr>
      <vt:lpstr>PowerPoint Presentation</vt:lpstr>
      <vt:lpstr>PowerPoint Presentation</vt:lpstr>
      <vt:lpstr>PowerPoint Presentation</vt:lpstr>
      <vt:lpstr>PowerPoint Presentation</vt:lpstr>
      <vt:lpstr>A Paradigm Shift </vt:lpstr>
      <vt:lpstr>PowerPoint Presentation</vt:lpstr>
      <vt:lpstr>PowerPoint Presentation</vt:lpstr>
      <vt:lpstr>PowerPoint Presentation</vt:lpstr>
      <vt:lpstr>PowerPoint Presentation</vt:lpstr>
      <vt:lpstr>Behavioral Health’s Impact on Physical Health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Accountable Community for Health</vt:lpstr>
      <vt:lpstr>Expanding towards a System of Prevention</vt:lpstr>
      <vt:lpstr>Expanding towards a System of Prevention</vt:lpstr>
      <vt:lpstr>PowerPoint Presentation</vt:lpstr>
      <vt:lpstr>Behavioral Health Skills and Approaches</vt:lpstr>
      <vt:lpstr>PowerPoint Presentation</vt:lpstr>
      <vt:lpstr>PowerPoint Presentation</vt:lpstr>
      <vt:lpstr>The Spectrum of Prevention</vt:lpstr>
      <vt:lpstr>The Spectrum of Prevention:  Open Space Examples</vt:lpstr>
      <vt:lpstr>PowerPoint Presentation</vt:lpstr>
      <vt:lpstr>Collaboration Multiplier</vt:lpstr>
      <vt:lpstr>Community-Centered  Health Homes</vt:lpstr>
      <vt:lpstr>PowerPoint Presentation</vt:lpstr>
      <vt:lpstr>PowerPoint Presentation</vt:lpstr>
      <vt:lpstr>Elements of Community Health: THRIVE (Tool for  Health and Resilience in Thriving Communities)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Nichols</dc:creator>
  <cp:lastModifiedBy>Kris Ericson</cp:lastModifiedBy>
  <cp:revision>132</cp:revision>
  <cp:lastPrinted>2016-03-25T22:10:44Z</cp:lastPrinted>
  <dcterms:created xsi:type="dcterms:W3CDTF">2016-03-18T21:34:16Z</dcterms:created>
  <dcterms:modified xsi:type="dcterms:W3CDTF">2016-04-13T12:26:09Z</dcterms:modified>
</cp:coreProperties>
</file>