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6576000" cy="27432000"/>
  <p:notesSz cx="9144000" cy="6858000"/>
  <p:defaultTextStyle>
    <a:defPPr>
      <a:defRPr lang="en-US"/>
    </a:defPPr>
    <a:lvl1pPr algn="l" rtl="0" fontAlgn="base">
      <a:spcBef>
        <a:spcPct val="0"/>
      </a:spcBef>
      <a:spcAft>
        <a:spcPct val="0"/>
      </a:spcAft>
      <a:defRPr sz="7200" kern="1200">
        <a:solidFill>
          <a:schemeClr val="tx1"/>
        </a:solidFill>
        <a:latin typeface="Arial" charset="0"/>
        <a:ea typeface="+mn-ea"/>
        <a:cs typeface="+mn-cs"/>
      </a:defRPr>
    </a:lvl1pPr>
    <a:lvl2pPr marL="457200" algn="l" rtl="0" fontAlgn="base">
      <a:spcBef>
        <a:spcPct val="0"/>
      </a:spcBef>
      <a:spcAft>
        <a:spcPct val="0"/>
      </a:spcAft>
      <a:defRPr sz="7200" kern="1200">
        <a:solidFill>
          <a:schemeClr val="tx1"/>
        </a:solidFill>
        <a:latin typeface="Arial" charset="0"/>
        <a:ea typeface="+mn-ea"/>
        <a:cs typeface="+mn-cs"/>
      </a:defRPr>
    </a:lvl2pPr>
    <a:lvl3pPr marL="914400" algn="l" rtl="0" fontAlgn="base">
      <a:spcBef>
        <a:spcPct val="0"/>
      </a:spcBef>
      <a:spcAft>
        <a:spcPct val="0"/>
      </a:spcAft>
      <a:defRPr sz="7200" kern="1200">
        <a:solidFill>
          <a:schemeClr val="tx1"/>
        </a:solidFill>
        <a:latin typeface="Arial" charset="0"/>
        <a:ea typeface="+mn-ea"/>
        <a:cs typeface="+mn-cs"/>
      </a:defRPr>
    </a:lvl3pPr>
    <a:lvl4pPr marL="1371600" algn="l" rtl="0" fontAlgn="base">
      <a:spcBef>
        <a:spcPct val="0"/>
      </a:spcBef>
      <a:spcAft>
        <a:spcPct val="0"/>
      </a:spcAft>
      <a:defRPr sz="7200" kern="1200">
        <a:solidFill>
          <a:schemeClr val="tx1"/>
        </a:solidFill>
        <a:latin typeface="Arial" charset="0"/>
        <a:ea typeface="+mn-ea"/>
        <a:cs typeface="+mn-cs"/>
      </a:defRPr>
    </a:lvl4pPr>
    <a:lvl5pPr marL="1828800" algn="l" rtl="0" fontAlgn="base">
      <a:spcBef>
        <a:spcPct val="0"/>
      </a:spcBef>
      <a:spcAft>
        <a:spcPct val="0"/>
      </a:spcAft>
      <a:defRPr sz="7200" kern="1200">
        <a:solidFill>
          <a:schemeClr val="tx1"/>
        </a:solidFill>
        <a:latin typeface="Arial" charset="0"/>
        <a:ea typeface="+mn-ea"/>
        <a:cs typeface="+mn-cs"/>
      </a:defRPr>
    </a:lvl5pPr>
    <a:lvl6pPr marL="2286000" algn="l" defTabSz="914400" rtl="0" eaLnBrk="1" latinLnBrk="0" hangingPunct="1">
      <a:defRPr sz="7200" kern="1200">
        <a:solidFill>
          <a:schemeClr val="tx1"/>
        </a:solidFill>
        <a:latin typeface="Arial" charset="0"/>
        <a:ea typeface="+mn-ea"/>
        <a:cs typeface="+mn-cs"/>
      </a:defRPr>
    </a:lvl6pPr>
    <a:lvl7pPr marL="2743200" algn="l" defTabSz="914400" rtl="0" eaLnBrk="1" latinLnBrk="0" hangingPunct="1">
      <a:defRPr sz="7200" kern="1200">
        <a:solidFill>
          <a:schemeClr val="tx1"/>
        </a:solidFill>
        <a:latin typeface="Arial" charset="0"/>
        <a:ea typeface="+mn-ea"/>
        <a:cs typeface="+mn-cs"/>
      </a:defRPr>
    </a:lvl7pPr>
    <a:lvl8pPr marL="3200400" algn="l" defTabSz="914400" rtl="0" eaLnBrk="1" latinLnBrk="0" hangingPunct="1">
      <a:defRPr sz="7200" kern="1200">
        <a:solidFill>
          <a:schemeClr val="tx1"/>
        </a:solidFill>
        <a:latin typeface="Arial" charset="0"/>
        <a:ea typeface="+mn-ea"/>
        <a:cs typeface="+mn-cs"/>
      </a:defRPr>
    </a:lvl8pPr>
    <a:lvl9pPr marL="3657600" algn="l" defTabSz="914400" rtl="0" eaLnBrk="1" latinLnBrk="0" hangingPunct="1">
      <a:defRPr sz="7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6FC"/>
    <a:srgbClr val="4855FC"/>
    <a:srgbClr val="1F2FFB"/>
    <a:srgbClr val="0F20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9" d="100"/>
          <a:sy n="29" d="100"/>
        </p:scale>
        <p:origin x="-2136" y="-90"/>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3"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80C7A6-F7B0-4B09-8D1D-6FFF68FBAD9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A0A3C2-B7D0-4C3E-AE1B-949D346341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CBA04-F9CD-4193-9273-5733FBE66B20}" type="slidenum">
              <a:rPr lang="en-US"/>
              <a:pPr/>
              <a:t>1</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AE2B2-7F4B-42C2-92AC-49DFD6AF2C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9AC941-D68D-4A36-B5E1-53A46F7E0A8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0"/>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0"/>
            <a:ext cx="245364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2C280B-88C3-4D4D-8C81-1ABF800A3AB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5D87D8-BA23-47D2-A393-E2A075E2F49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7627600"/>
            <a:ext cx="31089600" cy="54483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0" y="11626850"/>
            <a:ext cx="31089600" cy="60007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4B8484-5161-4258-A93C-4D0048C83E3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0"/>
            <a:ext cx="163830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64200" y="6400800"/>
            <a:ext cx="163830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8D1694-8CEA-4538-BDED-264AFFB51FF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0"/>
            <a:ext cx="16160750" cy="2559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0"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0" y="6140450"/>
            <a:ext cx="16167100" cy="2559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580100" y="8699500"/>
            <a:ext cx="16167100"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F15C0D-3D7D-460B-95F4-E6F3F4781C2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8EB8CE-1623-42E0-9469-DBB892C84E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A3BFB3D-ACD5-462E-8AE3-7CA867F3CFC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2200"/>
            <a:ext cx="12033250" cy="464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300200" y="1092200"/>
            <a:ext cx="20447000" cy="23412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0" y="5740400"/>
            <a:ext cx="12033250" cy="18764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B56F5E-C9E5-4644-A07C-B6EAB617C74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0" y="19202400"/>
            <a:ext cx="21945600" cy="22669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69150" y="2451100"/>
            <a:ext cx="21945600" cy="1645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169150" y="21469350"/>
            <a:ext cx="21945600" cy="3219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A60442-EC19-430C-94A4-1D0364DB09A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1098550"/>
            <a:ext cx="32918400" cy="4572000"/>
          </a:xfrm>
          <a:prstGeom prst="rect">
            <a:avLst/>
          </a:prstGeom>
          <a:noFill/>
          <a:ln w="9525">
            <a:noFill/>
            <a:miter lim="800000"/>
            <a:headEnd/>
            <a:tailEnd/>
          </a:ln>
          <a:effectLst/>
        </p:spPr>
        <p:txBody>
          <a:bodyPr vert="horz" wrap="square" lIns="365760" tIns="182880" rIns="365760" bIns="18288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8800" y="6400800"/>
            <a:ext cx="32918400" cy="1810385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828800" y="24980900"/>
            <a:ext cx="8534400" cy="19050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defTabSz="3657600">
              <a:defRPr sz="5600"/>
            </a:lvl1pPr>
          </a:lstStyle>
          <a:p>
            <a:endParaRPr lang="en-US"/>
          </a:p>
        </p:txBody>
      </p:sp>
      <p:sp>
        <p:nvSpPr>
          <p:cNvPr id="1029" name="Rectangle 5"/>
          <p:cNvSpPr>
            <a:spLocks noGrp="1" noChangeArrowheads="1"/>
          </p:cNvSpPr>
          <p:nvPr>
            <p:ph type="ftr" sz="quarter" idx="3"/>
          </p:nvPr>
        </p:nvSpPr>
        <p:spPr bwMode="auto">
          <a:xfrm>
            <a:off x="12496800" y="24980900"/>
            <a:ext cx="11582400" cy="19050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algn="ctr" defTabSz="3657600">
              <a:defRPr sz="5600"/>
            </a:lvl1pPr>
          </a:lstStyle>
          <a:p>
            <a:endParaRPr lang="en-US"/>
          </a:p>
        </p:txBody>
      </p:sp>
      <p:sp>
        <p:nvSpPr>
          <p:cNvPr id="1030" name="Rectangle 6"/>
          <p:cNvSpPr>
            <a:spLocks noGrp="1" noChangeArrowheads="1"/>
          </p:cNvSpPr>
          <p:nvPr>
            <p:ph type="sldNum" sz="quarter" idx="4"/>
          </p:nvPr>
        </p:nvSpPr>
        <p:spPr bwMode="auto">
          <a:xfrm>
            <a:off x="26212800" y="24980900"/>
            <a:ext cx="8534400" cy="19050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algn="r" defTabSz="3657600">
              <a:defRPr sz="5600"/>
            </a:lvl1pPr>
          </a:lstStyle>
          <a:p>
            <a:fld id="{122AB039-30EE-465C-8A00-D2C0D72BE6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fontAlgn="base">
        <a:spcBef>
          <a:spcPct val="0"/>
        </a:spcBef>
        <a:spcAft>
          <a:spcPct val="0"/>
        </a:spcAft>
        <a:defRPr sz="17600">
          <a:solidFill>
            <a:schemeClr val="tx2"/>
          </a:solidFill>
          <a:latin typeface="+mj-lt"/>
          <a:ea typeface="+mj-ea"/>
          <a:cs typeface="+mj-cs"/>
        </a:defRPr>
      </a:lvl1pPr>
      <a:lvl2pPr algn="ctr" defTabSz="3657600" rtl="0" fontAlgn="base">
        <a:spcBef>
          <a:spcPct val="0"/>
        </a:spcBef>
        <a:spcAft>
          <a:spcPct val="0"/>
        </a:spcAft>
        <a:defRPr sz="17600">
          <a:solidFill>
            <a:schemeClr val="tx2"/>
          </a:solidFill>
          <a:latin typeface="Arial" charset="0"/>
        </a:defRPr>
      </a:lvl2pPr>
      <a:lvl3pPr algn="ctr" defTabSz="3657600" rtl="0" fontAlgn="base">
        <a:spcBef>
          <a:spcPct val="0"/>
        </a:spcBef>
        <a:spcAft>
          <a:spcPct val="0"/>
        </a:spcAft>
        <a:defRPr sz="17600">
          <a:solidFill>
            <a:schemeClr val="tx2"/>
          </a:solidFill>
          <a:latin typeface="Arial" charset="0"/>
        </a:defRPr>
      </a:lvl3pPr>
      <a:lvl4pPr algn="ctr" defTabSz="3657600" rtl="0" fontAlgn="base">
        <a:spcBef>
          <a:spcPct val="0"/>
        </a:spcBef>
        <a:spcAft>
          <a:spcPct val="0"/>
        </a:spcAft>
        <a:defRPr sz="17600">
          <a:solidFill>
            <a:schemeClr val="tx2"/>
          </a:solidFill>
          <a:latin typeface="Arial" charset="0"/>
        </a:defRPr>
      </a:lvl4pPr>
      <a:lvl5pPr algn="ctr" defTabSz="3657600" rtl="0" fontAlgn="base">
        <a:spcBef>
          <a:spcPct val="0"/>
        </a:spcBef>
        <a:spcAft>
          <a:spcPct val="0"/>
        </a:spcAft>
        <a:defRPr sz="17600">
          <a:solidFill>
            <a:schemeClr val="tx2"/>
          </a:solidFill>
          <a:latin typeface="Arial" charset="0"/>
        </a:defRPr>
      </a:lvl5pPr>
      <a:lvl6pPr marL="457200" algn="ctr" defTabSz="3657600" rtl="0" fontAlgn="base">
        <a:spcBef>
          <a:spcPct val="0"/>
        </a:spcBef>
        <a:spcAft>
          <a:spcPct val="0"/>
        </a:spcAft>
        <a:defRPr sz="17600">
          <a:solidFill>
            <a:schemeClr val="tx2"/>
          </a:solidFill>
          <a:latin typeface="Arial" charset="0"/>
        </a:defRPr>
      </a:lvl6pPr>
      <a:lvl7pPr marL="914400" algn="ctr" defTabSz="3657600" rtl="0" fontAlgn="base">
        <a:spcBef>
          <a:spcPct val="0"/>
        </a:spcBef>
        <a:spcAft>
          <a:spcPct val="0"/>
        </a:spcAft>
        <a:defRPr sz="17600">
          <a:solidFill>
            <a:schemeClr val="tx2"/>
          </a:solidFill>
          <a:latin typeface="Arial" charset="0"/>
        </a:defRPr>
      </a:lvl7pPr>
      <a:lvl8pPr marL="1371600" algn="ctr" defTabSz="3657600" rtl="0" fontAlgn="base">
        <a:spcBef>
          <a:spcPct val="0"/>
        </a:spcBef>
        <a:spcAft>
          <a:spcPct val="0"/>
        </a:spcAft>
        <a:defRPr sz="17600">
          <a:solidFill>
            <a:schemeClr val="tx2"/>
          </a:solidFill>
          <a:latin typeface="Arial" charset="0"/>
        </a:defRPr>
      </a:lvl8pPr>
      <a:lvl9pPr marL="1828800" algn="ctr" defTabSz="3657600" rtl="0" fontAlgn="base">
        <a:spcBef>
          <a:spcPct val="0"/>
        </a:spcBef>
        <a:spcAft>
          <a:spcPct val="0"/>
        </a:spcAft>
        <a:defRPr sz="17600">
          <a:solidFill>
            <a:schemeClr val="tx2"/>
          </a:solidFill>
          <a:latin typeface="Arial" charset="0"/>
        </a:defRPr>
      </a:lvl9pPr>
    </p:titleStyle>
    <p:bodyStyle>
      <a:lvl1pPr marL="1371600" indent="-1371600" algn="l" defTabSz="3657600" rtl="0" fontAlgn="base">
        <a:spcBef>
          <a:spcPct val="20000"/>
        </a:spcBef>
        <a:spcAft>
          <a:spcPct val="0"/>
        </a:spcAft>
        <a:buChar char="•"/>
        <a:defRPr sz="12800">
          <a:solidFill>
            <a:schemeClr val="tx1"/>
          </a:solidFill>
          <a:latin typeface="+mn-lt"/>
          <a:ea typeface="+mn-ea"/>
          <a:cs typeface="+mn-cs"/>
        </a:defRPr>
      </a:lvl1pPr>
      <a:lvl2pPr marL="2971800" indent="-1143000" algn="l" defTabSz="3657600" rtl="0" fontAlgn="base">
        <a:spcBef>
          <a:spcPct val="20000"/>
        </a:spcBef>
        <a:spcAft>
          <a:spcPct val="0"/>
        </a:spcAft>
        <a:buChar char="–"/>
        <a:defRPr sz="11200">
          <a:solidFill>
            <a:schemeClr val="tx1"/>
          </a:solidFill>
          <a:latin typeface="+mn-lt"/>
        </a:defRPr>
      </a:lvl2pPr>
      <a:lvl3pPr marL="4572000" indent="-914400" algn="l" defTabSz="3657600" rtl="0" fontAlgn="base">
        <a:spcBef>
          <a:spcPct val="20000"/>
        </a:spcBef>
        <a:spcAft>
          <a:spcPct val="0"/>
        </a:spcAft>
        <a:buChar char="•"/>
        <a:defRPr sz="9600">
          <a:solidFill>
            <a:schemeClr val="tx1"/>
          </a:solidFill>
          <a:latin typeface="+mn-lt"/>
        </a:defRPr>
      </a:lvl3pPr>
      <a:lvl4pPr marL="6400800" indent="-914400" algn="l" defTabSz="3657600" rtl="0" fontAlgn="base">
        <a:spcBef>
          <a:spcPct val="20000"/>
        </a:spcBef>
        <a:spcAft>
          <a:spcPct val="0"/>
        </a:spcAft>
        <a:buChar char="–"/>
        <a:defRPr sz="8000">
          <a:solidFill>
            <a:schemeClr val="tx1"/>
          </a:solidFill>
          <a:latin typeface="+mn-lt"/>
        </a:defRPr>
      </a:lvl4pPr>
      <a:lvl5pPr marL="8229600" indent="-914400" algn="l" defTabSz="3657600" rtl="0" fontAlgn="base">
        <a:spcBef>
          <a:spcPct val="20000"/>
        </a:spcBef>
        <a:spcAft>
          <a:spcPct val="0"/>
        </a:spcAft>
        <a:buChar char="»"/>
        <a:defRPr sz="8000">
          <a:solidFill>
            <a:schemeClr val="tx1"/>
          </a:solidFill>
          <a:latin typeface="+mn-lt"/>
        </a:defRPr>
      </a:lvl5pPr>
      <a:lvl6pPr marL="8686800" indent="-914400" algn="l" defTabSz="3657600" rtl="0" fontAlgn="base">
        <a:spcBef>
          <a:spcPct val="20000"/>
        </a:spcBef>
        <a:spcAft>
          <a:spcPct val="0"/>
        </a:spcAft>
        <a:buChar char="»"/>
        <a:defRPr sz="8000">
          <a:solidFill>
            <a:schemeClr val="tx1"/>
          </a:solidFill>
          <a:latin typeface="+mn-lt"/>
        </a:defRPr>
      </a:lvl6pPr>
      <a:lvl7pPr marL="9144000" indent="-914400" algn="l" defTabSz="3657600" rtl="0" fontAlgn="base">
        <a:spcBef>
          <a:spcPct val="20000"/>
        </a:spcBef>
        <a:spcAft>
          <a:spcPct val="0"/>
        </a:spcAft>
        <a:buChar char="»"/>
        <a:defRPr sz="8000">
          <a:solidFill>
            <a:schemeClr val="tx1"/>
          </a:solidFill>
          <a:latin typeface="+mn-lt"/>
        </a:defRPr>
      </a:lvl7pPr>
      <a:lvl8pPr marL="9601200" indent="-914400" algn="l" defTabSz="3657600" rtl="0" fontAlgn="base">
        <a:spcBef>
          <a:spcPct val="20000"/>
        </a:spcBef>
        <a:spcAft>
          <a:spcPct val="0"/>
        </a:spcAft>
        <a:buChar char="»"/>
        <a:defRPr sz="8000">
          <a:solidFill>
            <a:schemeClr val="tx1"/>
          </a:solidFill>
          <a:latin typeface="+mn-lt"/>
        </a:defRPr>
      </a:lvl8pPr>
      <a:lvl9pPr marL="10058400" indent="-914400" algn="l" defTabSz="3657600" rtl="0" fontAlgn="base">
        <a:spcBef>
          <a:spcPct val="20000"/>
        </a:spcBef>
        <a:spcAft>
          <a:spcPct val="0"/>
        </a:spcAft>
        <a:buChar char="»"/>
        <a:defRPr sz="8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5410200" y="457200"/>
            <a:ext cx="26670000" cy="4114800"/>
          </a:xfrm>
          <a:prstGeom prst="rect">
            <a:avLst/>
          </a:prstGeom>
          <a:solidFill>
            <a:srgbClr val="3846FC"/>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3657600"/>
            <a:r>
              <a:rPr lang="en-US" sz="6600" b="1"/>
              <a:t>Using New Technologies to Support Treatment and Recovery</a:t>
            </a:r>
            <a:r>
              <a:rPr lang="en-US" sz="6600"/>
              <a:t> </a:t>
            </a:r>
          </a:p>
          <a:p>
            <a:pPr algn="ctr" defTabSz="3657600"/>
            <a:r>
              <a:rPr lang="en-US" sz="5400" b="1"/>
              <a:t>Addiction - Comprehensive Health Enhancement Support System (ACHESS)</a:t>
            </a:r>
            <a:r>
              <a:rPr lang="en-US" sz="6000" b="1"/>
              <a:t> </a:t>
            </a:r>
          </a:p>
          <a:p>
            <a:pPr algn="ctr" defTabSz="3657600"/>
            <a:r>
              <a:rPr lang="en-US" sz="1800" b="1"/>
              <a:t>Michael Boyle and David Moore</a:t>
            </a:r>
          </a:p>
        </p:txBody>
      </p:sp>
      <p:sp>
        <p:nvSpPr>
          <p:cNvPr id="2074" name="Rectangle 26"/>
          <p:cNvSpPr>
            <a:spLocks noChangeArrowheads="1"/>
          </p:cNvSpPr>
          <p:nvPr/>
        </p:nvSpPr>
        <p:spPr bwMode="auto">
          <a:xfrm>
            <a:off x="1066800" y="5837238"/>
            <a:ext cx="18669000" cy="3270250"/>
          </a:xfrm>
          <a:prstGeom prst="rect">
            <a:avLst/>
          </a:prstGeom>
          <a:noFill/>
          <a:ln w="9525">
            <a:noFill/>
            <a:miter lim="800000"/>
            <a:headEnd/>
            <a:tailEnd/>
          </a:ln>
          <a:effectLst/>
        </p:spPr>
        <p:txBody>
          <a:bodyPr anchor="ctr">
            <a:spAutoFit/>
          </a:bodyPr>
          <a:lstStyle/>
          <a:p>
            <a:r>
              <a:rPr lang="en-US" sz="1600" b="1"/>
              <a:t>The use of technology within behavioral health has predominately been limited to administrative functions such as service reporting and billing procedures or adopting electronic medical records. Virtually all treatment is delivered face-to-face by practitioners. In behavioral health care organizations, labor costs typically account for the vast majority of total expenses.  Funding restraints and typically low salaries may contribute to the high turnover in staff members and difficulty in attracting new clinicians to the field.</a:t>
            </a:r>
          </a:p>
          <a:p>
            <a:endParaRPr lang="en-US" sz="1600" b="1"/>
          </a:p>
          <a:p>
            <a:r>
              <a:rPr lang="en-US" sz="1600" b="1"/>
              <a:t>Using technologies delivered through web-based application, stand alone computer software, or smart phones are all components of a new approach termed E-Health.  NIDA-funded studies have demonstrated that evidence-based clinical treatments can be effectively delivered through computerized applications. These studies have shown outcomes that are equal or superior to the same treatment delivered solely by clinicians (NIDA Notes).</a:t>
            </a:r>
          </a:p>
          <a:p>
            <a:endParaRPr lang="en-US" sz="1600" b="1"/>
          </a:p>
          <a:p>
            <a:r>
              <a:rPr lang="en-US" sz="1600" b="1"/>
              <a:t>David Gustafson, Director of NIATx at the University of Wisconsin-Madison, initiated a project, Innovations for Recovery, to identify and research technologies that may improve addiction treatment and recovery support.  The first research project of I4R is a NIAAA random clinical trial using smart phones to provide recovery supports following residential alcoholism treatment.  The system is an extension of web-based cancer support systems that were developed by Dr. Gustafson.</a:t>
            </a:r>
          </a:p>
          <a:p>
            <a:endParaRPr lang="en-US" sz="1600" b="1"/>
          </a:p>
          <a:p>
            <a:pPr eaLnBrk="0" hangingPunct="0"/>
            <a:endParaRPr lang="en-US" sz="1600" b="1"/>
          </a:p>
        </p:txBody>
      </p:sp>
      <p:sp>
        <p:nvSpPr>
          <p:cNvPr id="2075" name="Rectangle 27"/>
          <p:cNvSpPr>
            <a:spLocks noChangeArrowheads="1"/>
          </p:cNvSpPr>
          <p:nvPr/>
        </p:nvSpPr>
        <p:spPr bwMode="auto">
          <a:xfrm>
            <a:off x="8229600" y="5181600"/>
            <a:ext cx="2419350" cy="457200"/>
          </a:xfrm>
          <a:prstGeom prst="rect">
            <a:avLst/>
          </a:prstGeom>
          <a:noFill/>
          <a:ln w="9525">
            <a:noFill/>
            <a:miter lim="800000"/>
            <a:headEnd/>
            <a:tailEnd/>
          </a:ln>
          <a:effectLst/>
        </p:spPr>
        <p:txBody>
          <a:bodyPr anchor="ctr">
            <a:spAutoFit/>
          </a:bodyPr>
          <a:lstStyle/>
          <a:p>
            <a:pPr lvl="1">
              <a:buFont typeface="Courier New" pitchFamily="49" charset="0"/>
              <a:buNone/>
              <a:tabLst>
                <a:tab pos="685800" algn="l"/>
              </a:tabLst>
            </a:pPr>
            <a:r>
              <a:rPr lang="en-US" sz="2400" b="1"/>
              <a:t>Background</a:t>
            </a:r>
          </a:p>
        </p:txBody>
      </p:sp>
      <p:sp>
        <p:nvSpPr>
          <p:cNvPr id="2076" name="Rectangle 28"/>
          <p:cNvSpPr>
            <a:spLocks noChangeArrowheads="1"/>
          </p:cNvSpPr>
          <p:nvPr/>
        </p:nvSpPr>
        <p:spPr bwMode="auto">
          <a:xfrm>
            <a:off x="26136600" y="21259800"/>
            <a:ext cx="7366000" cy="457200"/>
          </a:xfrm>
          <a:prstGeom prst="rect">
            <a:avLst/>
          </a:prstGeom>
          <a:noFill/>
          <a:ln w="9525">
            <a:noFill/>
            <a:miter lim="800000"/>
            <a:headEnd/>
            <a:tailEnd/>
          </a:ln>
          <a:effectLst/>
        </p:spPr>
        <p:txBody>
          <a:bodyPr wrap="none" anchor="ctr">
            <a:spAutoFit/>
          </a:bodyPr>
          <a:lstStyle/>
          <a:p>
            <a:pPr lvl="4">
              <a:buFont typeface="Courier New" pitchFamily="49" charset="0"/>
              <a:buNone/>
              <a:tabLst>
                <a:tab pos="685800" algn="l"/>
              </a:tabLst>
            </a:pPr>
            <a:r>
              <a:rPr lang="en-US" sz="2400" b="1"/>
              <a:t>Next Steps in Smart Phone Research</a:t>
            </a:r>
          </a:p>
        </p:txBody>
      </p:sp>
      <p:sp>
        <p:nvSpPr>
          <p:cNvPr id="2077" name="Rectangle 29"/>
          <p:cNvSpPr>
            <a:spLocks noChangeArrowheads="1"/>
          </p:cNvSpPr>
          <p:nvPr/>
        </p:nvSpPr>
        <p:spPr bwMode="auto">
          <a:xfrm>
            <a:off x="25908000" y="21869400"/>
            <a:ext cx="10287000" cy="2781300"/>
          </a:xfrm>
          <a:prstGeom prst="rect">
            <a:avLst/>
          </a:prstGeom>
          <a:noFill/>
          <a:ln w="9525">
            <a:noFill/>
            <a:miter lim="800000"/>
            <a:headEnd/>
            <a:tailEnd/>
          </a:ln>
          <a:effectLst/>
        </p:spPr>
        <p:txBody>
          <a:bodyPr anchor="ctr">
            <a:spAutoFit/>
          </a:bodyPr>
          <a:lstStyle/>
          <a:p>
            <a:r>
              <a:rPr lang="en-US" sz="1600" b="1"/>
              <a:t>Clinical algorithms are being developed that are trigged by the responses to the weekly BAM survey.   These will be tailored to individuals and much of the content will be delivered through the smart phones.  This will allow implementation of adaptive continuing care (McKay, 2009) with “just in time” interventions.</a:t>
            </a:r>
          </a:p>
          <a:p>
            <a:endParaRPr lang="en-US" sz="1600" b="1"/>
          </a:p>
          <a:p>
            <a:r>
              <a:rPr lang="en-US" sz="1600" b="1"/>
              <a:t>A second NIAAA proposal has been submitted that expands the smart phone support services to family members and concerned significant others.</a:t>
            </a:r>
          </a:p>
          <a:p>
            <a:endParaRPr lang="en-US" sz="1600" b="1"/>
          </a:p>
          <a:p>
            <a:r>
              <a:rPr lang="en-US" sz="1600" b="1"/>
              <a:t>An ACHESS research consortium being formed through the University of Wisconsin will allow other treatment organizations to access the technology.   The methods by which the technologies are disseminated and utilized by members will be studied to guide future dissemination of technologies.</a:t>
            </a:r>
          </a:p>
        </p:txBody>
      </p:sp>
      <p:sp>
        <p:nvSpPr>
          <p:cNvPr id="2078" name="Rectangle 30"/>
          <p:cNvSpPr>
            <a:spLocks noChangeArrowheads="1"/>
          </p:cNvSpPr>
          <p:nvPr/>
        </p:nvSpPr>
        <p:spPr bwMode="auto">
          <a:xfrm>
            <a:off x="20269200" y="5638800"/>
            <a:ext cx="13982700" cy="457200"/>
          </a:xfrm>
          <a:prstGeom prst="rect">
            <a:avLst/>
          </a:prstGeom>
          <a:noFill/>
          <a:ln w="9525">
            <a:noFill/>
            <a:miter lim="800000"/>
            <a:headEnd/>
            <a:tailEnd/>
          </a:ln>
          <a:effectLst/>
        </p:spPr>
        <p:txBody>
          <a:bodyPr wrap="none" anchor="ctr">
            <a:spAutoFit/>
          </a:bodyPr>
          <a:lstStyle/>
          <a:p>
            <a:pPr lvl="4">
              <a:buFont typeface="Courier New" pitchFamily="49" charset="0"/>
              <a:buNone/>
              <a:tabLst>
                <a:tab pos="685800" algn="l"/>
              </a:tabLst>
            </a:pPr>
            <a:r>
              <a:rPr lang="en-US" sz="2400" b="1"/>
              <a:t>Hypothesized Implications for Behavioral Health Practice, Policy, and/or Research </a:t>
            </a:r>
          </a:p>
        </p:txBody>
      </p:sp>
      <p:sp>
        <p:nvSpPr>
          <p:cNvPr id="2079" name="Rectangle 31"/>
          <p:cNvSpPr>
            <a:spLocks noChangeArrowheads="1"/>
          </p:cNvSpPr>
          <p:nvPr/>
        </p:nvSpPr>
        <p:spPr bwMode="auto">
          <a:xfrm>
            <a:off x="21564600" y="6400800"/>
            <a:ext cx="13944600" cy="3514725"/>
          </a:xfrm>
          <a:prstGeom prst="rect">
            <a:avLst/>
          </a:prstGeom>
          <a:noFill/>
          <a:ln w="9525">
            <a:noFill/>
            <a:miter lim="800000"/>
            <a:headEnd/>
            <a:tailEnd/>
          </a:ln>
          <a:effectLst/>
        </p:spPr>
        <p:txBody>
          <a:bodyPr anchor="ctr">
            <a:spAutoFit/>
          </a:bodyPr>
          <a:lstStyle/>
          <a:p>
            <a:r>
              <a:rPr lang="en-US" sz="1600" b="1"/>
              <a:t>Over 50% of treatment currently delivered by clinical staff could be provided electronically.  The potential cost savings are significant.  Savings could be utilized to attract and retain highly skilled clinicians and add needed professional services including more physician and nursing services.  A portion of the savings would be redirected to support the technology and purchase required equipment.  A percentage of the savings could be utilized to increase access to treatment.</a:t>
            </a:r>
          </a:p>
          <a:p>
            <a:endParaRPr lang="en-US" sz="1600" b="1"/>
          </a:p>
          <a:p>
            <a:r>
              <a:rPr lang="en-US" sz="1600" b="1"/>
              <a:t>Current barriers to access could be removed.  Services can be delivered anytime/anywhere.</a:t>
            </a:r>
          </a:p>
          <a:p>
            <a:endParaRPr lang="en-US" sz="1600" b="1"/>
          </a:p>
          <a:p>
            <a:r>
              <a:rPr lang="en-US" sz="1600" b="1"/>
              <a:t>Continuing care, a key component of a recovery management approach can be efficiently delivered with rapid response as needed by the patient or family.   The cost for obtaining and aggregating outcome data can also be significantly reduced.</a:t>
            </a:r>
          </a:p>
          <a:p>
            <a:endParaRPr lang="en-US" sz="1600" b="1"/>
          </a:p>
          <a:p>
            <a:r>
              <a:rPr lang="en-US" sz="1600" b="1"/>
              <a:t>Cost of addiction treatment per individual treated may also be reduced.  Cost/benefit studies are needed to determine if outcomes can be improved at potentially lower costs.</a:t>
            </a:r>
          </a:p>
          <a:p>
            <a:endParaRPr lang="en-US" sz="1600" b="1"/>
          </a:p>
          <a:p>
            <a:r>
              <a:rPr lang="en-US" sz="1600" b="1"/>
              <a:t>New payment methodologies such as case rates or episode of care rates will be required to support technology delivered care.</a:t>
            </a:r>
          </a:p>
        </p:txBody>
      </p:sp>
      <p:graphicFrame>
        <p:nvGraphicFramePr>
          <p:cNvPr id="2081" name="Object 33"/>
          <p:cNvGraphicFramePr>
            <a:graphicFrameLocks noChangeAspect="1"/>
          </p:cNvGraphicFramePr>
          <p:nvPr/>
        </p:nvGraphicFramePr>
        <p:xfrm>
          <a:off x="14859000" y="10363200"/>
          <a:ext cx="7010400" cy="11201400"/>
        </p:xfrm>
        <a:graphic>
          <a:graphicData uri="http://schemas.openxmlformats.org/presentationml/2006/ole">
            <p:oleObj spid="_x0000_s2081" name="Photo Editor Photo" r:id="rId4" imgW="5361905" imgH="9809524" progId="MSPhotoEd.3">
              <p:embed/>
            </p:oleObj>
          </a:graphicData>
        </a:graphic>
      </p:graphicFrame>
      <p:sp>
        <p:nvSpPr>
          <p:cNvPr id="2082" name="Rectangle 34"/>
          <p:cNvSpPr>
            <a:spLocks noChangeArrowheads="1"/>
          </p:cNvSpPr>
          <p:nvPr/>
        </p:nvSpPr>
        <p:spPr bwMode="auto">
          <a:xfrm>
            <a:off x="10363200" y="23164800"/>
            <a:ext cx="14706600" cy="2197100"/>
          </a:xfrm>
          <a:prstGeom prst="rect">
            <a:avLst/>
          </a:prstGeom>
          <a:noFill/>
          <a:ln w="9525">
            <a:noFill/>
            <a:miter lim="800000"/>
            <a:headEnd/>
            <a:tailEnd/>
          </a:ln>
          <a:effectLst/>
        </p:spPr>
        <p:txBody>
          <a:bodyPr tIns="0" bIns="0" anchor="ctr">
            <a:spAutoFit/>
          </a:bodyPr>
          <a:lstStyle/>
          <a:p>
            <a:r>
              <a:rPr lang="en-US" sz="2400" b="1"/>
              <a:t>                  Reasons Research May Be Considered a Disruptive Innovation</a:t>
            </a:r>
          </a:p>
          <a:p>
            <a:endParaRPr lang="en-US" sz="2400" b="1"/>
          </a:p>
          <a:p>
            <a:r>
              <a:rPr lang="en-US" sz="1600" b="1"/>
              <a:t>The technology supports “facilitated networks” allowing people with a chronic condition to interact with “someone like me”</a:t>
            </a:r>
          </a:p>
          <a:p>
            <a:pPr>
              <a:buFontTx/>
              <a:buChar char="•"/>
            </a:pPr>
            <a:r>
              <a:rPr lang="en-US" sz="1600" b="1"/>
              <a:t>The solutions are taken to the problem rather than current system wherein the problem must be taken to the solution</a:t>
            </a:r>
          </a:p>
          <a:p>
            <a:pPr>
              <a:buFontTx/>
              <a:buChar char="•"/>
            </a:pPr>
            <a:r>
              <a:rPr lang="en-US" sz="1600" b="1"/>
              <a:t>The reliability of quality treatments can be increased by standard approaches while simultaneously increasing convenience and responsiveness</a:t>
            </a:r>
          </a:p>
          <a:p>
            <a:pPr>
              <a:buFontTx/>
              <a:buChar char="•"/>
            </a:pPr>
            <a:r>
              <a:rPr lang="en-US" sz="1600" b="1"/>
              <a:t>The reliability of quality treatments can be increased by standard approaches while simultaneously increasing convenience and responsiveness</a:t>
            </a:r>
          </a:p>
          <a:p>
            <a:pPr>
              <a:buFontTx/>
              <a:buChar char="•"/>
            </a:pPr>
            <a:r>
              <a:rPr lang="en-US" sz="1600" b="1"/>
              <a:t>May be a key component in an integrated fixed-fee payment system </a:t>
            </a:r>
          </a:p>
          <a:p>
            <a:pPr eaLnBrk="0" hangingPunct="0"/>
            <a:endParaRPr lang="en-US" sz="1600" b="1"/>
          </a:p>
        </p:txBody>
      </p:sp>
      <p:sp>
        <p:nvSpPr>
          <p:cNvPr id="2493" name="Rectangle 445"/>
          <p:cNvSpPr>
            <a:spLocks noChangeArrowheads="1"/>
          </p:cNvSpPr>
          <p:nvPr/>
        </p:nvSpPr>
        <p:spPr bwMode="auto">
          <a:xfrm>
            <a:off x="0" y="10210800"/>
            <a:ext cx="36576000" cy="0"/>
          </a:xfrm>
          <a:prstGeom prst="rect">
            <a:avLst/>
          </a:prstGeom>
          <a:noFill/>
          <a:ln w="9525">
            <a:noFill/>
            <a:miter lim="800000"/>
            <a:headEnd/>
            <a:tailEnd/>
          </a:ln>
          <a:effectLst/>
        </p:spPr>
        <p:txBody>
          <a:bodyPr wrap="none">
            <a:spAutoFit/>
          </a:bodyPr>
          <a:lstStyle/>
          <a:p>
            <a:endParaRPr lang="en-US"/>
          </a:p>
        </p:txBody>
      </p:sp>
      <p:sp>
        <p:nvSpPr>
          <p:cNvPr id="2568" name="Rectangle 520"/>
          <p:cNvSpPr>
            <a:spLocks noChangeArrowheads="1"/>
          </p:cNvSpPr>
          <p:nvPr/>
        </p:nvSpPr>
        <p:spPr bwMode="auto">
          <a:xfrm>
            <a:off x="0" y="14065250"/>
            <a:ext cx="36576000" cy="0"/>
          </a:xfrm>
          <a:prstGeom prst="rect">
            <a:avLst/>
          </a:prstGeom>
          <a:noFill/>
          <a:ln w="9525">
            <a:noFill/>
            <a:miter lim="800000"/>
            <a:headEnd/>
            <a:tailEnd/>
          </a:ln>
          <a:effectLst/>
        </p:spPr>
        <p:txBody>
          <a:bodyPr wrap="none" anchor="ctr">
            <a:spAutoFit/>
          </a:bodyPr>
          <a:lstStyle/>
          <a:p>
            <a:endParaRPr lang="en-US" sz="1800"/>
          </a:p>
        </p:txBody>
      </p:sp>
      <p:sp>
        <p:nvSpPr>
          <p:cNvPr id="2580" name="Rectangle 532"/>
          <p:cNvSpPr>
            <a:spLocks noChangeArrowheads="1"/>
          </p:cNvSpPr>
          <p:nvPr/>
        </p:nvSpPr>
        <p:spPr bwMode="auto">
          <a:xfrm>
            <a:off x="2209800" y="10591800"/>
            <a:ext cx="36576000" cy="0"/>
          </a:xfrm>
          <a:prstGeom prst="rect">
            <a:avLst/>
          </a:prstGeom>
          <a:noFill/>
          <a:ln w="9525">
            <a:noFill/>
            <a:miter lim="800000"/>
            <a:headEnd/>
            <a:tailEnd/>
          </a:ln>
          <a:effectLst/>
        </p:spPr>
        <p:txBody>
          <a:bodyPr wrap="none">
            <a:spAutoFit/>
          </a:bodyPr>
          <a:lstStyle/>
          <a:p>
            <a:endParaRPr lang="en-US"/>
          </a:p>
        </p:txBody>
      </p:sp>
      <p:sp>
        <p:nvSpPr>
          <p:cNvPr id="2645" name="Rectangle 597"/>
          <p:cNvSpPr>
            <a:spLocks noChangeArrowheads="1"/>
          </p:cNvSpPr>
          <p:nvPr/>
        </p:nvSpPr>
        <p:spPr bwMode="auto">
          <a:xfrm>
            <a:off x="0" y="16886238"/>
            <a:ext cx="184150" cy="366712"/>
          </a:xfrm>
          <a:prstGeom prst="rect">
            <a:avLst/>
          </a:prstGeom>
          <a:noFill/>
          <a:ln w="9525">
            <a:noFill/>
            <a:miter lim="800000"/>
            <a:headEnd/>
            <a:tailEnd/>
          </a:ln>
          <a:effectLst/>
        </p:spPr>
        <p:txBody>
          <a:bodyPr wrap="none" anchor="ctr">
            <a:spAutoFit/>
          </a:bodyPr>
          <a:lstStyle/>
          <a:p>
            <a:endParaRPr lang="en-US" sz="1800"/>
          </a:p>
        </p:txBody>
      </p:sp>
      <p:sp>
        <p:nvSpPr>
          <p:cNvPr id="2649" name="AutoShape 601"/>
          <p:cNvSpPr>
            <a:spLocks noChangeArrowheads="1"/>
          </p:cNvSpPr>
          <p:nvPr/>
        </p:nvSpPr>
        <p:spPr bwMode="auto">
          <a:xfrm>
            <a:off x="9829800" y="11125200"/>
            <a:ext cx="4419600" cy="1905000"/>
          </a:xfrm>
          <a:prstGeom prst="wedgeRectCallout">
            <a:avLst>
              <a:gd name="adj1" fmla="val 82759"/>
              <a:gd name="adj2" fmla="val 127833"/>
            </a:avLst>
          </a:prstGeom>
          <a:solidFill>
            <a:schemeClr val="folHlink"/>
          </a:solidFill>
          <a:ln w="9525">
            <a:solidFill>
              <a:schemeClr val="tx1"/>
            </a:solidFill>
            <a:miter lim="800000"/>
            <a:headEnd/>
            <a:tailEnd/>
          </a:ln>
          <a:effectLst/>
        </p:spPr>
        <p:txBody>
          <a:bodyPr/>
          <a:lstStyle/>
          <a:p>
            <a:r>
              <a:rPr lang="en-US" sz="1800" b="1"/>
              <a:t>Support Team</a:t>
            </a:r>
            <a:r>
              <a:rPr lang="en-US" sz="1800"/>
              <a:t>: </a:t>
            </a:r>
            <a:r>
              <a:rPr lang="en-US" sz="1600"/>
              <a:t>Study participants are connected to each other (in a manner similar to Facebook).  Participants can post pictures, personal interests etc. to share with other participants (they can be as open or as private as they want with their profile), write messages to one another and post on each other’s walls.</a:t>
            </a:r>
          </a:p>
          <a:p>
            <a:pPr algn="ctr"/>
            <a:endParaRPr lang="en-US" sz="1600"/>
          </a:p>
        </p:txBody>
      </p:sp>
      <p:sp>
        <p:nvSpPr>
          <p:cNvPr id="2651" name="AutoShape 603"/>
          <p:cNvSpPr>
            <a:spLocks/>
          </p:cNvSpPr>
          <p:nvPr/>
        </p:nvSpPr>
        <p:spPr bwMode="auto">
          <a:xfrm>
            <a:off x="22555200" y="11811000"/>
            <a:ext cx="4114800" cy="1447800"/>
          </a:xfrm>
          <a:prstGeom prst="borderCallout2">
            <a:avLst>
              <a:gd name="adj1" fmla="val 7894"/>
              <a:gd name="adj2" fmla="val -1852"/>
              <a:gd name="adj3" fmla="val 7894"/>
              <a:gd name="adj4" fmla="val -19870"/>
              <a:gd name="adj5" fmla="val 162500"/>
              <a:gd name="adj6" fmla="val -85032"/>
            </a:avLst>
          </a:prstGeom>
          <a:solidFill>
            <a:schemeClr val="folHlink"/>
          </a:solidFill>
          <a:ln w="9525">
            <a:solidFill>
              <a:schemeClr val="tx1"/>
            </a:solidFill>
            <a:miter lim="800000"/>
            <a:headEnd/>
            <a:tailEnd/>
          </a:ln>
          <a:effectLst/>
        </p:spPr>
        <p:txBody>
          <a:bodyPr/>
          <a:lstStyle/>
          <a:p>
            <a:r>
              <a:rPr lang="en-US" sz="1800" b="1"/>
              <a:t>Discussion groups</a:t>
            </a:r>
            <a:r>
              <a:rPr lang="en-US" sz="1800"/>
              <a:t>:</a:t>
            </a:r>
            <a:r>
              <a:rPr lang="en-US" sz="1600"/>
              <a:t> Participants can post questions, ideas or comments to share with others on the project.  This is helpful for getting feedback from other peers or support in a time of crisis.</a:t>
            </a:r>
          </a:p>
          <a:p>
            <a:pPr algn="ctr"/>
            <a:endParaRPr lang="en-US" sz="1600"/>
          </a:p>
        </p:txBody>
      </p:sp>
      <p:sp>
        <p:nvSpPr>
          <p:cNvPr id="2652" name="AutoShape 604"/>
          <p:cNvSpPr>
            <a:spLocks noChangeArrowheads="1"/>
          </p:cNvSpPr>
          <p:nvPr/>
        </p:nvSpPr>
        <p:spPr bwMode="auto">
          <a:xfrm>
            <a:off x="9829800" y="14173200"/>
            <a:ext cx="4343400" cy="3352800"/>
          </a:xfrm>
          <a:prstGeom prst="wedgeRectCallout">
            <a:avLst>
              <a:gd name="adj1" fmla="val 86477"/>
              <a:gd name="adj2" fmla="val 9519"/>
            </a:avLst>
          </a:prstGeom>
          <a:solidFill>
            <a:schemeClr val="folHlink"/>
          </a:solidFill>
          <a:ln w="9525">
            <a:solidFill>
              <a:schemeClr val="tx1"/>
            </a:solidFill>
            <a:miter lim="800000"/>
            <a:headEnd/>
            <a:tailEnd/>
          </a:ln>
          <a:effectLst/>
        </p:spPr>
        <p:txBody>
          <a:bodyPr/>
          <a:lstStyle/>
          <a:p>
            <a:r>
              <a:rPr lang="en-US" sz="1800" b="1"/>
              <a:t>High Risk Locations:</a:t>
            </a:r>
            <a:r>
              <a:rPr lang="en-US" sz="1600"/>
              <a:t>  Study participants can choose to add locations to their phone that are risky (e.g. old hang-out or bar, or drug dealer locale).  When the participant gets near the location, the phone will beep, when the participant views the phone, they will get a message letting them know they are near a high risk location and the phone will ask if they feel like drinking.  The participant can then choose to use other activities on their phone (such as listening to a relaxation exercise or pressing their panic button to try and curb their urge).  </a:t>
            </a:r>
          </a:p>
          <a:p>
            <a:pPr algn="ctr"/>
            <a:endParaRPr lang="en-US" sz="1600"/>
          </a:p>
        </p:txBody>
      </p:sp>
      <p:sp>
        <p:nvSpPr>
          <p:cNvPr id="2653" name="AutoShape 605"/>
          <p:cNvSpPr>
            <a:spLocks noChangeArrowheads="1"/>
          </p:cNvSpPr>
          <p:nvPr/>
        </p:nvSpPr>
        <p:spPr bwMode="auto">
          <a:xfrm>
            <a:off x="9753600" y="18592800"/>
            <a:ext cx="4495800" cy="1981200"/>
          </a:xfrm>
          <a:prstGeom prst="wedgeRectCallout">
            <a:avLst>
              <a:gd name="adj1" fmla="val 82343"/>
              <a:gd name="adj2" fmla="val -72037"/>
            </a:avLst>
          </a:prstGeom>
          <a:solidFill>
            <a:schemeClr val="folHlink"/>
          </a:solidFill>
          <a:ln w="9525">
            <a:solidFill>
              <a:schemeClr val="tx1"/>
            </a:solidFill>
            <a:miter lim="800000"/>
            <a:headEnd/>
            <a:tailEnd/>
          </a:ln>
          <a:effectLst/>
        </p:spPr>
        <p:txBody>
          <a:bodyPr/>
          <a:lstStyle/>
          <a:p>
            <a:r>
              <a:rPr lang="en-US" sz="1800" b="1"/>
              <a:t>Panic Button:</a:t>
            </a:r>
            <a:r>
              <a:rPr lang="en-US" sz="1600"/>
              <a:t> Participants can elect to place support people (e.g. friends, family members, sponsor) on their panic button.  If the individual has an urge to drink or is in a high risk situation, they can press the panic button.  A text message is sent to the people they have chosen asking for their help and support.</a:t>
            </a:r>
          </a:p>
          <a:p>
            <a:endParaRPr lang="en-US" sz="1600"/>
          </a:p>
          <a:p>
            <a:pPr algn="ctr"/>
            <a:endParaRPr lang="en-US" sz="1800"/>
          </a:p>
        </p:txBody>
      </p:sp>
      <p:sp>
        <p:nvSpPr>
          <p:cNvPr id="2654" name="AutoShape 606"/>
          <p:cNvSpPr>
            <a:spLocks noChangeArrowheads="1"/>
          </p:cNvSpPr>
          <p:nvPr/>
        </p:nvSpPr>
        <p:spPr bwMode="auto">
          <a:xfrm>
            <a:off x="22631400" y="17830800"/>
            <a:ext cx="4114800" cy="2133600"/>
          </a:xfrm>
          <a:prstGeom prst="wedgeRectCallout">
            <a:avLst>
              <a:gd name="adj1" fmla="val -94481"/>
              <a:gd name="adj2" fmla="val 14213"/>
            </a:avLst>
          </a:prstGeom>
          <a:solidFill>
            <a:schemeClr val="folHlink"/>
          </a:solidFill>
          <a:ln w="9525">
            <a:solidFill>
              <a:schemeClr val="tx1"/>
            </a:solidFill>
            <a:miter lim="800000"/>
            <a:headEnd/>
            <a:tailEnd/>
          </a:ln>
          <a:effectLst/>
        </p:spPr>
        <p:txBody>
          <a:bodyPr/>
          <a:lstStyle/>
          <a:p>
            <a:r>
              <a:rPr lang="en-US" sz="1800" b="1"/>
              <a:t>Weekly Survey:</a:t>
            </a:r>
            <a:r>
              <a:rPr lang="en-US" sz="1600"/>
              <a:t> Study participants receive an electronic notification through a text message one time per week asking them to complete a recovery based survey.  Participants can elect to have the results of the survey sent to their study counselor – these surveys serve as a indicators for risk versus recovery factors.</a:t>
            </a:r>
          </a:p>
        </p:txBody>
      </p:sp>
      <p:sp>
        <p:nvSpPr>
          <p:cNvPr id="2703" name="Rectangle 655"/>
          <p:cNvSpPr>
            <a:spLocks noChangeArrowheads="1"/>
          </p:cNvSpPr>
          <p:nvPr/>
        </p:nvSpPr>
        <p:spPr bwMode="auto">
          <a:xfrm>
            <a:off x="0" y="11945938"/>
            <a:ext cx="36576000" cy="0"/>
          </a:xfrm>
          <a:prstGeom prst="rect">
            <a:avLst/>
          </a:prstGeom>
          <a:noFill/>
          <a:ln w="9525">
            <a:noFill/>
            <a:miter lim="800000"/>
            <a:headEnd/>
            <a:tailEnd/>
          </a:ln>
          <a:effectLst/>
        </p:spPr>
        <p:txBody>
          <a:bodyPr wrap="none">
            <a:spAutoFit/>
          </a:bodyPr>
          <a:lstStyle/>
          <a:p>
            <a:endParaRPr lang="en-US"/>
          </a:p>
        </p:txBody>
      </p:sp>
      <p:sp>
        <p:nvSpPr>
          <p:cNvPr id="2791" name="Rectangle 743"/>
          <p:cNvSpPr>
            <a:spLocks noChangeArrowheads="1"/>
          </p:cNvSpPr>
          <p:nvPr/>
        </p:nvSpPr>
        <p:spPr bwMode="auto">
          <a:xfrm>
            <a:off x="0" y="11945938"/>
            <a:ext cx="36576000" cy="0"/>
          </a:xfrm>
          <a:prstGeom prst="rect">
            <a:avLst/>
          </a:prstGeom>
          <a:noFill/>
          <a:ln w="9525">
            <a:noFill/>
            <a:miter lim="800000"/>
            <a:headEnd/>
            <a:tailEnd/>
          </a:ln>
          <a:effectLst/>
        </p:spPr>
        <p:txBody>
          <a:bodyPr wrap="none">
            <a:spAutoFit/>
          </a:bodyPr>
          <a:lstStyle/>
          <a:p>
            <a:endParaRPr lang="en-US"/>
          </a:p>
        </p:txBody>
      </p:sp>
      <p:sp>
        <p:nvSpPr>
          <p:cNvPr id="2878" name="Rectangle 830"/>
          <p:cNvSpPr>
            <a:spLocks noChangeArrowheads="1"/>
          </p:cNvSpPr>
          <p:nvPr/>
        </p:nvSpPr>
        <p:spPr bwMode="auto">
          <a:xfrm>
            <a:off x="15660688" y="12103100"/>
            <a:ext cx="3054350" cy="0"/>
          </a:xfrm>
          <a:prstGeom prst="rect">
            <a:avLst/>
          </a:prstGeom>
          <a:noFill/>
          <a:ln w="9525">
            <a:noFill/>
            <a:miter lim="800000"/>
            <a:headEnd/>
            <a:tailEnd/>
          </a:ln>
          <a:effectLst/>
        </p:spPr>
        <p:txBody>
          <a:bodyPr wrap="none">
            <a:spAutoFit/>
          </a:bodyPr>
          <a:lstStyle/>
          <a:p>
            <a:endParaRPr lang="en-US"/>
          </a:p>
        </p:txBody>
      </p:sp>
      <p:graphicFrame>
        <p:nvGraphicFramePr>
          <p:cNvPr id="9232" name="Object 1040"/>
          <p:cNvGraphicFramePr>
            <a:graphicFrameLocks noChangeAspect="1"/>
          </p:cNvGraphicFramePr>
          <p:nvPr/>
        </p:nvGraphicFramePr>
        <p:xfrm>
          <a:off x="28346400" y="10896600"/>
          <a:ext cx="7010400" cy="5486400"/>
        </p:xfrm>
        <a:graphic>
          <a:graphicData uri="http://schemas.openxmlformats.org/presentationml/2006/ole">
            <p:oleObj spid="_x0000_s9232" name="Photo Editor Photo" r:id="rId5" imgW="6496957" imgH="5334745" progId="MSPhotoEd.3">
              <p:embed/>
            </p:oleObj>
          </a:graphicData>
        </a:graphic>
      </p:graphicFrame>
      <p:graphicFrame>
        <p:nvGraphicFramePr>
          <p:cNvPr id="9233" name="Object 1041"/>
          <p:cNvGraphicFramePr>
            <a:graphicFrameLocks noChangeAspect="1"/>
          </p:cNvGraphicFramePr>
          <p:nvPr/>
        </p:nvGraphicFramePr>
        <p:xfrm>
          <a:off x="27889200" y="17145000"/>
          <a:ext cx="8229600" cy="3429000"/>
        </p:xfrm>
        <a:graphic>
          <a:graphicData uri="http://schemas.openxmlformats.org/presentationml/2006/ole">
            <p:oleObj spid="_x0000_s9233" name="Photo Editor Photo" r:id="rId6" imgW="3734321" imgH="2809524" progId="MSPhotoEd.3">
              <p:embed/>
            </p:oleObj>
          </a:graphicData>
        </a:graphic>
      </p:graphicFrame>
      <p:graphicFrame>
        <p:nvGraphicFramePr>
          <p:cNvPr id="10072" name="Group 1880"/>
          <p:cNvGraphicFramePr>
            <a:graphicFrameLocks noGrp="1"/>
          </p:cNvGraphicFramePr>
          <p:nvPr/>
        </p:nvGraphicFramePr>
        <p:xfrm>
          <a:off x="762000" y="20574000"/>
          <a:ext cx="8229600" cy="5791200"/>
        </p:xfrm>
        <a:graphic>
          <a:graphicData uri="http://schemas.openxmlformats.org/drawingml/2006/table">
            <a:tbl>
              <a:tblPr/>
              <a:tblGrid>
                <a:gridCol w="2873375"/>
                <a:gridCol w="1241425"/>
                <a:gridCol w="1708150"/>
                <a:gridCol w="2406650"/>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ACHESS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Number of Users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Number of ACHESS      Pages Requested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0480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Mean</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Standard Deviation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My Messages</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554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361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52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Home Pages</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379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297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My Profile</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89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329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365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52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Discussion</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188</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218</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Weekly Survey</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87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132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60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My Team</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81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82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Team Feed</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87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39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67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Events &amp; Meetings</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86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28</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My Settings</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84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Recovery Information</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77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28</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Ask an Expert</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78</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Panic Button</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73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43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Easing Distress</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60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Our Stories</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76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3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News</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77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9852" name="Title 4"/>
          <p:cNvSpPr>
            <a:spLocks/>
          </p:cNvSpPr>
          <p:nvPr/>
        </p:nvSpPr>
        <p:spPr bwMode="auto">
          <a:xfrm>
            <a:off x="0" y="19583400"/>
            <a:ext cx="9144000" cy="685800"/>
          </a:xfrm>
          <a:prstGeom prst="rect">
            <a:avLst/>
          </a:prstGeom>
          <a:noFill/>
          <a:ln w="9525">
            <a:noFill/>
            <a:miter lim="800000"/>
            <a:headEnd/>
            <a:tailEnd/>
          </a:ln>
        </p:spPr>
        <p:txBody>
          <a:bodyPr anchor="ctr"/>
          <a:lstStyle/>
          <a:p>
            <a:pPr algn="ctr"/>
            <a:r>
              <a:rPr lang="en-US" sz="2400" b="1">
                <a:solidFill>
                  <a:schemeClr val="tx2"/>
                </a:solidFill>
              </a:rPr>
              <a:t>Number of Pages Used in ACHESS Services</a:t>
            </a:r>
            <a:br>
              <a:rPr lang="en-US" sz="2400" b="1">
                <a:solidFill>
                  <a:schemeClr val="tx2"/>
                </a:solidFill>
              </a:rPr>
            </a:br>
            <a:r>
              <a:rPr lang="en-US" sz="1400">
                <a:solidFill>
                  <a:schemeClr val="tx2"/>
                </a:solidFill>
              </a:rPr>
              <a:t>(Data reflects 92 participants on ACHESS for more than 4 months</a:t>
            </a:r>
            <a:r>
              <a:rPr lang="en-US" sz="1400" b="1">
                <a:solidFill>
                  <a:schemeClr val="tx2"/>
                </a:solidFill>
              </a:rPr>
              <a:t>)</a:t>
            </a:r>
            <a:endParaRPr lang="en-US" sz="2400" b="1">
              <a:solidFill>
                <a:schemeClr val="tx2"/>
              </a:solidFill>
            </a:endParaRPr>
          </a:p>
        </p:txBody>
      </p:sp>
      <p:graphicFrame>
        <p:nvGraphicFramePr>
          <p:cNvPr id="10071" name="Group 1879"/>
          <p:cNvGraphicFramePr>
            <a:graphicFrameLocks noGrp="1"/>
          </p:cNvGraphicFramePr>
          <p:nvPr/>
        </p:nvGraphicFramePr>
        <p:xfrm>
          <a:off x="914400" y="12420600"/>
          <a:ext cx="7696200" cy="5791200"/>
        </p:xfrm>
        <a:graphic>
          <a:graphicData uri="http://schemas.openxmlformats.org/drawingml/2006/table">
            <a:tbl>
              <a:tblPr/>
              <a:tblGrid>
                <a:gridCol w="1749425"/>
                <a:gridCol w="1498600"/>
                <a:gridCol w="288925"/>
                <a:gridCol w="1187450"/>
                <a:gridCol w="1416050"/>
                <a:gridCol w="196850"/>
                <a:gridCol w="1358900"/>
              </a:tblGrid>
              <a:tr h="0">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Study Demographics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(through 2/11/11)</a:t>
                      </a: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Randomization</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Control Group</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Experimental Group</a:t>
                      </a: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122</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127</a:t>
                      </a: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Location</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Fayette - Peoria, IL</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CAB - Boston, MA</a:t>
                      </a: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169</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80</a:t>
                      </a: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r>
              <a:tr h="0">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Gender</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Female</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Male</a:t>
                      </a: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31.7%  (79)</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68.3%  (170)</a:t>
                      </a: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Age</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Range 18-64 </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Mean - 38.45 </a:t>
                      </a: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36576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Race/Ethnicity</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Asian</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Native American</a:t>
                      </a: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Hispanic</a:t>
                      </a:r>
                    </a:p>
                  </a:txBody>
                  <a:tcPr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Black/African American</a:t>
                      </a: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White</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.04%  (1)</a:t>
                      </a: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2.4%  (6)</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4.4%  (11)</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13.7%  (34)</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82.7%  (206)</a:t>
                      </a: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054" name="Rectangle 3"/>
          <p:cNvSpPr>
            <a:spLocks noChangeArrowheads="1"/>
          </p:cNvSpPr>
          <p:nvPr/>
        </p:nvSpPr>
        <p:spPr bwMode="auto">
          <a:xfrm>
            <a:off x="1600200" y="26365200"/>
            <a:ext cx="7162800" cy="244475"/>
          </a:xfrm>
          <a:prstGeom prst="rect">
            <a:avLst/>
          </a:prstGeom>
          <a:noFill/>
          <a:ln w="9525">
            <a:noFill/>
            <a:miter lim="800000"/>
            <a:headEnd/>
            <a:tailEnd/>
          </a:ln>
        </p:spPr>
        <p:txBody>
          <a:bodyPr>
            <a:spAutoFit/>
          </a:bodyPr>
          <a:lstStyle/>
          <a:p>
            <a:r>
              <a:rPr lang="en-US" sz="1000">
                <a:ea typeface="ＭＳ Ｐゴシック" charset="-128"/>
              </a:rPr>
              <a:t>Copyright © 2009–2011, CHESS by the Board of Regents of the University of Wisconsin System. All rights reserved.</a:t>
            </a:r>
          </a:p>
        </p:txBody>
      </p:sp>
      <p:sp>
        <p:nvSpPr>
          <p:cNvPr id="10055" name="AutoShape 1863"/>
          <p:cNvSpPr>
            <a:spLocks noChangeArrowheads="1"/>
          </p:cNvSpPr>
          <p:nvPr/>
        </p:nvSpPr>
        <p:spPr bwMode="auto">
          <a:xfrm>
            <a:off x="22631400" y="16230600"/>
            <a:ext cx="4038600" cy="914400"/>
          </a:xfrm>
          <a:prstGeom prst="wedgeRectCallout">
            <a:avLst>
              <a:gd name="adj1" fmla="val -97801"/>
              <a:gd name="adj2" fmla="val -38542"/>
            </a:avLst>
          </a:prstGeom>
          <a:solidFill>
            <a:schemeClr val="folHlink"/>
          </a:solidFill>
          <a:ln w="9525">
            <a:solidFill>
              <a:schemeClr val="tx1"/>
            </a:solidFill>
            <a:miter lim="800000"/>
            <a:headEnd/>
            <a:tailEnd/>
          </a:ln>
          <a:effectLst/>
        </p:spPr>
        <p:txBody>
          <a:bodyPr/>
          <a:lstStyle/>
          <a:p>
            <a:pPr defTabSz="3657600">
              <a:buFont typeface="Symbol" pitchFamily="18" charset="2"/>
              <a:buNone/>
            </a:pPr>
            <a:r>
              <a:rPr lang="en-US" sz="1800" b="1"/>
              <a:t>Events:</a:t>
            </a:r>
            <a:r>
              <a:rPr lang="en-US" sz="1600"/>
              <a:t> Participants can view a calendar of healthy and inexpensive events in their city they can participate in.</a:t>
            </a:r>
          </a:p>
        </p:txBody>
      </p:sp>
      <p:sp>
        <p:nvSpPr>
          <p:cNvPr id="10056" name="AutoShape 1864"/>
          <p:cNvSpPr>
            <a:spLocks/>
          </p:cNvSpPr>
          <p:nvPr/>
        </p:nvSpPr>
        <p:spPr bwMode="auto">
          <a:xfrm>
            <a:off x="22555200" y="13944600"/>
            <a:ext cx="4114800" cy="1524000"/>
          </a:xfrm>
          <a:prstGeom prst="borderCallout1">
            <a:avLst>
              <a:gd name="adj1" fmla="val 7500"/>
              <a:gd name="adj2" fmla="val -1852"/>
              <a:gd name="adj3" fmla="val 125731"/>
              <a:gd name="adj4" fmla="val -86495"/>
            </a:avLst>
          </a:prstGeom>
          <a:solidFill>
            <a:schemeClr val="folHlink"/>
          </a:solidFill>
          <a:ln w="9525">
            <a:solidFill>
              <a:schemeClr val="tx1"/>
            </a:solidFill>
            <a:miter lim="800000"/>
            <a:headEnd/>
            <a:tailEnd/>
          </a:ln>
          <a:effectLst/>
        </p:spPr>
        <p:txBody>
          <a:bodyPr/>
          <a:lstStyle/>
          <a:p>
            <a:pPr defTabSz="3657600"/>
            <a:r>
              <a:rPr lang="en-US" sz="1800" b="1"/>
              <a:t>Ask an Expert::</a:t>
            </a:r>
            <a:r>
              <a:rPr lang="en-US" sz="1600"/>
              <a:t> Allows participants to request information and advice and receive a response within 24 hours.  Responses to questions of general interest are rendered anonymous and placed in </a:t>
            </a:r>
            <a:r>
              <a:rPr lang="en-US" sz="1600" i="1"/>
              <a:t>Open Expert </a:t>
            </a:r>
            <a:r>
              <a:rPr lang="en-US" sz="1600"/>
              <a:t>for all users to see.</a:t>
            </a:r>
          </a:p>
        </p:txBody>
      </p:sp>
      <p:pic>
        <p:nvPicPr>
          <p:cNvPr id="10060" name="Picture 1868"/>
          <p:cNvPicPr>
            <a:picLocks noChangeAspect="1" noChangeArrowheads="1"/>
          </p:cNvPicPr>
          <p:nvPr/>
        </p:nvPicPr>
        <p:blipFill>
          <a:blip r:embed="rId7" cstate="print"/>
          <a:srcRect/>
          <a:stretch>
            <a:fillRect/>
          </a:stretch>
        </p:blipFill>
        <p:spPr bwMode="auto">
          <a:xfrm>
            <a:off x="13182600" y="25755600"/>
            <a:ext cx="5181600" cy="1200150"/>
          </a:xfrm>
          <a:prstGeom prst="rect">
            <a:avLst/>
          </a:prstGeom>
          <a:noFill/>
          <a:ln w="9525">
            <a:noFill/>
            <a:miter lim="800000"/>
            <a:headEnd/>
            <a:tailEnd/>
          </a:ln>
          <a:effectLst/>
        </p:spPr>
      </p:pic>
      <p:graphicFrame>
        <p:nvGraphicFramePr>
          <p:cNvPr id="10061" name="Object 1869"/>
          <p:cNvGraphicFramePr>
            <a:graphicFrameLocks noChangeAspect="1"/>
          </p:cNvGraphicFramePr>
          <p:nvPr/>
        </p:nvGraphicFramePr>
        <p:xfrm>
          <a:off x="18669000" y="25984200"/>
          <a:ext cx="2998788" cy="804863"/>
        </p:xfrm>
        <a:graphic>
          <a:graphicData uri="http://schemas.openxmlformats.org/presentationml/2006/ole">
            <p:oleObj spid="_x0000_s10061" name="Photo Editor Photo" r:id="rId8" imgW="7066667" imgH="2066667" progId="MSPhotoEd.3">
              <p:embed/>
            </p:oleObj>
          </a:graphicData>
        </a:graphic>
      </p:graphicFrame>
      <p:sp>
        <p:nvSpPr>
          <p:cNvPr id="10062" name="Rectangle 1870"/>
          <p:cNvSpPr>
            <a:spLocks noChangeArrowheads="1"/>
          </p:cNvSpPr>
          <p:nvPr/>
        </p:nvSpPr>
        <p:spPr bwMode="auto">
          <a:xfrm>
            <a:off x="30022800" y="25146000"/>
            <a:ext cx="6100763" cy="1735138"/>
          </a:xfrm>
          <a:prstGeom prst="rect">
            <a:avLst/>
          </a:prstGeom>
          <a:noFill/>
          <a:ln w="9525">
            <a:noFill/>
            <a:miter lim="800000"/>
            <a:headEnd/>
            <a:tailEnd/>
          </a:ln>
          <a:effectLst/>
        </p:spPr>
        <p:txBody>
          <a:bodyPr wrap="none" anchor="ctr">
            <a:spAutoFit/>
          </a:bodyPr>
          <a:lstStyle/>
          <a:p>
            <a:r>
              <a:rPr lang="en-US" sz="1200"/>
              <a:t>References:</a:t>
            </a:r>
          </a:p>
          <a:p>
            <a:r>
              <a:rPr lang="en-US" sz="1200"/>
              <a:t>Gustafson, D.H., Shaw, B.R., Isham, A., Baker, T., Boyle, M.G., &amp; Levy, M.</a:t>
            </a:r>
          </a:p>
          <a:p>
            <a:r>
              <a:rPr lang="en-US" sz="1200"/>
              <a:t>     (2011).  Explicating an evidenced-based, theoretically informed, mobile </a:t>
            </a:r>
          </a:p>
          <a:p>
            <a:r>
              <a:rPr lang="en-US" sz="1200"/>
              <a:t>     technology-based system to improve outcomes for people in recovery for alcohol  </a:t>
            </a:r>
          </a:p>
          <a:p>
            <a:r>
              <a:rPr lang="en-US" sz="1200"/>
              <a:t>     dependence. </a:t>
            </a:r>
            <a:r>
              <a:rPr lang="en-US" sz="1200" i="1"/>
              <a:t>Substance Use &amp; Misuse, 46</a:t>
            </a:r>
            <a:r>
              <a:rPr lang="en-US" sz="1200"/>
              <a:t>, 96-111.  </a:t>
            </a:r>
          </a:p>
          <a:p>
            <a:r>
              <a:rPr lang="en-US" sz="1200"/>
              <a:t>McKay, J.A. (2009).  </a:t>
            </a:r>
            <a:r>
              <a:rPr lang="en-US" sz="1200" i="1"/>
              <a:t>Treating Substance Use Disorders with Adaptive Continuing Care</a:t>
            </a:r>
            <a:r>
              <a:rPr lang="en-US" sz="1200"/>
              <a:t>. </a:t>
            </a:r>
          </a:p>
          <a:p>
            <a:r>
              <a:rPr lang="en-US" sz="1200"/>
              <a:t>     Washington, DC: American Psychological Association.</a:t>
            </a:r>
          </a:p>
          <a:p>
            <a:r>
              <a:rPr lang="en-US" sz="1200"/>
              <a:t>Whitten, L.  (Nov, 2009).  Computer-based interventions promote drug abstinence.</a:t>
            </a:r>
          </a:p>
          <a:p>
            <a:r>
              <a:rPr lang="en-US" sz="1200" i="1"/>
              <a:t>     NIDA Notes, 22</a:t>
            </a:r>
            <a:r>
              <a:rPr lang="en-US" sz="1200"/>
              <a:t> (5), pp.1, 14-16.</a:t>
            </a:r>
          </a:p>
        </p:txBody>
      </p:sp>
      <p:sp>
        <p:nvSpPr>
          <p:cNvPr id="10064" name="Rectangle 1872"/>
          <p:cNvSpPr>
            <a:spLocks noChangeArrowheads="1"/>
          </p:cNvSpPr>
          <p:nvPr/>
        </p:nvSpPr>
        <p:spPr bwMode="auto">
          <a:xfrm>
            <a:off x="609600" y="8991600"/>
            <a:ext cx="8534400" cy="2533650"/>
          </a:xfrm>
          <a:prstGeom prst="rect">
            <a:avLst/>
          </a:prstGeom>
          <a:noFill/>
          <a:ln w="9525">
            <a:noFill/>
            <a:miter lim="800000"/>
            <a:headEnd/>
            <a:tailEnd/>
          </a:ln>
          <a:effectLst/>
        </p:spPr>
        <p:txBody>
          <a:bodyPr anchor="ctr">
            <a:spAutoFit/>
          </a:bodyPr>
          <a:lstStyle/>
          <a:p>
            <a:pPr algn="ctr"/>
            <a:r>
              <a:rPr lang="en-US" sz="2400" b="1"/>
              <a:t>Methods </a:t>
            </a:r>
          </a:p>
          <a:p>
            <a:pPr algn="ctr"/>
            <a:endParaRPr lang="en-US" sz="2400"/>
          </a:p>
          <a:p>
            <a:r>
              <a:rPr lang="en-US" sz="1600" b="1"/>
              <a:t>Persons with an alcohol dependency are randomly assigned to receive smart phone access to the resources or treatment as usual prior to discharge from residential treatment.  The phones have unlimited internet access and call time and are linked to the web based services for eight months.   Follow-up evaluations are conducted at 4, 8 and 12 months.  A key outcome factor is number of risky drinking days during the past 30 days for each evaluation period.   A survey   measuring 5 protection and 5 risk factors for recovery is pushed through the phones to participants weekly.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57600"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57600"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3320</TotalTime>
  <Words>1450</Words>
  <Application>Microsoft Office PowerPoint</Application>
  <PresentationFormat>Custom</PresentationFormat>
  <Paragraphs>157</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Courier New</vt:lpstr>
      <vt:lpstr>Times New Roman</vt:lpstr>
      <vt:lpstr>ＭＳ Ｐゴシック</vt:lpstr>
      <vt:lpstr>Symbol</vt:lpstr>
      <vt:lpstr>Default Design</vt:lpstr>
      <vt:lpstr>Microsoft Photo Editor 3.0 Photo</vt:lpstr>
      <vt:lpstr>Slide 1</vt:lpstr>
    </vt:vector>
  </TitlesOfParts>
  <Company>Fayette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DMoore</dc:creator>
  <cp:lastModifiedBy>Kris Ericson, PhD</cp:lastModifiedBy>
  <cp:revision>74</cp:revision>
  <dcterms:created xsi:type="dcterms:W3CDTF">2011-02-08T19:39:09Z</dcterms:created>
  <dcterms:modified xsi:type="dcterms:W3CDTF">2011-04-28T18:09:26Z</dcterms:modified>
</cp:coreProperties>
</file>