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4" r:id="rId2"/>
  </p:sldIdLst>
  <p:sldSz cx="43891200" cy="32918400"/>
  <p:notesSz cx="7004050" cy="9223375"/>
  <p:defaultTextStyle>
    <a:defPPr>
      <a:defRPr lang="en-US"/>
    </a:defPPr>
    <a:lvl1pPr algn="l" rtl="0" eaLnBrk="0" fontAlgn="base" hangingPunct="0">
      <a:spcBef>
        <a:spcPct val="0"/>
      </a:spcBef>
      <a:spcAft>
        <a:spcPct val="0"/>
      </a:spcAft>
      <a:defRPr sz="3200" kern="1200">
        <a:solidFill>
          <a:schemeClr val="tx1"/>
        </a:solidFill>
        <a:latin typeface="Arial" charset="0"/>
        <a:ea typeface="+mn-ea"/>
        <a:cs typeface="+mn-cs"/>
      </a:defRPr>
    </a:lvl1pPr>
    <a:lvl2pPr marL="457200" algn="l" rtl="0" eaLnBrk="0" fontAlgn="base" hangingPunct="0">
      <a:spcBef>
        <a:spcPct val="0"/>
      </a:spcBef>
      <a:spcAft>
        <a:spcPct val="0"/>
      </a:spcAft>
      <a:defRPr sz="3200" kern="1200">
        <a:solidFill>
          <a:schemeClr val="tx1"/>
        </a:solidFill>
        <a:latin typeface="Arial" charset="0"/>
        <a:ea typeface="+mn-ea"/>
        <a:cs typeface="+mn-cs"/>
      </a:defRPr>
    </a:lvl2pPr>
    <a:lvl3pPr marL="914400" algn="l" rtl="0" eaLnBrk="0" fontAlgn="base" hangingPunct="0">
      <a:spcBef>
        <a:spcPct val="0"/>
      </a:spcBef>
      <a:spcAft>
        <a:spcPct val="0"/>
      </a:spcAft>
      <a:defRPr sz="3200" kern="1200">
        <a:solidFill>
          <a:schemeClr val="tx1"/>
        </a:solidFill>
        <a:latin typeface="Arial" charset="0"/>
        <a:ea typeface="+mn-ea"/>
        <a:cs typeface="+mn-cs"/>
      </a:defRPr>
    </a:lvl3pPr>
    <a:lvl4pPr marL="1371600" algn="l" rtl="0" eaLnBrk="0" fontAlgn="base" hangingPunct="0">
      <a:spcBef>
        <a:spcPct val="0"/>
      </a:spcBef>
      <a:spcAft>
        <a:spcPct val="0"/>
      </a:spcAft>
      <a:defRPr sz="3200" kern="1200">
        <a:solidFill>
          <a:schemeClr val="tx1"/>
        </a:solidFill>
        <a:latin typeface="Arial" charset="0"/>
        <a:ea typeface="+mn-ea"/>
        <a:cs typeface="+mn-cs"/>
      </a:defRPr>
    </a:lvl4pPr>
    <a:lvl5pPr marL="1828800" algn="l" rtl="0" eaLnBrk="0" fontAlgn="base" hangingPunct="0">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CC3300"/>
    <a:srgbClr val="006600"/>
    <a:srgbClr val="336699"/>
    <a:srgbClr val="F2DD60"/>
    <a:srgbClr val="D8D8B0"/>
    <a:srgbClr val="D8D84C"/>
    <a:srgbClr val="B033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14" autoAdjust="0"/>
  </p:normalViewPr>
  <p:slideViewPr>
    <p:cSldViewPr>
      <p:cViewPr varScale="1">
        <p:scale>
          <a:sx n="19" d="100"/>
          <a:sy n="19" d="100"/>
        </p:scale>
        <p:origin x="-1662" y="-156"/>
      </p:cViewPr>
      <p:guideLst>
        <p:guide orient="horz" pos="19368"/>
        <p:guide orient="horz" pos="5928"/>
        <p:guide orient="horz" pos="4080"/>
        <p:guide orient="horz" pos="6504"/>
        <p:guide pos="720"/>
        <p:guide pos="6912"/>
        <p:guide pos="7392"/>
        <p:guide pos="13584"/>
        <p:guide pos="14064"/>
        <p:guide pos="20256"/>
        <p:guide pos="20736"/>
        <p:guide pos="26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77" d="100"/>
          <a:sy n="77" d="100"/>
        </p:scale>
        <p:origin x="-2112" y="-90"/>
      </p:cViewPr>
      <p:guideLst>
        <p:guide orient="horz" pos="2905"/>
        <p:guide pos="2205"/>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lpjwadsw\Desktop\MI%20Demo.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lpjwadsw\Desktop\MI%20Demo.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Documents%20and%20Settings\lpjwadsw\Desktop\MI%20Demo.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34"/>
  <c:clrMapOvr bg1="lt1" tx1="dk1" bg2="lt2" tx2="dk2" accent1="accent1" accent2="accent2" accent3="accent3" accent4="accent4" accent5="accent5" accent6="accent6" hlink="hlink" folHlink="folHlink"/>
  <c:pivotSource>
    <c:name>[MI Demo.xlsx]Rates by Region!PivotTable2</c:name>
    <c:fmtId val="11"/>
  </c:pivotSource>
  <c:chart>
    <c:title>
      <c:tx>
        <c:rich>
          <a:bodyPr/>
          <a:lstStyle/>
          <a:p>
            <a:pPr>
              <a:defRPr/>
            </a:pPr>
            <a:r>
              <a:rPr lang="en-US" dirty="0"/>
              <a:t>Diabetes CPM Compliance Rates by Clinic</a:t>
            </a:r>
          </a:p>
          <a:p>
            <a:pPr>
              <a:defRPr/>
            </a:pPr>
            <a:r>
              <a:rPr lang="en-US" sz="1600" i="1" dirty="0"/>
              <a:t>Region 4711: </a:t>
            </a:r>
            <a:r>
              <a:rPr lang="en-US" sz="1600" b="1" i="1" u="none" strike="noStrike" baseline="0" dirty="0"/>
              <a:t>for  01-Jan-2010 --&gt; 31-Dec-2010</a:t>
            </a:r>
            <a:endParaRPr lang="en-US" sz="1600" i="1" dirty="0"/>
          </a:p>
        </c:rich>
      </c:tx>
      <c:layout/>
    </c:title>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
        <c:idx val="29"/>
      </c:pivotFmt>
      <c:pivotFmt>
        <c:idx val="30"/>
      </c:pivotFmt>
      <c:pivotFmt>
        <c:idx val="31"/>
      </c:pivotFmt>
      <c:pivotFmt>
        <c:idx val="32"/>
      </c:pivotFmt>
      <c:pivotFmt>
        <c:idx val="33"/>
      </c:pivotFmt>
      <c:pivotFmt>
        <c:idx val="34"/>
      </c:pivotFmt>
      <c:pivotFmt>
        <c:idx val="35"/>
      </c:pivotFmt>
      <c:pivotFmt>
        <c:idx val="36"/>
      </c:pivotFmt>
      <c:pivotFmt>
        <c:idx val="37"/>
      </c:pivotFmt>
      <c:pivotFmt>
        <c:idx val="38"/>
      </c:pivotFmt>
      <c:pivotFmt>
        <c:idx val="39"/>
      </c:pivotFmt>
      <c:pivotFmt>
        <c:idx val="40"/>
      </c:pivotFmt>
      <c:pivotFmt>
        <c:idx val="41"/>
      </c:pivotFmt>
      <c:pivotFmt>
        <c:idx val="42"/>
      </c:pivotFmt>
      <c:pivotFmt>
        <c:idx val="43"/>
      </c:pivotFmt>
      <c:pivotFmt>
        <c:idx val="44"/>
        <c:marker>
          <c:symbol val="none"/>
        </c:marker>
      </c:pivotFmt>
      <c:pivotFmt>
        <c:idx val="45"/>
        <c:marker>
          <c:symbol val="none"/>
        </c:marker>
      </c:pivotFmt>
      <c:pivotFmt>
        <c:idx val="46"/>
        <c:marker>
          <c:symbol val="none"/>
        </c:marker>
      </c:pivotFmt>
      <c:pivotFmt>
        <c:idx val="47"/>
        <c:marker>
          <c:symbol val="none"/>
        </c:marker>
      </c:pivotFmt>
      <c:pivotFmt>
        <c:idx val="48"/>
        <c:marker>
          <c:symbol val="none"/>
        </c:marker>
      </c:pivotFmt>
    </c:pivotFmts>
    <c:plotArea>
      <c:layout/>
      <c:barChart>
        <c:barDir val="col"/>
        <c:grouping val="clustered"/>
        <c:ser>
          <c:idx val="0"/>
          <c:order val="0"/>
          <c:tx>
            <c:strRef>
              <c:f>'Rates by Region'!$B$4:$B$5</c:f>
              <c:strCache>
                <c:ptCount val="1"/>
                <c:pt idx="0">
                  <c:v>A1C Tested Rate</c:v>
                </c:pt>
              </c:strCache>
            </c:strRef>
          </c:tx>
          <c:cat>
            <c:multiLvlStrRef>
              <c:f>'Rates by Region'!$A$6:$A$17</c:f>
              <c:multiLvlStrCache>
                <c:ptCount val="10"/>
                <c:lvl>
                  <c:pt idx="0">
                    <c:v>Delta Family Medicine</c:v>
                  </c:pt>
                  <c:pt idx="1">
                    <c:v>Intermountain Ephraim Clinic</c:v>
                  </c:pt>
                  <c:pt idx="2">
                    <c:v>Intermountain Fillmore Clinic</c:v>
                  </c:pt>
                  <c:pt idx="3">
                    <c:v>Intermountain Manti Family Clinic</c:v>
                  </c:pt>
                  <c:pt idx="4">
                    <c:v>Intermountain Moroni Clinic</c:v>
                  </c:pt>
                  <c:pt idx="5">
                    <c:v>Intermountain Mt. Pleasant Clinic</c:v>
                  </c:pt>
                  <c:pt idx="6">
                    <c:v>Intermountain North Sevier Medical Clinic</c:v>
                  </c:pt>
                  <c:pt idx="7">
                    <c:v>Intermountain Richfield Family Practice</c:v>
                  </c:pt>
                  <c:pt idx="8">
                    <c:v>Intermountain Sevier Valley Family Practice</c:v>
                  </c:pt>
                  <c:pt idx="9">
                    <c:v>Mountain Utah Family Medicine</c:v>
                  </c:pt>
                </c:lvl>
                <c:lvl>
                  <c:pt idx="0">
                    <c:v>4711</c:v>
                  </c:pt>
                </c:lvl>
              </c:multiLvlStrCache>
            </c:multiLvlStrRef>
          </c:cat>
          <c:val>
            <c:numRef>
              <c:f>'Rates by Region'!$B$6:$B$17</c:f>
              <c:numCache>
                <c:formatCode>0.00%</c:formatCode>
                <c:ptCount val="10"/>
                <c:pt idx="0">
                  <c:v>0.73684210526315785</c:v>
                </c:pt>
                <c:pt idx="1">
                  <c:v>0.92397660818713445</c:v>
                </c:pt>
                <c:pt idx="2">
                  <c:v>0.92796610169491456</c:v>
                </c:pt>
                <c:pt idx="3">
                  <c:v>0.89759036144578364</c:v>
                </c:pt>
                <c:pt idx="4">
                  <c:v>0.75000000000000133</c:v>
                </c:pt>
                <c:pt idx="5">
                  <c:v>0.89179104477612048</c:v>
                </c:pt>
                <c:pt idx="6">
                  <c:v>0.9</c:v>
                </c:pt>
                <c:pt idx="7">
                  <c:v>0.92553191489361697</c:v>
                </c:pt>
                <c:pt idx="8">
                  <c:v>0.80182926829268364</c:v>
                </c:pt>
                <c:pt idx="9">
                  <c:v>0.80952380952380965</c:v>
                </c:pt>
              </c:numCache>
            </c:numRef>
          </c:val>
        </c:ser>
        <c:ser>
          <c:idx val="1"/>
          <c:order val="1"/>
          <c:tx>
            <c:strRef>
              <c:f>'Rates by Region'!$C$4:$C$5</c:f>
              <c:strCache>
                <c:ptCount val="1"/>
                <c:pt idx="0">
                  <c:v>LDL Tested Rate</c:v>
                </c:pt>
              </c:strCache>
            </c:strRef>
          </c:tx>
          <c:cat>
            <c:multiLvlStrRef>
              <c:f>'Rates by Region'!$A$6:$A$17</c:f>
              <c:multiLvlStrCache>
                <c:ptCount val="10"/>
                <c:lvl>
                  <c:pt idx="0">
                    <c:v>Delta Family Medicine</c:v>
                  </c:pt>
                  <c:pt idx="1">
                    <c:v>Intermountain Ephraim Clinic</c:v>
                  </c:pt>
                  <c:pt idx="2">
                    <c:v>Intermountain Fillmore Clinic</c:v>
                  </c:pt>
                  <c:pt idx="3">
                    <c:v>Intermountain Manti Family Clinic</c:v>
                  </c:pt>
                  <c:pt idx="4">
                    <c:v>Intermountain Moroni Clinic</c:v>
                  </c:pt>
                  <c:pt idx="5">
                    <c:v>Intermountain Mt. Pleasant Clinic</c:v>
                  </c:pt>
                  <c:pt idx="6">
                    <c:v>Intermountain North Sevier Medical Clinic</c:v>
                  </c:pt>
                  <c:pt idx="7">
                    <c:v>Intermountain Richfield Family Practice</c:v>
                  </c:pt>
                  <c:pt idx="8">
                    <c:v>Intermountain Sevier Valley Family Practice</c:v>
                  </c:pt>
                  <c:pt idx="9">
                    <c:v>Mountain Utah Family Medicine</c:v>
                  </c:pt>
                </c:lvl>
                <c:lvl>
                  <c:pt idx="0">
                    <c:v>4711</c:v>
                  </c:pt>
                </c:lvl>
              </c:multiLvlStrCache>
            </c:multiLvlStrRef>
          </c:cat>
          <c:val>
            <c:numRef>
              <c:f>'Rates by Region'!$C$6:$C$17</c:f>
              <c:numCache>
                <c:formatCode>0.00%</c:formatCode>
                <c:ptCount val="10"/>
                <c:pt idx="0">
                  <c:v>0.84210526315789613</c:v>
                </c:pt>
                <c:pt idx="1">
                  <c:v>0.93567251461988543</c:v>
                </c:pt>
                <c:pt idx="2">
                  <c:v>0.9491525423728816</c:v>
                </c:pt>
                <c:pt idx="3">
                  <c:v>0.83734939759036164</c:v>
                </c:pt>
                <c:pt idx="4">
                  <c:v>0.72222222222222221</c:v>
                </c:pt>
                <c:pt idx="5">
                  <c:v>0.85074626865671665</c:v>
                </c:pt>
                <c:pt idx="6">
                  <c:v>0.8</c:v>
                </c:pt>
                <c:pt idx="7">
                  <c:v>0.96099290780141844</c:v>
                </c:pt>
                <c:pt idx="8">
                  <c:v>0.95121951219512324</c:v>
                </c:pt>
                <c:pt idx="9">
                  <c:v>0.95238095238095233</c:v>
                </c:pt>
              </c:numCache>
            </c:numRef>
          </c:val>
        </c:ser>
        <c:ser>
          <c:idx val="2"/>
          <c:order val="2"/>
          <c:tx>
            <c:strRef>
              <c:f>'Rates by Region'!$D$4:$D$5</c:f>
              <c:strCache>
                <c:ptCount val="1"/>
                <c:pt idx="0">
                  <c:v>Micro Tested Rate</c:v>
                </c:pt>
              </c:strCache>
            </c:strRef>
          </c:tx>
          <c:cat>
            <c:multiLvlStrRef>
              <c:f>'Rates by Region'!$A$6:$A$17</c:f>
              <c:multiLvlStrCache>
                <c:ptCount val="10"/>
                <c:lvl>
                  <c:pt idx="0">
                    <c:v>Delta Family Medicine</c:v>
                  </c:pt>
                  <c:pt idx="1">
                    <c:v>Intermountain Ephraim Clinic</c:v>
                  </c:pt>
                  <c:pt idx="2">
                    <c:v>Intermountain Fillmore Clinic</c:v>
                  </c:pt>
                  <c:pt idx="3">
                    <c:v>Intermountain Manti Family Clinic</c:v>
                  </c:pt>
                  <c:pt idx="4">
                    <c:v>Intermountain Moroni Clinic</c:v>
                  </c:pt>
                  <c:pt idx="5">
                    <c:v>Intermountain Mt. Pleasant Clinic</c:v>
                  </c:pt>
                  <c:pt idx="6">
                    <c:v>Intermountain North Sevier Medical Clinic</c:v>
                  </c:pt>
                  <c:pt idx="7">
                    <c:v>Intermountain Richfield Family Practice</c:v>
                  </c:pt>
                  <c:pt idx="8">
                    <c:v>Intermountain Sevier Valley Family Practice</c:v>
                  </c:pt>
                  <c:pt idx="9">
                    <c:v>Mountain Utah Family Medicine</c:v>
                  </c:pt>
                </c:lvl>
                <c:lvl>
                  <c:pt idx="0">
                    <c:v>4711</c:v>
                  </c:pt>
                </c:lvl>
              </c:multiLvlStrCache>
            </c:multiLvlStrRef>
          </c:cat>
          <c:val>
            <c:numRef>
              <c:f>'Rates by Region'!$D$6:$D$17</c:f>
              <c:numCache>
                <c:formatCode>0.00%</c:formatCode>
                <c:ptCount val="10"/>
                <c:pt idx="0">
                  <c:v>0.68421052631579038</c:v>
                </c:pt>
                <c:pt idx="1">
                  <c:v>0.83040935672514615</c:v>
                </c:pt>
                <c:pt idx="2">
                  <c:v>0.86864406779661063</c:v>
                </c:pt>
                <c:pt idx="3">
                  <c:v>0.56626506024096357</c:v>
                </c:pt>
                <c:pt idx="4">
                  <c:v>0.47222222222222232</c:v>
                </c:pt>
                <c:pt idx="5">
                  <c:v>0.67910447761194193</c:v>
                </c:pt>
                <c:pt idx="6">
                  <c:v>0.5</c:v>
                </c:pt>
                <c:pt idx="7">
                  <c:v>0.55319148936170215</c:v>
                </c:pt>
                <c:pt idx="8">
                  <c:v>0.65853658536585358</c:v>
                </c:pt>
                <c:pt idx="9">
                  <c:v>0.42857142857142855</c:v>
                </c:pt>
              </c:numCache>
            </c:numRef>
          </c:val>
        </c:ser>
        <c:ser>
          <c:idx val="3"/>
          <c:order val="3"/>
          <c:tx>
            <c:strRef>
              <c:f>'Rates by Region'!$E$4:$E$5</c:f>
              <c:strCache>
                <c:ptCount val="1"/>
                <c:pt idx="0">
                  <c:v>Eye Exam Rate</c:v>
                </c:pt>
              </c:strCache>
            </c:strRef>
          </c:tx>
          <c:cat>
            <c:multiLvlStrRef>
              <c:f>'Rates by Region'!$A$6:$A$17</c:f>
              <c:multiLvlStrCache>
                <c:ptCount val="10"/>
                <c:lvl>
                  <c:pt idx="0">
                    <c:v>Delta Family Medicine</c:v>
                  </c:pt>
                  <c:pt idx="1">
                    <c:v>Intermountain Ephraim Clinic</c:v>
                  </c:pt>
                  <c:pt idx="2">
                    <c:v>Intermountain Fillmore Clinic</c:v>
                  </c:pt>
                  <c:pt idx="3">
                    <c:v>Intermountain Manti Family Clinic</c:v>
                  </c:pt>
                  <c:pt idx="4">
                    <c:v>Intermountain Moroni Clinic</c:v>
                  </c:pt>
                  <c:pt idx="5">
                    <c:v>Intermountain Mt. Pleasant Clinic</c:v>
                  </c:pt>
                  <c:pt idx="6">
                    <c:v>Intermountain North Sevier Medical Clinic</c:v>
                  </c:pt>
                  <c:pt idx="7">
                    <c:v>Intermountain Richfield Family Practice</c:v>
                  </c:pt>
                  <c:pt idx="8">
                    <c:v>Intermountain Sevier Valley Family Practice</c:v>
                  </c:pt>
                  <c:pt idx="9">
                    <c:v>Mountain Utah Family Medicine</c:v>
                  </c:pt>
                </c:lvl>
                <c:lvl>
                  <c:pt idx="0">
                    <c:v>4711</c:v>
                  </c:pt>
                </c:lvl>
              </c:multiLvlStrCache>
            </c:multiLvlStrRef>
          </c:cat>
          <c:val>
            <c:numRef>
              <c:f>'Rates by Region'!$E$6:$E$17</c:f>
              <c:numCache>
                <c:formatCode>0.00%</c:formatCode>
                <c:ptCount val="10"/>
                <c:pt idx="0">
                  <c:v>0.15789473684210595</c:v>
                </c:pt>
                <c:pt idx="1">
                  <c:v>0.38011695906432824</c:v>
                </c:pt>
                <c:pt idx="2">
                  <c:v>0.6271186440677966</c:v>
                </c:pt>
                <c:pt idx="3">
                  <c:v>5.4216867469879512E-2</c:v>
                </c:pt>
                <c:pt idx="4">
                  <c:v>0.33333333333333331</c:v>
                </c:pt>
                <c:pt idx="5">
                  <c:v>0.23134328358209019</c:v>
                </c:pt>
                <c:pt idx="6">
                  <c:v>0.18000000000000024</c:v>
                </c:pt>
                <c:pt idx="7">
                  <c:v>0.13829787234042593</c:v>
                </c:pt>
                <c:pt idx="8">
                  <c:v>0.39939024390244021</c:v>
                </c:pt>
                <c:pt idx="9">
                  <c:v>0.28571428571428653</c:v>
                </c:pt>
              </c:numCache>
            </c:numRef>
          </c:val>
        </c:ser>
        <c:ser>
          <c:idx val="4"/>
          <c:order val="4"/>
          <c:tx>
            <c:strRef>
              <c:f>'Rates by Region'!$F$4:$F$5</c:f>
              <c:strCache>
                <c:ptCount val="1"/>
                <c:pt idx="0">
                  <c:v>BP Tested Rate</c:v>
                </c:pt>
              </c:strCache>
            </c:strRef>
          </c:tx>
          <c:cat>
            <c:multiLvlStrRef>
              <c:f>'Rates by Region'!$A$6:$A$17</c:f>
              <c:multiLvlStrCache>
                <c:ptCount val="10"/>
                <c:lvl>
                  <c:pt idx="0">
                    <c:v>Delta Family Medicine</c:v>
                  </c:pt>
                  <c:pt idx="1">
                    <c:v>Intermountain Ephraim Clinic</c:v>
                  </c:pt>
                  <c:pt idx="2">
                    <c:v>Intermountain Fillmore Clinic</c:v>
                  </c:pt>
                  <c:pt idx="3">
                    <c:v>Intermountain Manti Family Clinic</c:v>
                  </c:pt>
                  <c:pt idx="4">
                    <c:v>Intermountain Moroni Clinic</c:v>
                  </c:pt>
                  <c:pt idx="5">
                    <c:v>Intermountain Mt. Pleasant Clinic</c:v>
                  </c:pt>
                  <c:pt idx="6">
                    <c:v>Intermountain North Sevier Medical Clinic</c:v>
                  </c:pt>
                  <c:pt idx="7">
                    <c:v>Intermountain Richfield Family Practice</c:v>
                  </c:pt>
                  <c:pt idx="8">
                    <c:v>Intermountain Sevier Valley Family Practice</c:v>
                  </c:pt>
                  <c:pt idx="9">
                    <c:v>Mountain Utah Family Medicine</c:v>
                  </c:pt>
                </c:lvl>
                <c:lvl>
                  <c:pt idx="0">
                    <c:v>4711</c:v>
                  </c:pt>
                </c:lvl>
              </c:multiLvlStrCache>
            </c:multiLvlStrRef>
          </c:cat>
          <c:val>
            <c:numRef>
              <c:f>'Rates by Region'!$F$6:$F$17</c:f>
              <c:numCache>
                <c:formatCode>0.00%</c:formatCode>
                <c:ptCount val="10"/>
                <c:pt idx="0">
                  <c:v>5.2631578947368432E-2</c:v>
                </c:pt>
                <c:pt idx="1">
                  <c:v>0.9707602339181296</c:v>
                </c:pt>
                <c:pt idx="2">
                  <c:v>0.98728813559322037</c:v>
                </c:pt>
                <c:pt idx="3">
                  <c:v>0.97590361445783214</c:v>
                </c:pt>
                <c:pt idx="4">
                  <c:v>1</c:v>
                </c:pt>
                <c:pt idx="5">
                  <c:v>0.97761194029850862</c:v>
                </c:pt>
                <c:pt idx="6">
                  <c:v>1</c:v>
                </c:pt>
                <c:pt idx="7">
                  <c:v>0.97872340425531978</c:v>
                </c:pt>
                <c:pt idx="8">
                  <c:v>0.9847560975609756</c:v>
                </c:pt>
                <c:pt idx="9">
                  <c:v>0</c:v>
                </c:pt>
              </c:numCache>
            </c:numRef>
          </c:val>
        </c:ser>
        <c:gapWidth val="75"/>
        <c:axId val="71506560"/>
        <c:axId val="102617472"/>
      </c:barChart>
      <c:catAx>
        <c:axId val="71506560"/>
        <c:scaling>
          <c:orientation val="minMax"/>
        </c:scaling>
        <c:axPos val="b"/>
        <c:majorTickMark val="none"/>
        <c:tickLblPos val="nextTo"/>
        <c:crossAx val="102617472"/>
        <c:crosses val="autoZero"/>
        <c:auto val="1"/>
        <c:lblAlgn val="ctr"/>
        <c:lblOffset val="100"/>
      </c:catAx>
      <c:valAx>
        <c:axId val="102617472"/>
        <c:scaling>
          <c:orientation val="minMax"/>
          <c:max val="1"/>
          <c:min val="0"/>
        </c:scaling>
        <c:axPos val="l"/>
        <c:majorGridlines/>
        <c:numFmt formatCode="0.00%" sourceLinked="1"/>
        <c:majorTickMark val="none"/>
        <c:tickLblPos val="nextTo"/>
        <c:crossAx val="71506560"/>
        <c:crosses val="autoZero"/>
        <c:crossBetween val="between"/>
      </c:valAx>
    </c:plotArea>
    <c:legend>
      <c:legendPos val="b"/>
      <c:layout/>
    </c:legend>
    <c:plotVisOnly val="1"/>
  </c:chart>
  <c:spPr>
    <a:ln>
      <a:solidFill>
        <a:schemeClr val="tx1"/>
      </a:solidFill>
    </a:ln>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4"/>
  <c:pivotSource>
    <c:name>[MI Demo.xlsx]Raw Pivot!PivotTable3</c:name>
    <c:fmtId val="13"/>
  </c:pivotSource>
  <c:chart>
    <c:title>
      <c:tx>
        <c:rich>
          <a:bodyPr/>
          <a:lstStyle/>
          <a:p>
            <a:pPr>
              <a:defRPr/>
            </a:pPr>
            <a:r>
              <a:rPr lang="en-US" dirty="0"/>
              <a:t>Diabetes CPM Compliance Rates by Patient Age</a:t>
            </a:r>
          </a:p>
          <a:p>
            <a:pPr>
              <a:defRPr/>
            </a:pPr>
            <a:r>
              <a:rPr lang="en-US" dirty="0"/>
              <a:t>Comparing Providers 168 and 3497</a:t>
            </a:r>
          </a:p>
          <a:p>
            <a:pPr>
              <a:defRPr/>
            </a:pPr>
            <a:r>
              <a:rPr lang="en-US" sz="1600" dirty="0"/>
              <a:t>01-Jan-2010 --&gt; 31-Dec-2010</a:t>
            </a:r>
          </a:p>
        </c:rich>
      </c:tx>
      <c:layout/>
    </c:title>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dLbl>
          <c:idx val="0"/>
          <c:delete val="1"/>
        </c:dLbl>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s>
    <c:plotArea>
      <c:layout/>
      <c:barChart>
        <c:barDir val="col"/>
        <c:grouping val="clustered"/>
        <c:ser>
          <c:idx val="0"/>
          <c:order val="0"/>
          <c:tx>
            <c:strRef>
              <c:f>'Raw Pivot'!$B$1:$B$2</c:f>
              <c:strCache>
                <c:ptCount val="1"/>
                <c:pt idx="0">
                  <c:v>A1C Tested Rate</c:v>
                </c:pt>
              </c:strCache>
            </c:strRef>
          </c:tx>
          <c:cat>
            <c:multiLvlStrRef>
              <c:f>'Raw Pivot'!$A$3:$A$12</c:f>
              <c:multiLvlStrCache>
                <c:ptCount val="6"/>
                <c:lvl>
                  <c:pt idx="0">
                    <c:v>168</c:v>
                  </c:pt>
                  <c:pt idx="1">
                    <c:v>3497</c:v>
                  </c:pt>
                  <c:pt idx="2">
                    <c:v>168</c:v>
                  </c:pt>
                  <c:pt idx="3">
                    <c:v>3497</c:v>
                  </c:pt>
                  <c:pt idx="4">
                    <c:v>168</c:v>
                  </c:pt>
                  <c:pt idx="5">
                    <c:v>3497</c:v>
                  </c:pt>
                </c:lvl>
                <c:lvl>
                  <c:pt idx="0">
                    <c:v>21-50</c:v>
                  </c:pt>
                  <c:pt idx="2">
                    <c:v>50-65</c:v>
                  </c:pt>
                  <c:pt idx="4">
                    <c:v>65+</c:v>
                  </c:pt>
                </c:lvl>
              </c:multiLvlStrCache>
            </c:multiLvlStrRef>
          </c:cat>
          <c:val>
            <c:numRef>
              <c:f>'Raw Pivot'!$B$3:$B$12</c:f>
              <c:numCache>
                <c:formatCode>0.00%</c:formatCode>
                <c:ptCount val="6"/>
                <c:pt idx="0">
                  <c:v>0.94736842105263075</c:v>
                </c:pt>
                <c:pt idx="1">
                  <c:v>0.9476744186046524</c:v>
                </c:pt>
                <c:pt idx="2">
                  <c:v>0.97465437788018539</c:v>
                </c:pt>
                <c:pt idx="3">
                  <c:v>0.9526627218934911</c:v>
                </c:pt>
                <c:pt idx="4">
                  <c:v>0.9873949579831941</c:v>
                </c:pt>
                <c:pt idx="5">
                  <c:v>0.93471810089020757</c:v>
                </c:pt>
              </c:numCache>
            </c:numRef>
          </c:val>
        </c:ser>
        <c:ser>
          <c:idx val="1"/>
          <c:order val="1"/>
          <c:tx>
            <c:strRef>
              <c:f>'Raw Pivot'!$C$1:$C$2</c:f>
              <c:strCache>
                <c:ptCount val="1"/>
                <c:pt idx="0">
                  <c:v>Eye Exam Rate</c:v>
                </c:pt>
              </c:strCache>
            </c:strRef>
          </c:tx>
          <c:cat>
            <c:multiLvlStrRef>
              <c:f>'Raw Pivot'!$A$3:$A$12</c:f>
              <c:multiLvlStrCache>
                <c:ptCount val="6"/>
                <c:lvl>
                  <c:pt idx="0">
                    <c:v>168</c:v>
                  </c:pt>
                  <c:pt idx="1">
                    <c:v>3497</c:v>
                  </c:pt>
                  <c:pt idx="2">
                    <c:v>168</c:v>
                  </c:pt>
                  <c:pt idx="3">
                    <c:v>3497</c:v>
                  </c:pt>
                  <c:pt idx="4">
                    <c:v>168</c:v>
                  </c:pt>
                  <c:pt idx="5">
                    <c:v>3497</c:v>
                  </c:pt>
                </c:lvl>
                <c:lvl>
                  <c:pt idx="0">
                    <c:v>21-50</c:v>
                  </c:pt>
                  <c:pt idx="2">
                    <c:v>50-65</c:v>
                  </c:pt>
                  <c:pt idx="4">
                    <c:v>65+</c:v>
                  </c:pt>
                </c:lvl>
              </c:multiLvlStrCache>
            </c:multiLvlStrRef>
          </c:cat>
          <c:val>
            <c:numRef>
              <c:f>'Raw Pivot'!$C$3:$C$12</c:f>
              <c:numCache>
                <c:formatCode>0.00%</c:formatCode>
                <c:ptCount val="6"/>
                <c:pt idx="0">
                  <c:v>0.7434210526315812</c:v>
                </c:pt>
                <c:pt idx="1">
                  <c:v>0.42732558139534993</c:v>
                </c:pt>
                <c:pt idx="2">
                  <c:v>0.62442396313364068</c:v>
                </c:pt>
                <c:pt idx="3">
                  <c:v>0.3609467455621303</c:v>
                </c:pt>
                <c:pt idx="4">
                  <c:v>0.68207282913165257</c:v>
                </c:pt>
                <c:pt idx="5">
                  <c:v>0.31651829871414516</c:v>
                </c:pt>
              </c:numCache>
            </c:numRef>
          </c:val>
        </c:ser>
        <c:ser>
          <c:idx val="2"/>
          <c:order val="2"/>
          <c:tx>
            <c:strRef>
              <c:f>'Raw Pivot'!$D$1:$D$2</c:f>
              <c:strCache>
                <c:ptCount val="1"/>
                <c:pt idx="0">
                  <c:v>Micro Tested Rate</c:v>
                </c:pt>
              </c:strCache>
            </c:strRef>
          </c:tx>
          <c:cat>
            <c:multiLvlStrRef>
              <c:f>'Raw Pivot'!$A$3:$A$12</c:f>
              <c:multiLvlStrCache>
                <c:ptCount val="6"/>
                <c:lvl>
                  <c:pt idx="0">
                    <c:v>168</c:v>
                  </c:pt>
                  <c:pt idx="1">
                    <c:v>3497</c:v>
                  </c:pt>
                  <c:pt idx="2">
                    <c:v>168</c:v>
                  </c:pt>
                  <c:pt idx="3">
                    <c:v>3497</c:v>
                  </c:pt>
                  <c:pt idx="4">
                    <c:v>168</c:v>
                  </c:pt>
                  <c:pt idx="5">
                    <c:v>3497</c:v>
                  </c:pt>
                </c:lvl>
                <c:lvl>
                  <c:pt idx="0">
                    <c:v>21-50</c:v>
                  </c:pt>
                  <c:pt idx="2">
                    <c:v>50-65</c:v>
                  </c:pt>
                  <c:pt idx="4">
                    <c:v>65+</c:v>
                  </c:pt>
                </c:lvl>
              </c:multiLvlStrCache>
            </c:multiLvlStrRef>
          </c:cat>
          <c:val>
            <c:numRef>
              <c:f>'Raw Pivot'!$D$3:$D$12</c:f>
              <c:numCache>
                <c:formatCode>0.00%</c:formatCode>
                <c:ptCount val="6"/>
                <c:pt idx="0">
                  <c:v>0.8092105263157896</c:v>
                </c:pt>
                <c:pt idx="1">
                  <c:v>0.60465116279069764</c:v>
                </c:pt>
                <c:pt idx="2">
                  <c:v>0.88940092165898621</c:v>
                </c:pt>
                <c:pt idx="3">
                  <c:v>0.64053254437869822</c:v>
                </c:pt>
                <c:pt idx="4">
                  <c:v>0.87815126050420245</c:v>
                </c:pt>
                <c:pt idx="5">
                  <c:v>0.61127596439169163</c:v>
                </c:pt>
              </c:numCache>
            </c:numRef>
          </c:val>
        </c:ser>
        <c:ser>
          <c:idx val="3"/>
          <c:order val="3"/>
          <c:tx>
            <c:strRef>
              <c:f>'Raw Pivot'!$E$1:$E$2</c:f>
              <c:strCache>
                <c:ptCount val="1"/>
                <c:pt idx="0">
                  <c:v>LDL Tested Rate</c:v>
                </c:pt>
              </c:strCache>
            </c:strRef>
          </c:tx>
          <c:cat>
            <c:multiLvlStrRef>
              <c:f>'Raw Pivot'!$A$3:$A$12</c:f>
              <c:multiLvlStrCache>
                <c:ptCount val="6"/>
                <c:lvl>
                  <c:pt idx="0">
                    <c:v>168</c:v>
                  </c:pt>
                  <c:pt idx="1">
                    <c:v>3497</c:v>
                  </c:pt>
                  <c:pt idx="2">
                    <c:v>168</c:v>
                  </c:pt>
                  <c:pt idx="3">
                    <c:v>3497</c:v>
                  </c:pt>
                  <c:pt idx="4">
                    <c:v>168</c:v>
                  </c:pt>
                  <c:pt idx="5">
                    <c:v>3497</c:v>
                  </c:pt>
                </c:lvl>
                <c:lvl>
                  <c:pt idx="0">
                    <c:v>21-50</c:v>
                  </c:pt>
                  <c:pt idx="2">
                    <c:v>50-65</c:v>
                  </c:pt>
                  <c:pt idx="4">
                    <c:v>65+</c:v>
                  </c:pt>
                </c:lvl>
              </c:multiLvlStrCache>
            </c:multiLvlStrRef>
          </c:cat>
          <c:val>
            <c:numRef>
              <c:f>'Raw Pivot'!$E$3:$E$12</c:f>
              <c:numCache>
                <c:formatCode>0.00%</c:formatCode>
                <c:ptCount val="6"/>
                <c:pt idx="0">
                  <c:v>1</c:v>
                </c:pt>
                <c:pt idx="1">
                  <c:v>0.90697674418604646</c:v>
                </c:pt>
                <c:pt idx="2">
                  <c:v>0.97695852534562211</c:v>
                </c:pt>
                <c:pt idx="3">
                  <c:v>0.93639053254437998</c:v>
                </c:pt>
                <c:pt idx="4">
                  <c:v>0.98179271708683469</c:v>
                </c:pt>
                <c:pt idx="5">
                  <c:v>0.93669634025717163</c:v>
                </c:pt>
              </c:numCache>
            </c:numRef>
          </c:val>
        </c:ser>
        <c:ser>
          <c:idx val="4"/>
          <c:order val="4"/>
          <c:tx>
            <c:strRef>
              <c:f>'Raw Pivot'!$F$1:$F$2</c:f>
              <c:strCache>
                <c:ptCount val="1"/>
                <c:pt idx="0">
                  <c:v>BP Tested Rate</c:v>
                </c:pt>
              </c:strCache>
            </c:strRef>
          </c:tx>
          <c:cat>
            <c:multiLvlStrRef>
              <c:f>'Raw Pivot'!$A$3:$A$12</c:f>
              <c:multiLvlStrCache>
                <c:ptCount val="6"/>
                <c:lvl>
                  <c:pt idx="0">
                    <c:v>168</c:v>
                  </c:pt>
                  <c:pt idx="1">
                    <c:v>3497</c:v>
                  </c:pt>
                  <c:pt idx="2">
                    <c:v>168</c:v>
                  </c:pt>
                  <c:pt idx="3">
                    <c:v>3497</c:v>
                  </c:pt>
                  <c:pt idx="4">
                    <c:v>168</c:v>
                  </c:pt>
                  <c:pt idx="5">
                    <c:v>3497</c:v>
                  </c:pt>
                </c:lvl>
                <c:lvl>
                  <c:pt idx="0">
                    <c:v>21-50</c:v>
                  </c:pt>
                  <c:pt idx="2">
                    <c:v>50-65</c:v>
                  </c:pt>
                  <c:pt idx="4">
                    <c:v>65+</c:v>
                  </c:pt>
                </c:lvl>
              </c:multiLvlStrCache>
            </c:multiLvlStrRef>
          </c:cat>
          <c:val>
            <c:numRef>
              <c:f>'Raw Pivot'!$F$3:$F$12</c:f>
              <c:numCache>
                <c:formatCode>0.00%</c:formatCode>
                <c:ptCount val="6"/>
                <c:pt idx="0">
                  <c:v>0.96710526315789558</c:v>
                </c:pt>
                <c:pt idx="1">
                  <c:v>0.98255813953488369</c:v>
                </c:pt>
                <c:pt idx="2">
                  <c:v>0.99539170506912444</c:v>
                </c:pt>
                <c:pt idx="3">
                  <c:v>0.9600591715976331</c:v>
                </c:pt>
                <c:pt idx="4">
                  <c:v>0.99299719887955151</c:v>
                </c:pt>
                <c:pt idx="5">
                  <c:v>0.98516320474777375</c:v>
                </c:pt>
              </c:numCache>
            </c:numRef>
          </c:val>
        </c:ser>
        <c:gapWidth val="75"/>
        <c:overlap val="-25"/>
        <c:axId val="90644864"/>
        <c:axId val="90646400"/>
      </c:barChart>
      <c:catAx>
        <c:axId val="90644864"/>
        <c:scaling>
          <c:orientation val="minMax"/>
        </c:scaling>
        <c:axPos val="b"/>
        <c:majorTickMark val="none"/>
        <c:tickLblPos val="nextTo"/>
        <c:crossAx val="90646400"/>
        <c:crosses val="autoZero"/>
        <c:auto val="1"/>
        <c:lblAlgn val="ctr"/>
        <c:lblOffset val="100"/>
      </c:catAx>
      <c:valAx>
        <c:axId val="90646400"/>
        <c:scaling>
          <c:orientation val="minMax"/>
          <c:max val="1"/>
          <c:min val="0"/>
        </c:scaling>
        <c:axPos val="l"/>
        <c:majorGridlines/>
        <c:numFmt formatCode="0.00%" sourceLinked="1"/>
        <c:majorTickMark val="none"/>
        <c:tickLblPos val="nextTo"/>
        <c:crossAx val="90644864"/>
        <c:crosses val="autoZero"/>
        <c:crossBetween val="between"/>
      </c:valAx>
    </c:plotArea>
    <c:legend>
      <c:legendPos val="b"/>
      <c:layout/>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pivotSource>
    <c:name>[MI Demo.xlsx]Diabetes by Provider!PivotTable1</c:name>
    <c:fmtId val="16"/>
  </c:pivotSource>
  <c:chart>
    <c:title>
      <c:tx>
        <c:rich>
          <a:bodyPr/>
          <a:lstStyle/>
          <a:p>
            <a:pPr>
              <a:defRPr/>
            </a:pPr>
            <a:r>
              <a:rPr lang="en-US" dirty="0"/>
              <a:t>Asthma CPM Compliance Rates</a:t>
            </a:r>
          </a:p>
          <a:p>
            <a:pPr>
              <a:defRPr/>
            </a:pPr>
            <a:r>
              <a:rPr lang="en-US" sz="1600" i="1" dirty="0"/>
              <a:t>Provider</a:t>
            </a:r>
            <a:r>
              <a:rPr lang="en-US" sz="1600" i="1" baseline="0" dirty="0"/>
              <a:t> </a:t>
            </a:r>
            <a:r>
              <a:rPr lang="en-US" sz="1600" i="1" dirty="0"/>
              <a:t>ID:</a:t>
            </a:r>
            <a:r>
              <a:rPr lang="en-US" sz="1600" i="1" baseline="0" dirty="0"/>
              <a:t> </a:t>
            </a:r>
            <a:r>
              <a:rPr lang="en-US" sz="1600" i="1" dirty="0"/>
              <a:t>29778</a:t>
            </a:r>
            <a:r>
              <a:rPr lang="en-US" sz="1600" i="1" baseline="0" dirty="0"/>
              <a:t> </a:t>
            </a:r>
            <a:endParaRPr lang="en-US" sz="1600" i="1" baseline="0" dirty="0" smtClean="0"/>
          </a:p>
          <a:p>
            <a:pPr>
              <a:defRPr/>
            </a:pPr>
            <a:r>
              <a:rPr lang="en-US" sz="1600" i="1" dirty="0" smtClean="0"/>
              <a:t>01-Jan-2010 </a:t>
            </a:r>
            <a:r>
              <a:rPr lang="en-US" sz="1600" i="1" dirty="0"/>
              <a:t>--&gt; 31-Dec-2010</a:t>
            </a:r>
          </a:p>
        </c:rich>
      </c:tx>
      <c:layout/>
    </c:title>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s>
    <c:plotArea>
      <c:layout/>
      <c:barChart>
        <c:barDir val="col"/>
        <c:grouping val="clustered"/>
        <c:ser>
          <c:idx val="0"/>
          <c:order val="0"/>
          <c:tx>
            <c:strRef>
              <c:f>'Diabetes by Provider'!$B$3:$B$4</c:f>
              <c:strCache>
                <c:ptCount val="1"/>
                <c:pt idx="0">
                  <c:v>Controller Rate</c:v>
                </c:pt>
              </c:strCache>
            </c:strRef>
          </c:tx>
          <c:cat>
            <c:strRef>
              <c:f>'Diabetes by Provider'!$A$5:$A$6</c:f>
              <c:strCache>
                <c:ptCount val="1"/>
                <c:pt idx="0">
                  <c:v>29778</c:v>
                </c:pt>
              </c:strCache>
            </c:strRef>
          </c:cat>
          <c:val>
            <c:numRef>
              <c:f>'Diabetes by Provider'!$B$5:$B$6</c:f>
              <c:numCache>
                <c:formatCode>0.00%</c:formatCode>
                <c:ptCount val="1"/>
                <c:pt idx="0">
                  <c:v>1</c:v>
                </c:pt>
              </c:numCache>
            </c:numRef>
          </c:val>
        </c:ser>
        <c:ser>
          <c:idx val="1"/>
          <c:order val="1"/>
          <c:tx>
            <c:strRef>
              <c:f>'Diabetes by Provider'!$C$3:$C$4</c:f>
              <c:strCache>
                <c:ptCount val="1"/>
                <c:pt idx="0">
                  <c:v>Pft Tested Rate</c:v>
                </c:pt>
              </c:strCache>
            </c:strRef>
          </c:tx>
          <c:cat>
            <c:strRef>
              <c:f>'Diabetes by Provider'!$A$5:$A$6</c:f>
              <c:strCache>
                <c:ptCount val="1"/>
                <c:pt idx="0">
                  <c:v>29778</c:v>
                </c:pt>
              </c:strCache>
            </c:strRef>
          </c:cat>
          <c:val>
            <c:numRef>
              <c:f>'Diabetes by Provider'!$C$5:$C$6</c:f>
              <c:numCache>
                <c:formatCode>0.00%</c:formatCode>
                <c:ptCount val="1"/>
                <c:pt idx="0">
                  <c:v>0.36363636363636381</c:v>
                </c:pt>
              </c:numCache>
            </c:numRef>
          </c:val>
        </c:ser>
        <c:gapWidth val="75"/>
        <c:overlap val="-25"/>
        <c:axId val="90682496"/>
        <c:axId val="90684032"/>
      </c:barChart>
      <c:catAx>
        <c:axId val="90682496"/>
        <c:scaling>
          <c:orientation val="minMax"/>
        </c:scaling>
        <c:axPos val="b"/>
        <c:majorTickMark val="none"/>
        <c:tickLblPos val="nextTo"/>
        <c:crossAx val="90684032"/>
        <c:crosses val="autoZero"/>
        <c:auto val="1"/>
        <c:lblAlgn val="ctr"/>
        <c:lblOffset val="100"/>
      </c:catAx>
      <c:valAx>
        <c:axId val="90684032"/>
        <c:scaling>
          <c:orientation val="minMax"/>
          <c:max val="1"/>
          <c:min val="0"/>
        </c:scaling>
        <c:axPos val="l"/>
        <c:majorGridlines/>
        <c:numFmt formatCode="0.00%" sourceLinked="1"/>
        <c:majorTickMark val="none"/>
        <c:tickLblPos val="nextTo"/>
        <c:crossAx val="90682496"/>
        <c:crosses val="autoZero"/>
        <c:crossBetween val="between"/>
      </c:valAx>
    </c:plotArea>
    <c:legend>
      <c:legendPos val="b"/>
      <c:layout/>
    </c:legend>
    <c:plotVisOnly val="1"/>
  </c:chart>
  <c:spPr>
    <a:ln>
      <a:solidFill>
        <a:srgbClr val="000000"/>
      </a:solidFill>
    </a:ln>
  </c:sp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24188" cy="484188"/>
          </a:xfrm>
          <a:prstGeom prst="rect">
            <a:avLst/>
          </a:prstGeom>
          <a:noFill/>
          <a:ln w="9525">
            <a:noFill/>
            <a:miter lim="800000"/>
            <a:headEnd/>
            <a:tailEnd/>
          </a:ln>
          <a:effectLst/>
        </p:spPr>
        <p:txBody>
          <a:bodyPr vert="horz" wrap="square" lIns="85839" tIns="42921" rIns="85839" bIns="42921" numCol="1" anchor="t" anchorCtr="0" compatLnSpc="1">
            <a:prstTxWarp prst="textNoShape">
              <a:avLst/>
            </a:prstTxWarp>
          </a:bodyPr>
          <a:lstStyle>
            <a:lvl1pPr defTabSz="860425">
              <a:defRPr sz="1200">
                <a:latin typeface="Times New Roman" pitchFamily="18" charset="0"/>
              </a:defRPr>
            </a:lvl1pPr>
          </a:lstStyle>
          <a:p>
            <a:pPr>
              <a:defRPr/>
            </a:pPr>
            <a:endParaRPr lang="en-AU"/>
          </a:p>
        </p:txBody>
      </p:sp>
      <p:sp>
        <p:nvSpPr>
          <p:cNvPr id="4099" name="Rectangle 3"/>
          <p:cNvSpPr>
            <a:spLocks noGrp="1" noChangeArrowheads="1"/>
          </p:cNvSpPr>
          <p:nvPr>
            <p:ph type="dt" sz="quarter" idx="1"/>
          </p:nvPr>
        </p:nvSpPr>
        <p:spPr bwMode="auto">
          <a:xfrm>
            <a:off x="3932238" y="0"/>
            <a:ext cx="3098800" cy="484188"/>
          </a:xfrm>
          <a:prstGeom prst="rect">
            <a:avLst/>
          </a:prstGeom>
          <a:noFill/>
          <a:ln w="9525">
            <a:noFill/>
            <a:miter lim="800000"/>
            <a:headEnd/>
            <a:tailEnd/>
          </a:ln>
          <a:effectLst/>
        </p:spPr>
        <p:txBody>
          <a:bodyPr vert="horz" wrap="square" lIns="85839" tIns="42921" rIns="85839" bIns="42921" numCol="1" anchor="t" anchorCtr="0" compatLnSpc="1">
            <a:prstTxWarp prst="textNoShape">
              <a:avLst/>
            </a:prstTxWarp>
          </a:bodyPr>
          <a:lstStyle>
            <a:lvl1pPr algn="r" defTabSz="860425">
              <a:defRPr sz="1200">
                <a:latin typeface="Times New Roman" pitchFamily="18" charset="0"/>
              </a:defRPr>
            </a:lvl1pPr>
          </a:lstStyle>
          <a:p>
            <a:pPr>
              <a:defRPr/>
            </a:pPr>
            <a:endParaRPr lang="en-AU"/>
          </a:p>
        </p:txBody>
      </p:sp>
      <p:sp>
        <p:nvSpPr>
          <p:cNvPr id="4100" name="Rectangle 4"/>
          <p:cNvSpPr>
            <a:spLocks noGrp="1" noChangeArrowheads="1"/>
          </p:cNvSpPr>
          <p:nvPr>
            <p:ph type="ftr" sz="quarter" idx="2"/>
          </p:nvPr>
        </p:nvSpPr>
        <p:spPr bwMode="auto">
          <a:xfrm>
            <a:off x="0" y="8763000"/>
            <a:ext cx="3024188" cy="481013"/>
          </a:xfrm>
          <a:prstGeom prst="rect">
            <a:avLst/>
          </a:prstGeom>
          <a:noFill/>
          <a:ln w="9525">
            <a:noFill/>
            <a:miter lim="800000"/>
            <a:headEnd/>
            <a:tailEnd/>
          </a:ln>
          <a:effectLst/>
        </p:spPr>
        <p:txBody>
          <a:bodyPr vert="horz" wrap="square" lIns="85839" tIns="42921" rIns="85839" bIns="42921" numCol="1" anchor="b" anchorCtr="0" compatLnSpc="1">
            <a:prstTxWarp prst="textNoShape">
              <a:avLst/>
            </a:prstTxWarp>
          </a:bodyPr>
          <a:lstStyle>
            <a:lvl1pPr defTabSz="860425">
              <a:defRPr sz="1200">
                <a:latin typeface="Times New Roman" pitchFamily="18" charset="0"/>
              </a:defRPr>
            </a:lvl1pPr>
          </a:lstStyle>
          <a:p>
            <a:pPr>
              <a:defRPr/>
            </a:pPr>
            <a:endParaRPr lang="en-AU"/>
          </a:p>
        </p:txBody>
      </p:sp>
      <p:sp>
        <p:nvSpPr>
          <p:cNvPr id="4101" name="Rectangle 5"/>
          <p:cNvSpPr>
            <a:spLocks noGrp="1" noChangeArrowheads="1"/>
          </p:cNvSpPr>
          <p:nvPr>
            <p:ph type="sldNum" sz="quarter" idx="3"/>
          </p:nvPr>
        </p:nvSpPr>
        <p:spPr bwMode="auto">
          <a:xfrm>
            <a:off x="3932238" y="8763000"/>
            <a:ext cx="3098800" cy="481013"/>
          </a:xfrm>
          <a:prstGeom prst="rect">
            <a:avLst/>
          </a:prstGeom>
          <a:noFill/>
          <a:ln w="9525">
            <a:noFill/>
            <a:miter lim="800000"/>
            <a:headEnd/>
            <a:tailEnd/>
          </a:ln>
          <a:effectLst/>
        </p:spPr>
        <p:txBody>
          <a:bodyPr vert="horz" wrap="square" lIns="85839" tIns="42921" rIns="85839" bIns="42921" numCol="1" anchor="b" anchorCtr="0" compatLnSpc="1">
            <a:prstTxWarp prst="textNoShape">
              <a:avLst/>
            </a:prstTxWarp>
          </a:bodyPr>
          <a:lstStyle>
            <a:lvl1pPr algn="r" defTabSz="860425">
              <a:defRPr sz="1200">
                <a:latin typeface="Times New Roman" pitchFamily="18" charset="0"/>
              </a:defRPr>
            </a:lvl1pPr>
          </a:lstStyle>
          <a:p>
            <a:pPr>
              <a:defRPr/>
            </a:pPr>
            <a:fld id="{F1264BD5-891B-475C-A3D9-D1C11C50C9BB}" type="slidenum">
              <a:rPr lang="en-AU"/>
              <a:pPr>
                <a:defRPr/>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24188" cy="484188"/>
          </a:xfrm>
          <a:prstGeom prst="rect">
            <a:avLst/>
          </a:prstGeom>
          <a:noFill/>
          <a:ln w="9525">
            <a:noFill/>
            <a:miter lim="800000"/>
            <a:headEnd/>
            <a:tailEnd/>
          </a:ln>
          <a:effectLst/>
        </p:spPr>
        <p:txBody>
          <a:bodyPr vert="horz" wrap="square" lIns="85839" tIns="42921" rIns="85839" bIns="42921" numCol="1" anchor="t" anchorCtr="0" compatLnSpc="1">
            <a:prstTxWarp prst="textNoShape">
              <a:avLst/>
            </a:prstTxWarp>
          </a:bodyPr>
          <a:lstStyle>
            <a:lvl1pPr defTabSz="860425">
              <a:defRPr sz="1200">
                <a:latin typeface="Times New Roman" pitchFamily="18" charset="0"/>
              </a:defRPr>
            </a:lvl1pPr>
          </a:lstStyle>
          <a:p>
            <a:pPr>
              <a:defRPr/>
            </a:pPr>
            <a:endParaRPr lang="en-AU"/>
          </a:p>
        </p:txBody>
      </p:sp>
      <p:sp>
        <p:nvSpPr>
          <p:cNvPr id="3075" name="Rectangle 3"/>
          <p:cNvSpPr>
            <a:spLocks noGrp="1" noChangeArrowheads="1"/>
          </p:cNvSpPr>
          <p:nvPr>
            <p:ph type="dt" idx="1"/>
          </p:nvPr>
        </p:nvSpPr>
        <p:spPr bwMode="auto">
          <a:xfrm>
            <a:off x="3932238" y="0"/>
            <a:ext cx="3098800" cy="484188"/>
          </a:xfrm>
          <a:prstGeom prst="rect">
            <a:avLst/>
          </a:prstGeom>
          <a:noFill/>
          <a:ln w="9525">
            <a:noFill/>
            <a:miter lim="800000"/>
            <a:headEnd/>
            <a:tailEnd/>
          </a:ln>
          <a:effectLst/>
        </p:spPr>
        <p:txBody>
          <a:bodyPr vert="horz" wrap="square" lIns="85839" tIns="42921" rIns="85839" bIns="42921" numCol="1" anchor="t" anchorCtr="0" compatLnSpc="1">
            <a:prstTxWarp prst="textNoShape">
              <a:avLst/>
            </a:prstTxWarp>
          </a:bodyPr>
          <a:lstStyle>
            <a:lvl1pPr algn="r" defTabSz="860425">
              <a:defRPr sz="1200">
                <a:latin typeface="Times New Roman" pitchFamily="18" charset="0"/>
              </a:defRPr>
            </a:lvl1pPr>
          </a:lstStyle>
          <a:p>
            <a:pPr>
              <a:defRPr/>
            </a:pPr>
            <a:endParaRPr lang="en-AU"/>
          </a:p>
        </p:txBody>
      </p:sp>
      <p:sp>
        <p:nvSpPr>
          <p:cNvPr id="3076" name="Rectangle 4"/>
          <p:cNvSpPr>
            <a:spLocks noGrp="1" noRot="1" noChangeAspect="1" noChangeArrowheads="1" noTextEdit="1"/>
          </p:cNvSpPr>
          <p:nvPr>
            <p:ph type="sldImg" idx="2"/>
          </p:nvPr>
        </p:nvSpPr>
        <p:spPr bwMode="auto">
          <a:xfrm>
            <a:off x="1181100" y="688975"/>
            <a:ext cx="4602163" cy="34512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08050" y="4416425"/>
            <a:ext cx="5140325" cy="4138613"/>
          </a:xfrm>
          <a:prstGeom prst="rect">
            <a:avLst/>
          </a:prstGeom>
          <a:noFill/>
          <a:ln w="9525">
            <a:noFill/>
            <a:miter lim="800000"/>
            <a:headEnd/>
            <a:tailEnd/>
          </a:ln>
          <a:effectLst/>
        </p:spPr>
        <p:txBody>
          <a:bodyPr vert="horz" wrap="square" lIns="85839" tIns="42921" rIns="85839" bIns="42921"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078" name="Rectangle 6"/>
          <p:cNvSpPr>
            <a:spLocks noGrp="1" noChangeArrowheads="1"/>
          </p:cNvSpPr>
          <p:nvPr>
            <p:ph type="ftr" sz="quarter" idx="4"/>
          </p:nvPr>
        </p:nvSpPr>
        <p:spPr bwMode="auto">
          <a:xfrm>
            <a:off x="0" y="8763000"/>
            <a:ext cx="3024188" cy="481013"/>
          </a:xfrm>
          <a:prstGeom prst="rect">
            <a:avLst/>
          </a:prstGeom>
          <a:noFill/>
          <a:ln w="9525">
            <a:noFill/>
            <a:miter lim="800000"/>
            <a:headEnd/>
            <a:tailEnd/>
          </a:ln>
          <a:effectLst/>
        </p:spPr>
        <p:txBody>
          <a:bodyPr vert="horz" wrap="square" lIns="85839" tIns="42921" rIns="85839" bIns="42921" numCol="1" anchor="b" anchorCtr="0" compatLnSpc="1">
            <a:prstTxWarp prst="textNoShape">
              <a:avLst/>
            </a:prstTxWarp>
          </a:bodyPr>
          <a:lstStyle>
            <a:lvl1pPr defTabSz="860425">
              <a:defRPr sz="1200">
                <a:latin typeface="Times New Roman" pitchFamily="18" charset="0"/>
              </a:defRPr>
            </a:lvl1pPr>
          </a:lstStyle>
          <a:p>
            <a:pPr>
              <a:defRPr/>
            </a:pPr>
            <a:endParaRPr lang="en-AU"/>
          </a:p>
        </p:txBody>
      </p:sp>
      <p:sp>
        <p:nvSpPr>
          <p:cNvPr id="3079" name="Rectangle 7"/>
          <p:cNvSpPr>
            <a:spLocks noGrp="1" noChangeArrowheads="1"/>
          </p:cNvSpPr>
          <p:nvPr>
            <p:ph type="sldNum" sz="quarter" idx="5"/>
          </p:nvPr>
        </p:nvSpPr>
        <p:spPr bwMode="auto">
          <a:xfrm>
            <a:off x="3932238" y="8763000"/>
            <a:ext cx="3098800" cy="481013"/>
          </a:xfrm>
          <a:prstGeom prst="rect">
            <a:avLst/>
          </a:prstGeom>
          <a:noFill/>
          <a:ln w="9525">
            <a:noFill/>
            <a:miter lim="800000"/>
            <a:headEnd/>
            <a:tailEnd/>
          </a:ln>
          <a:effectLst/>
        </p:spPr>
        <p:txBody>
          <a:bodyPr vert="horz" wrap="square" lIns="85839" tIns="42921" rIns="85839" bIns="42921" numCol="1" anchor="b" anchorCtr="0" compatLnSpc="1">
            <a:prstTxWarp prst="textNoShape">
              <a:avLst/>
            </a:prstTxWarp>
          </a:bodyPr>
          <a:lstStyle>
            <a:lvl1pPr algn="r" defTabSz="860425">
              <a:defRPr sz="1200">
                <a:latin typeface="Times New Roman" pitchFamily="18" charset="0"/>
              </a:defRPr>
            </a:lvl1pPr>
          </a:lstStyle>
          <a:p>
            <a:pPr>
              <a:defRPr/>
            </a:pPr>
            <a:fld id="{76690AFA-6F85-4AD3-8FAC-E7EA27F2CDDD}"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B2CFE0-CC61-47BA-A699-9D6ADC0E495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BE826C-B0BB-48AD-A7C8-D9BE264DAA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2163" y="2925763"/>
            <a:ext cx="9326562"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2475" y="2925763"/>
            <a:ext cx="27827288"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E3506D-CEB8-4FCB-A8EC-2BF49C90D2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EDEDD-26A4-4C42-A4DD-77E4C8A6B2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4B177B-EC0A-480D-8D4F-80BA33E50DA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2475" y="9509125"/>
            <a:ext cx="1857692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9509125"/>
            <a:ext cx="1857692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D0C944-A747-4614-BA0F-58775AA9A8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52C8FFB-9883-429B-8DDF-B1C6F4F88B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BF5955D-B61E-44F5-8486-93C398E2CDB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B8A5684-D83C-48DC-8A8E-FA105F632CA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BE24866-6175-45E2-B8BE-274ED0139C3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CC638E-6821-4B8C-B744-8EFAA545AAB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475" y="2925763"/>
            <a:ext cx="37306250" cy="5486400"/>
          </a:xfrm>
          <a:prstGeom prst="rect">
            <a:avLst/>
          </a:prstGeom>
          <a:noFill/>
          <a:ln w="9525">
            <a:noFill/>
            <a:miter lim="800000"/>
            <a:headEnd/>
            <a:tailEnd/>
          </a:ln>
        </p:spPr>
        <p:txBody>
          <a:bodyPr vert="horz" wrap="square" lIns="426714" tIns="213357" rIns="426714" bIns="213357"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2475" y="9509125"/>
            <a:ext cx="37306250" cy="19751675"/>
          </a:xfrm>
          <a:prstGeom prst="rect">
            <a:avLst/>
          </a:prstGeom>
          <a:noFill/>
          <a:ln w="9525">
            <a:noFill/>
            <a:miter lim="800000"/>
            <a:headEnd/>
            <a:tailEnd/>
          </a:ln>
        </p:spPr>
        <p:txBody>
          <a:bodyPr vert="horz" wrap="square" lIns="426714" tIns="213357" rIns="426714" bIns="21335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2475" y="29992638"/>
            <a:ext cx="9144000" cy="219392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defRPr sz="65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14995525" y="29992638"/>
            <a:ext cx="13900150" cy="219392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ctr">
              <a:defRPr sz="65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31454725" y="29992638"/>
            <a:ext cx="9144000" cy="219392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r">
              <a:defRPr sz="6500">
                <a:latin typeface="Times New Roman" pitchFamily="18" charset="0"/>
              </a:defRPr>
            </a:lvl1pPr>
          </a:lstStyle>
          <a:p>
            <a:pPr>
              <a:defRPr/>
            </a:pPr>
            <a:fld id="{E9C472FD-92C1-437B-8BE1-D6A486B82352}" type="slidenum">
              <a:rPr lang="en-US"/>
              <a:pPr>
                <a:defRPr/>
              </a:pPr>
              <a:t>‹#›</a:t>
            </a:fld>
            <a:endParaRPr lang="en-US"/>
          </a:p>
        </p:txBody>
      </p:sp>
      <p:sp>
        <p:nvSpPr>
          <p:cNvPr id="1035" name="Rectangle 11"/>
          <p:cNvSpPr>
            <a:spLocks noChangeArrowheads="1"/>
          </p:cNvSpPr>
          <p:nvPr/>
        </p:nvSpPr>
        <p:spPr bwMode="auto">
          <a:xfrm>
            <a:off x="0" y="0"/>
            <a:ext cx="43891200" cy="32918400"/>
          </a:xfrm>
          <a:prstGeom prst="rect">
            <a:avLst/>
          </a:prstGeom>
          <a:noFill/>
          <a:ln w="25400">
            <a:solidFill>
              <a:schemeClr val="tx1"/>
            </a:solid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67200" rtl="0" eaLnBrk="0" fontAlgn="base" hangingPunct="0">
        <a:spcBef>
          <a:spcPct val="0"/>
        </a:spcBef>
        <a:spcAft>
          <a:spcPct val="0"/>
        </a:spcAft>
        <a:defRPr sz="20500">
          <a:solidFill>
            <a:schemeClr val="tx2"/>
          </a:solidFill>
          <a:latin typeface="+mj-lt"/>
          <a:ea typeface="+mj-ea"/>
          <a:cs typeface="+mj-cs"/>
        </a:defRPr>
      </a:lvl1pPr>
      <a:lvl2pPr algn="ctr" defTabSz="4267200" rtl="0" eaLnBrk="0" fontAlgn="base" hangingPunct="0">
        <a:spcBef>
          <a:spcPct val="0"/>
        </a:spcBef>
        <a:spcAft>
          <a:spcPct val="0"/>
        </a:spcAft>
        <a:defRPr sz="20500">
          <a:solidFill>
            <a:schemeClr val="tx2"/>
          </a:solidFill>
          <a:latin typeface="Times New Roman" pitchFamily="18" charset="0"/>
        </a:defRPr>
      </a:lvl2pPr>
      <a:lvl3pPr algn="ctr" defTabSz="4267200" rtl="0" eaLnBrk="0" fontAlgn="base" hangingPunct="0">
        <a:spcBef>
          <a:spcPct val="0"/>
        </a:spcBef>
        <a:spcAft>
          <a:spcPct val="0"/>
        </a:spcAft>
        <a:defRPr sz="20500">
          <a:solidFill>
            <a:schemeClr val="tx2"/>
          </a:solidFill>
          <a:latin typeface="Times New Roman" pitchFamily="18" charset="0"/>
        </a:defRPr>
      </a:lvl3pPr>
      <a:lvl4pPr algn="ctr" defTabSz="4267200" rtl="0" eaLnBrk="0" fontAlgn="base" hangingPunct="0">
        <a:spcBef>
          <a:spcPct val="0"/>
        </a:spcBef>
        <a:spcAft>
          <a:spcPct val="0"/>
        </a:spcAft>
        <a:defRPr sz="20500">
          <a:solidFill>
            <a:schemeClr val="tx2"/>
          </a:solidFill>
          <a:latin typeface="Times New Roman" pitchFamily="18" charset="0"/>
        </a:defRPr>
      </a:lvl4pPr>
      <a:lvl5pPr algn="ctr" defTabSz="4267200" rtl="0" eaLnBrk="0" fontAlgn="base" hangingPunct="0">
        <a:spcBef>
          <a:spcPct val="0"/>
        </a:spcBef>
        <a:spcAft>
          <a:spcPct val="0"/>
        </a:spcAft>
        <a:defRPr sz="20500">
          <a:solidFill>
            <a:schemeClr val="tx2"/>
          </a:solidFill>
          <a:latin typeface="Times New Roman" pitchFamily="18" charset="0"/>
        </a:defRPr>
      </a:lvl5pPr>
      <a:lvl6pPr marL="457200" algn="ctr" defTabSz="4267200" rtl="0" eaLnBrk="0" fontAlgn="base" hangingPunct="0">
        <a:spcBef>
          <a:spcPct val="0"/>
        </a:spcBef>
        <a:spcAft>
          <a:spcPct val="0"/>
        </a:spcAft>
        <a:defRPr sz="20500">
          <a:solidFill>
            <a:schemeClr val="tx2"/>
          </a:solidFill>
          <a:latin typeface="Times New Roman" pitchFamily="18" charset="0"/>
        </a:defRPr>
      </a:lvl6pPr>
      <a:lvl7pPr marL="914400" algn="ctr" defTabSz="4267200" rtl="0" eaLnBrk="0" fontAlgn="base" hangingPunct="0">
        <a:spcBef>
          <a:spcPct val="0"/>
        </a:spcBef>
        <a:spcAft>
          <a:spcPct val="0"/>
        </a:spcAft>
        <a:defRPr sz="20500">
          <a:solidFill>
            <a:schemeClr val="tx2"/>
          </a:solidFill>
          <a:latin typeface="Times New Roman" pitchFamily="18" charset="0"/>
        </a:defRPr>
      </a:lvl7pPr>
      <a:lvl8pPr marL="1371600" algn="ctr" defTabSz="4267200" rtl="0" eaLnBrk="0" fontAlgn="base" hangingPunct="0">
        <a:spcBef>
          <a:spcPct val="0"/>
        </a:spcBef>
        <a:spcAft>
          <a:spcPct val="0"/>
        </a:spcAft>
        <a:defRPr sz="20500">
          <a:solidFill>
            <a:schemeClr val="tx2"/>
          </a:solidFill>
          <a:latin typeface="Times New Roman" pitchFamily="18" charset="0"/>
        </a:defRPr>
      </a:lvl8pPr>
      <a:lvl9pPr marL="1828800" algn="ctr" defTabSz="4267200" rtl="0" eaLnBrk="0" fontAlgn="base" hangingPunct="0">
        <a:spcBef>
          <a:spcPct val="0"/>
        </a:spcBef>
        <a:spcAft>
          <a:spcPct val="0"/>
        </a:spcAft>
        <a:defRPr sz="20500">
          <a:solidFill>
            <a:schemeClr val="tx2"/>
          </a:solidFill>
          <a:latin typeface="Times New Roman" pitchFamily="18" charset="0"/>
        </a:defRPr>
      </a:lvl9pPr>
    </p:titleStyle>
    <p:bodyStyle>
      <a:lvl1pPr marL="1600200" indent="-1600200" algn="l" defTabSz="4267200" rtl="0" eaLnBrk="0" fontAlgn="base" hangingPunct="0">
        <a:spcBef>
          <a:spcPct val="20000"/>
        </a:spcBef>
        <a:spcAft>
          <a:spcPct val="0"/>
        </a:spcAft>
        <a:buChar char="•"/>
        <a:defRPr sz="14900">
          <a:solidFill>
            <a:schemeClr val="tx1"/>
          </a:solidFill>
          <a:latin typeface="+mn-lt"/>
          <a:ea typeface="+mn-ea"/>
          <a:cs typeface="+mn-cs"/>
        </a:defRPr>
      </a:lvl1pPr>
      <a:lvl2pPr marL="3467100" indent="-1333500" algn="l" defTabSz="4267200" rtl="0" eaLnBrk="0" fontAlgn="base" hangingPunct="0">
        <a:spcBef>
          <a:spcPct val="20000"/>
        </a:spcBef>
        <a:spcAft>
          <a:spcPct val="0"/>
        </a:spcAft>
        <a:buChar char="–"/>
        <a:defRPr sz="13100">
          <a:solidFill>
            <a:schemeClr val="tx1"/>
          </a:solidFill>
          <a:latin typeface="+mn-lt"/>
        </a:defRPr>
      </a:lvl2pPr>
      <a:lvl3pPr marL="5334000" indent="-1066800" algn="l" defTabSz="4267200" rtl="0" eaLnBrk="0" fontAlgn="base" hangingPunct="0">
        <a:spcBef>
          <a:spcPct val="20000"/>
        </a:spcBef>
        <a:spcAft>
          <a:spcPct val="0"/>
        </a:spcAft>
        <a:buChar char="•"/>
        <a:defRPr sz="11200">
          <a:solidFill>
            <a:schemeClr val="tx1"/>
          </a:solidFill>
          <a:latin typeface="+mn-lt"/>
        </a:defRPr>
      </a:lvl3pPr>
      <a:lvl4pPr marL="7467600" indent="-1066800" algn="l" defTabSz="4267200" rtl="0" eaLnBrk="0" fontAlgn="base" hangingPunct="0">
        <a:spcBef>
          <a:spcPct val="20000"/>
        </a:spcBef>
        <a:spcAft>
          <a:spcPct val="0"/>
        </a:spcAft>
        <a:buChar char="–"/>
        <a:defRPr sz="9300">
          <a:solidFill>
            <a:schemeClr val="tx1"/>
          </a:solidFill>
          <a:latin typeface="+mn-lt"/>
        </a:defRPr>
      </a:lvl4pPr>
      <a:lvl5pPr marL="9601200" indent="-1066800" algn="l" defTabSz="4267200" rtl="0" eaLnBrk="0" fontAlgn="base" hangingPunct="0">
        <a:spcBef>
          <a:spcPct val="20000"/>
        </a:spcBef>
        <a:spcAft>
          <a:spcPct val="0"/>
        </a:spcAft>
        <a:buChar char="»"/>
        <a:defRPr sz="9300">
          <a:solidFill>
            <a:schemeClr val="tx1"/>
          </a:solidFill>
          <a:latin typeface="+mn-lt"/>
        </a:defRPr>
      </a:lvl5pPr>
      <a:lvl6pPr marL="10058400" indent="-1066800" algn="l" defTabSz="4267200" rtl="0" eaLnBrk="0" fontAlgn="base" hangingPunct="0">
        <a:spcBef>
          <a:spcPct val="20000"/>
        </a:spcBef>
        <a:spcAft>
          <a:spcPct val="0"/>
        </a:spcAft>
        <a:buChar char="»"/>
        <a:defRPr sz="9300">
          <a:solidFill>
            <a:schemeClr val="tx1"/>
          </a:solidFill>
          <a:latin typeface="+mn-lt"/>
        </a:defRPr>
      </a:lvl6pPr>
      <a:lvl7pPr marL="10515600" indent="-1066800" algn="l" defTabSz="4267200" rtl="0" eaLnBrk="0" fontAlgn="base" hangingPunct="0">
        <a:spcBef>
          <a:spcPct val="20000"/>
        </a:spcBef>
        <a:spcAft>
          <a:spcPct val="0"/>
        </a:spcAft>
        <a:buChar char="»"/>
        <a:defRPr sz="9300">
          <a:solidFill>
            <a:schemeClr val="tx1"/>
          </a:solidFill>
          <a:latin typeface="+mn-lt"/>
        </a:defRPr>
      </a:lvl7pPr>
      <a:lvl8pPr marL="10972800" indent="-1066800" algn="l" defTabSz="4267200" rtl="0" eaLnBrk="0" fontAlgn="base" hangingPunct="0">
        <a:spcBef>
          <a:spcPct val="20000"/>
        </a:spcBef>
        <a:spcAft>
          <a:spcPct val="0"/>
        </a:spcAft>
        <a:buChar char="»"/>
        <a:defRPr sz="9300">
          <a:solidFill>
            <a:schemeClr val="tx1"/>
          </a:solidFill>
          <a:latin typeface="+mn-lt"/>
        </a:defRPr>
      </a:lvl8pPr>
      <a:lvl9pPr marL="11430000" indent="-1066800" algn="l" defTabSz="4267200"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wmf"/><Relationship Id="rId7" Type="http://schemas.openxmlformats.org/officeDocument/2006/relationships/image" Target="../media/image3.png"/><Relationship Id="rId2" Type="http://schemas.openxmlformats.org/officeDocument/2006/relationships/hyperlink" Target="mailto:john.wadsworth@imail.org" TargetMode="Externa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chart" Target="../charts/chart1.xml"/><Relationship Id="rId10" Type="http://schemas.openxmlformats.org/officeDocument/2006/relationships/image" Target="../media/image5.jpeg"/><Relationship Id="rId4" Type="http://schemas.openxmlformats.org/officeDocument/2006/relationships/image" Target="../media/image2.jpeg"/><Relationship Id="rId9"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58"/>
          <p:cNvSpPr>
            <a:spLocks noChangeArrowheads="1"/>
          </p:cNvSpPr>
          <p:nvPr/>
        </p:nvSpPr>
        <p:spPr bwMode="auto">
          <a:xfrm>
            <a:off x="0" y="6477000"/>
            <a:ext cx="43891200" cy="27127200"/>
          </a:xfrm>
          <a:prstGeom prst="rect">
            <a:avLst/>
          </a:prstGeom>
          <a:solidFill>
            <a:srgbClr val="EAEAEA"/>
          </a:solidFill>
          <a:ln w="9525">
            <a:solidFill>
              <a:schemeClr val="tx1"/>
            </a:solidFill>
            <a:miter lim="800000"/>
            <a:headEnd/>
            <a:tailEnd/>
          </a:ln>
        </p:spPr>
        <p:txBody>
          <a:bodyPr wrap="none" anchor="ctr"/>
          <a:lstStyle/>
          <a:p>
            <a:endParaRPr lang="en-US"/>
          </a:p>
        </p:txBody>
      </p:sp>
      <p:sp>
        <p:nvSpPr>
          <p:cNvPr id="2051" name="Rectangle 101"/>
          <p:cNvSpPr>
            <a:spLocks noChangeArrowheads="1"/>
          </p:cNvSpPr>
          <p:nvPr/>
        </p:nvSpPr>
        <p:spPr bwMode="auto">
          <a:xfrm>
            <a:off x="10591800" y="6553200"/>
            <a:ext cx="22479000" cy="23020337"/>
          </a:xfrm>
          <a:prstGeom prst="rect">
            <a:avLst/>
          </a:prstGeom>
          <a:solidFill>
            <a:schemeClr val="bg1"/>
          </a:solidFill>
          <a:ln w="9525">
            <a:solidFill>
              <a:schemeClr val="bg2"/>
            </a:solidFill>
            <a:miter lim="800000"/>
            <a:headEnd/>
            <a:tailEnd/>
          </a:ln>
        </p:spPr>
        <p:txBody>
          <a:bodyPr lIns="360000" tIns="360000" rIns="360000" bIns="360000"/>
          <a:lstStyle/>
          <a:p>
            <a:pPr algn="ctr">
              <a:spcBef>
                <a:spcPct val="50000"/>
              </a:spcBef>
            </a:pPr>
            <a:r>
              <a:rPr lang="en-AU" sz="5200" b="1" dirty="0" smtClean="0">
                <a:solidFill>
                  <a:srgbClr val="B03333"/>
                </a:solidFill>
                <a:cs typeface="Arial" charset="0"/>
              </a:rPr>
              <a:t>A Data Journey Along an Enterprise Continuum</a:t>
            </a:r>
            <a:endParaRPr lang="en-AU" sz="5200" b="1" dirty="0">
              <a:solidFill>
                <a:srgbClr val="B03333"/>
              </a:solidFill>
              <a:cs typeface="Arial" charset="0"/>
            </a:endParaRPr>
          </a:p>
          <a:p>
            <a:pPr>
              <a:spcBef>
                <a:spcPct val="50000"/>
              </a:spcBef>
            </a:pPr>
            <a:endParaRPr lang="en-AU" sz="5200" b="1" dirty="0">
              <a:solidFill>
                <a:srgbClr val="B03333"/>
              </a:solidFill>
              <a:cs typeface="Arial" charset="0"/>
            </a:endParaRPr>
          </a:p>
          <a:p>
            <a:pPr algn="ctr">
              <a:spcBef>
                <a:spcPct val="50000"/>
              </a:spcBef>
            </a:pPr>
            <a:endParaRPr lang="en-AU" sz="5400" b="1" dirty="0">
              <a:solidFill>
                <a:srgbClr val="B03333"/>
              </a:solidFill>
              <a:cs typeface="Arial" charset="0"/>
            </a:endParaRPr>
          </a:p>
          <a:p>
            <a:pPr>
              <a:spcBef>
                <a:spcPct val="50000"/>
              </a:spcBef>
            </a:pPr>
            <a:endParaRPr lang="en-AU" sz="1000" b="1" dirty="0">
              <a:solidFill>
                <a:srgbClr val="B03333"/>
              </a:solidFill>
            </a:endParaRPr>
          </a:p>
        </p:txBody>
      </p:sp>
      <p:sp>
        <p:nvSpPr>
          <p:cNvPr id="2052" name="Text Box 10"/>
          <p:cNvSpPr txBox="1">
            <a:spLocks noChangeArrowheads="1"/>
          </p:cNvSpPr>
          <p:nvPr/>
        </p:nvSpPr>
        <p:spPr bwMode="auto">
          <a:xfrm>
            <a:off x="1143000" y="3155950"/>
            <a:ext cx="41605200" cy="1817688"/>
          </a:xfrm>
          <a:prstGeom prst="rect">
            <a:avLst/>
          </a:prstGeom>
          <a:noFill/>
          <a:ln w="9525">
            <a:noFill/>
            <a:miter lim="800000"/>
            <a:headEnd/>
            <a:tailEnd/>
          </a:ln>
        </p:spPr>
        <p:txBody>
          <a:bodyPr lIns="360000" tIns="360000" rIns="360000" bIns="360000"/>
          <a:lstStyle/>
          <a:p>
            <a:pPr lvl="1" algn="ctr"/>
            <a:r>
              <a:rPr lang="en-US" sz="5400" b="1" dirty="0"/>
              <a:t>John Wadsworth, MS Candidate</a:t>
            </a:r>
            <a:r>
              <a:rPr lang="en-US" sz="5400" b="1" baseline="30000" dirty="0"/>
              <a:t>1</a:t>
            </a:r>
            <a:r>
              <a:rPr lang="en-US" sz="5400" b="1" dirty="0"/>
              <a:t>; Stan Huff, MD</a:t>
            </a:r>
            <a:r>
              <a:rPr lang="en-US" sz="5400" b="1" baseline="30000" dirty="0"/>
              <a:t>1,2</a:t>
            </a:r>
            <a:r>
              <a:rPr lang="en-US" sz="5400" b="1" dirty="0"/>
              <a:t>;Scott </a:t>
            </a:r>
            <a:r>
              <a:rPr lang="en-US" sz="5400" b="1" dirty="0" err="1"/>
              <a:t>Narus</a:t>
            </a:r>
            <a:r>
              <a:rPr lang="en-US" sz="5400" b="1" dirty="0"/>
              <a:t>, PhD</a:t>
            </a:r>
            <a:r>
              <a:rPr lang="en-US" sz="5400" b="1" baseline="30000" dirty="0"/>
              <a:t>1</a:t>
            </a:r>
            <a:r>
              <a:rPr lang="en-US" sz="5400" b="1" dirty="0"/>
              <a:t>; Lucy Savitz, </a:t>
            </a:r>
            <a:r>
              <a:rPr lang="en-US" sz="5400" b="1" dirty="0" smtClean="0"/>
              <a:t>PhD, MBA</a:t>
            </a:r>
            <a:r>
              <a:rPr lang="en-US" sz="5400" b="1" baseline="30000" dirty="0" smtClean="0"/>
              <a:t>1,2 </a:t>
            </a:r>
            <a:endParaRPr lang="en-US" sz="5400" b="1" baseline="30000" dirty="0"/>
          </a:p>
          <a:p>
            <a:pPr lvl="1" algn="ctr"/>
            <a:r>
              <a:rPr lang="en-US" sz="4800" i="1" baseline="30000" dirty="0"/>
              <a:t>1</a:t>
            </a:r>
            <a:r>
              <a:rPr lang="en-US" sz="4800" i="1" dirty="0"/>
              <a:t>University of Utah, Salt Lake City, UT, </a:t>
            </a:r>
            <a:r>
              <a:rPr lang="en-US" sz="4800" i="1" baseline="30000" dirty="0"/>
              <a:t>2</a:t>
            </a:r>
            <a:r>
              <a:rPr lang="en-US" sz="4800" i="1" dirty="0"/>
              <a:t>Intermountain Healthcare, Salt Lake City, UT</a:t>
            </a:r>
            <a:endParaRPr lang="en-GB" sz="4800" i="1" dirty="0"/>
          </a:p>
        </p:txBody>
      </p:sp>
      <p:sp>
        <p:nvSpPr>
          <p:cNvPr id="2053" name="Rectangle 11"/>
          <p:cNvSpPr>
            <a:spLocks noChangeArrowheads="1"/>
          </p:cNvSpPr>
          <p:nvPr/>
        </p:nvSpPr>
        <p:spPr bwMode="auto">
          <a:xfrm>
            <a:off x="0" y="5699125"/>
            <a:ext cx="43891200" cy="244475"/>
          </a:xfrm>
          <a:prstGeom prst="rect">
            <a:avLst/>
          </a:prstGeom>
          <a:solidFill>
            <a:schemeClr val="bg2"/>
          </a:solidFill>
          <a:ln w="9525">
            <a:noFill/>
            <a:miter lim="800000"/>
            <a:headEnd/>
            <a:tailEnd/>
          </a:ln>
        </p:spPr>
        <p:txBody>
          <a:bodyPr wrap="none" anchor="ctr"/>
          <a:lstStyle/>
          <a:p>
            <a:endParaRPr lang="en-US"/>
          </a:p>
        </p:txBody>
      </p:sp>
      <p:sp>
        <p:nvSpPr>
          <p:cNvPr id="2054" name="Rectangle 12"/>
          <p:cNvSpPr>
            <a:spLocks noChangeArrowheads="1"/>
          </p:cNvSpPr>
          <p:nvPr/>
        </p:nvSpPr>
        <p:spPr bwMode="auto">
          <a:xfrm>
            <a:off x="0" y="0"/>
            <a:ext cx="43891200" cy="32918400"/>
          </a:xfrm>
          <a:prstGeom prst="rect">
            <a:avLst/>
          </a:prstGeom>
          <a:noFill/>
          <a:ln w="25400">
            <a:solidFill>
              <a:schemeClr val="tx1"/>
            </a:solidFill>
            <a:miter lim="800000"/>
            <a:headEnd/>
            <a:tailEnd/>
          </a:ln>
        </p:spPr>
        <p:txBody>
          <a:bodyPr wrap="none" anchor="ctr"/>
          <a:lstStyle/>
          <a:p>
            <a:endParaRPr lang="en-US"/>
          </a:p>
        </p:txBody>
      </p:sp>
      <p:sp>
        <p:nvSpPr>
          <p:cNvPr id="2055" name="Rectangle 13"/>
          <p:cNvSpPr>
            <a:spLocks noChangeArrowheads="1"/>
          </p:cNvSpPr>
          <p:nvPr/>
        </p:nvSpPr>
        <p:spPr bwMode="auto">
          <a:xfrm>
            <a:off x="33604200" y="26898600"/>
            <a:ext cx="9220200" cy="5029200"/>
          </a:xfrm>
          <a:prstGeom prst="rect">
            <a:avLst/>
          </a:prstGeom>
          <a:solidFill>
            <a:schemeClr val="bg1"/>
          </a:solidFill>
          <a:ln w="9525">
            <a:solidFill>
              <a:schemeClr val="bg2"/>
            </a:solidFill>
            <a:miter lim="800000"/>
            <a:headEnd/>
            <a:tailEnd/>
          </a:ln>
        </p:spPr>
        <p:txBody>
          <a:bodyPr lIns="360000" tIns="360000" rIns="360000" bIns="360000"/>
          <a:lstStyle/>
          <a:p>
            <a:pPr>
              <a:spcBef>
                <a:spcPct val="50000"/>
              </a:spcBef>
              <a:buFont typeface="Wingdings" pitchFamily="2" charset="2"/>
              <a:buNone/>
            </a:pPr>
            <a:r>
              <a:rPr lang="en-GB" sz="4000" b="1">
                <a:solidFill>
                  <a:srgbClr val="B03333"/>
                </a:solidFill>
                <a:cs typeface="Arial" charset="0"/>
              </a:rPr>
              <a:t>Contact Information</a:t>
            </a:r>
          </a:p>
          <a:p>
            <a:pPr>
              <a:spcBef>
                <a:spcPct val="50000"/>
              </a:spcBef>
            </a:pPr>
            <a:r>
              <a:rPr lang="en-GB"/>
              <a:t>John Wadsworth</a:t>
            </a:r>
          </a:p>
          <a:p>
            <a:pPr>
              <a:spcBef>
                <a:spcPct val="50000"/>
              </a:spcBef>
            </a:pPr>
            <a:r>
              <a:rPr lang="en-GB">
                <a:hlinkClick r:id="rId2"/>
              </a:rPr>
              <a:t>john.wadsworth@imail.org</a:t>
            </a:r>
            <a:endParaRPr lang="en-GB"/>
          </a:p>
          <a:p>
            <a:pPr>
              <a:spcBef>
                <a:spcPct val="50000"/>
              </a:spcBef>
            </a:pPr>
            <a:endParaRPr lang="en-GB"/>
          </a:p>
          <a:p>
            <a:pPr>
              <a:spcBef>
                <a:spcPct val="50000"/>
              </a:spcBef>
            </a:pPr>
            <a:endParaRPr lang="en-GB"/>
          </a:p>
        </p:txBody>
      </p:sp>
      <p:sp>
        <p:nvSpPr>
          <p:cNvPr id="2056" name="Rectangle 15"/>
          <p:cNvSpPr>
            <a:spLocks noChangeArrowheads="1"/>
          </p:cNvSpPr>
          <p:nvPr/>
        </p:nvSpPr>
        <p:spPr bwMode="auto">
          <a:xfrm>
            <a:off x="1143000" y="18821400"/>
            <a:ext cx="9067800" cy="13128625"/>
          </a:xfrm>
          <a:prstGeom prst="rect">
            <a:avLst/>
          </a:prstGeom>
          <a:solidFill>
            <a:schemeClr val="bg1"/>
          </a:solidFill>
          <a:ln w="9525">
            <a:solidFill>
              <a:schemeClr val="bg2"/>
            </a:solidFill>
            <a:miter lim="800000"/>
            <a:headEnd/>
            <a:tailEnd/>
          </a:ln>
        </p:spPr>
        <p:txBody>
          <a:bodyPr lIns="360000" tIns="360000" rIns="360000" bIns="360000"/>
          <a:lstStyle/>
          <a:p>
            <a:pPr>
              <a:spcBef>
                <a:spcPct val="50000"/>
              </a:spcBef>
            </a:pPr>
            <a:r>
              <a:rPr lang="en-GB" sz="4000" b="1" dirty="0">
                <a:solidFill>
                  <a:srgbClr val="B03333"/>
                </a:solidFill>
              </a:rPr>
              <a:t>Materials and Methods</a:t>
            </a:r>
          </a:p>
          <a:p>
            <a:pPr algn="just">
              <a:spcBef>
                <a:spcPct val="50000"/>
              </a:spcBef>
              <a:buFont typeface="Arial" charset="0"/>
              <a:buChar char="•"/>
            </a:pPr>
            <a:r>
              <a:rPr lang="en-US" dirty="0"/>
              <a:t>Care Process Models for diabetes, asthma and depression </a:t>
            </a:r>
            <a:r>
              <a:rPr lang="en-US" dirty="0" smtClean="0"/>
              <a:t>were determined </a:t>
            </a:r>
            <a:r>
              <a:rPr lang="en-US" dirty="0"/>
              <a:t>by Intermountain’s Primary Care Guidance Council.</a:t>
            </a:r>
          </a:p>
          <a:p>
            <a:pPr algn="just">
              <a:spcBef>
                <a:spcPct val="50000"/>
              </a:spcBef>
              <a:buFont typeface="Arial" charset="0"/>
              <a:buChar char="•"/>
            </a:pPr>
            <a:r>
              <a:rPr lang="en-US" dirty="0"/>
              <a:t>Data pulled from Intermountain Healthcare’s Enterprise Data Warehouse (EDW) and Electronic Medical Record (EMR).</a:t>
            </a:r>
          </a:p>
          <a:p>
            <a:pPr algn="just">
              <a:spcBef>
                <a:spcPct val="50000"/>
              </a:spcBef>
              <a:buFont typeface="Arial" charset="0"/>
              <a:buChar char="•"/>
            </a:pPr>
            <a:r>
              <a:rPr lang="en-US" dirty="0"/>
              <a:t>Captured data elements representative of Care Process Models for each disease.</a:t>
            </a:r>
          </a:p>
          <a:p>
            <a:pPr algn="just">
              <a:spcBef>
                <a:spcPct val="50000"/>
              </a:spcBef>
              <a:buFont typeface="Arial" charset="0"/>
              <a:buChar char="•"/>
            </a:pPr>
            <a:r>
              <a:rPr lang="en-US" dirty="0"/>
              <a:t>Identified and combined all patients with asthma, diabetes and depression into a </a:t>
            </a:r>
            <a:r>
              <a:rPr lang="en-US" dirty="0" smtClean="0"/>
              <a:t>chronic disease super-set</a:t>
            </a:r>
            <a:r>
              <a:rPr lang="en-US" dirty="0"/>
              <a:t>.</a:t>
            </a:r>
          </a:p>
          <a:p>
            <a:pPr algn="just">
              <a:spcBef>
                <a:spcPct val="50000"/>
              </a:spcBef>
              <a:buFont typeface="Arial" charset="0"/>
              <a:buChar char="•"/>
            </a:pPr>
            <a:r>
              <a:rPr lang="en-US" dirty="0"/>
              <a:t>Created data model infrastructure to support further integration of other Care Process Models.</a:t>
            </a:r>
          </a:p>
          <a:p>
            <a:pPr algn="just">
              <a:spcBef>
                <a:spcPct val="50000"/>
              </a:spcBef>
              <a:buFont typeface="Arial" charset="0"/>
              <a:buChar char="•"/>
            </a:pPr>
            <a:r>
              <a:rPr lang="en-US" dirty="0"/>
              <a:t>Business Intelligence tools and techniques used: SQL Tools, Oracle database, standard Extract/Transform/Load (ETL) </a:t>
            </a:r>
            <a:r>
              <a:rPr lang="en-US" dirty="0" smtClean="0"/>
              <a:t>processes, </a:t>
            </a:r>
            <a:r>
              <a:rPr lang="en-US" dirty="0"/>
              <a:t>dimensional modeling, Microsoft SQL Server Analysis Services (SSAS) and Excel 2007.</a:t>
            </a:r>
          </a:p>
          <a:p>
            <a:pPr algn="just">
              <a:spcBef>
                <a:spcPct val="50000"/>
              </a:spcBef>
              <a:buFont typeface="Arial" charset="0"/>
              <a:buChar char="•"/>
            </a:pPr>
            <a:endParaRPr lang="en-GB" dirty="0"/>
          </a:p>
        </p:txBody>
      </p:sp>
      <p:sp>
        <p:nvSpPr>
          <p:cNvPr id="2057" name="Rectangle 16"/>
          <p:cNvSpPr>
            <a:spLocks noChangeArrowheads="1"/>
          </p:cNvSpPr>
          <p:nvPr/>
        </p:nvSpPr>
        <p:spPr bwMode="auto">
          <a:xfrm>
            <a:off x="1143000" y="6773863"/>
            <a:ext cx="9067800" cy="11514137"/>
          </a:xfrm>
          <a:prstGeom prst="rect">
            <a:avLst/>
          </a:prstGeom>
          <a:solidFill>
            <a:schemeClr val="bg1"/>
          </a:solidFill>
          <a:ln w="9525">
            <a:solidFill>
              <a:schemeClr val="bg2"/>
            </a:solidFill>
            <a:miter lim="800000"/>
            <a:headEnd/>
            <a:tailEnd/>
          </a:ln>
        </p:spPr>
        <p:txBody>
          <a:bodyPr lIns="356616" tIns="356616" rIns="356616" bIns="356616"/>
          <a:lstStyle/>
          <a:p>
            <a:pPr>
              <a:spcBef>
                <a:spcPct val="50000"/>
              </a:spcBef>
            </a:pPr>
            <a:r>
              <a:rPr lang="en-GB" sz="4000" b="1" dirty="0">
                <a:solidFill>
                  <a:srgbClr val="B03333"/>
                </a:solidFill>
              </a:rPr>
              <a:t>Introduction</a:t>
            </a:r>
          </a:p>
          <a:p>
            <a:pPr algn="just">
              <a:spcBef>
                <a:spcPct val="50000"/>
              </a:spcBef>
            </a:pPr>
            <a:r>
              <a:rPr lang="en-US" dirty="0">
                <a:cs typeface="Arial" charset="0"/>
              </a:rPr>
              <a:t>Accountable Care Organizations will rely on </a:t>
            </a:r>
            <a:r>
              <a:rPr lang="en-US" dirty="0" smtClean="0">
                <a:cs typeface="Arial" charset="0"/>
              </a:rPr>
              <a:t>Information Technology </a:t>
            </a:r>
            <a:r>
              <a:rPr lang="en-US" dirty="0">
                <a:cs typeface="Arial" charset="0"/>
              </a:rPr>
              <a:t>to help measure and manage chronic disease.  Measurement will likely take place on several levels; enterprise, region, clinic and provider levels with the further ability to aggregate data at all levels.</a:t>
            </a:r>
          </a:p>
          <a:p>
            <a:pPr algn="just">
              <a:spcBef>
                <a:spcPct val="50000"/>
              </a:spcBef>
            </a:pPr>
            <a:r>
              <a:rPr lang="en-US" dirty="0">
                <a:cs typeface="Arial" charset="0"/>
              </a:rPr>
              <a:t>Many integrated systems of care have created Care Process Models (CPM) around best practices.  Well defined  CPMs can be represented using information technology.   </a:t>
            </a:r>
          </a:p>
          <a:p>
            <a:pPr algn="just">
              <a:spcBef>
                <a:spcPct val="50000"/>
              </a:spcBef>
            </a:pPr>
            <a:r>
              <a:rPr lang="en-GB" dirty="0">
                <a:cs typeface="Arial" charset="0"/>
              </a:rPr>
              <a:t>Intermountain Healthcare has </a:t>
            </a:r>
            <a:r>
              <a:rPr lang="en-GB" dirty="0" err="1">
                <a:cs typeface="Arial" charset="0"/>
              </a:rPr>
              <a:t>CPMs</a:t>
            </a:r>
            <a:r>
              <a:rPr lang="en-GB" dirty="0">
                <a:cs typeface="Arial" charset="0"/>
              </a:rPr>
              <a:t> for clinical programs and chronic diseases, such as diabetes, asthma and depression.  Traditional reporting has been done at the </a:t>
            </a:r>
            <a:r>
              <a:rPr lang="en-GB" i="1" dirty="0">
                <a:cs typeface="Arial" charset="0"/>
              </a:rPr>
              <a:t>disease</a:t>
            </a:r>
            <a:r>
              <a:rPr lang="en-GB" dirty="0">
                <a:cs typeface="Arial" charset="0"/>
              </a:rPr>
              <a:t> level.  The proposed model will allow Intermountain to simultaneously measure adherence to </a:t>
            </a:r>
            <a:r>
              <a:rPr lang="en-GB" dirty="0" err="1">
                <a:cs typeface="Arial" charset="0"/>
              </a:rPr>
              <a:t>CPMs</a:t>
            </a:r>
            <a:r>
              <a:rPr lang="en-GB" dirty="0">
                <a:cs typeface="Arial" charset="0"/>
              </a:rPr>
              <a:t> across multiple chronic conditions at every level (enterprise to patient).</a:t>
            </a:r>
            <a:endParaRPr lang="en-US" dirty="0">
              <a:cs typeface="Arial" charset="0"/>
            </a:endParaRPr>
          </a:p>
        </p:txBody>
      </p:sp>
      <p:pic>
        <p:nvPicPr>
          <p:cNvPr id="2058" name="Picture 49"/>
          <p:cNvPicPr>
            <a:picLocks noChangeAspect="1" noChangeArrowheads="1"/>
          </p:cNvPicPr>
          <p:nvPr/>
        </p:nvPicPr>
        <p:blipFill>
          <a:blip r:embed="rId3"/>
          <a:srcRect/>
          <a:stretch>
            <a:fillRect/>
          </a:stretch>
        </p:blipFill>
        <p:spPr bwMode="auto">
          <a:xfrm>
            <a:off x="21945600" y="16459200"/>
            <a:ext cx="0" cy="0"/>
          </a:xfrm>
          <a:prstGeom prst="rect">
            <a:avLst/>
          </a:prstGeom>
          <a:noFill/>
          <a:ln w="9525">
            <a:noFill/>
            <a:miter lim="800000"/>
            <a:headEnd/>
            <a:tailEnd/>
          </a:ln>
        </p:spPr>
      </p:pic>
      <p:pic>
        <p:nvPicPr>
          <p:cNvPr id="2059" name="Picture 50"/>
          <p:cNvPicPr>
            <a:picLocks noChangeAspect="1" noChangeArrowheads="1"/>
          </p:cNvPicPr>
          <p:nvPr/>
        </p:nvPicPr>
        <p:blipFill>
          <a:blip r:embed="rId3"/>
          <a:srcRect/>
          <a:stretch>
            <a:fillRect/>
          </a:stretch>
        </p:blipFill>
        <p:spPr bwMode="auto">
          <a:xfrm>
            <a:off x="22098000" y="16611600"/>
            <a:ext cx="1588" cy="1588"/>
          </a:xfrm>
          <a:prstGeom prst="rect">
            <a:avLst/>
          </a:prstGeom>
          <a:noFill/>
          <a:ln w="9525">
            <a:noFill/>
            <a:miter lim="800000"/>
            <a:headEnd/>
            <a:tailEnd/>
          </a:ln>
        </p:spPr>
      </p:pic>
      <p:sp>
        <p:nvSpPr>
          <p:cNvPr id="2060" name="Rectangle 100"/>
          <p:cNvSpPr>
            <a:spLocks noChangeArrowheads="1"/>
          </p:cNvSpPr>
          <p:nvPr/>
        </p:nvSpPr>
        <p:spPr bwMode="auto">
          <a:xfrm>
            <a:off x="33680400" y="6805613"/>
            <a:ext cx="9144000" cy="12115800"/>
          </a:xfrm>
          <a:prstGeom prst="rect">
            <a:avLst/>
          </a:prstGeom>
          <a:solidFill>
            <a:schemeClr val="bg1"/>
          </a:solidFill>
          <a:ln w="9525">
            <a:solidFill>
              <a:schemeClr val="bg2"/>
            </a:solidFill>
            <a:miter lim="800000"/>
            <a:headEnd/>
            <a:tailEnd/>
          </a:ln>
        </p:spPr>
        <p:txBody>
          <a:bodyPr lIns="360000" tIns="360000" rIns="360000" bIns="360000"/>
          <a:lstStyle/>
          <a:p>
            <a:pPr>
              <a:spcBef>
                <a:spcPct val="50000"/>
              </a:spcBef>
            </a:pPr>
            <a:r>
              <a:rPr lang="en-US" sz="4000" b="1" dirty="0">
                <a:solidFill>
                  <a:srgbClr val="B03333"/>
                </a:solidFill>
              </a:rPr>
              <a:t>Examples of Disruptive Innovation</a:t>
            </a:r>
            <a:endParaRPr lang="en-US" dirty="0"/>
          </a:p>
          <a:p>
            <a:pPr algn="just">
              <a:spcBef>
                <a:spcPct val="50000"/>
              </a:spcBef>
              <a:buFont typeface="Arial" charset="0"/>
              <a:buChar char="•"/>
            </a:pPr>
            <a:r>
              <a:rPr lang="en-US" dirty="0" smtClean="0"/>
              <a:t>Supports </a:t>
            </a:r>
            <a:r>
              <a:rPr lang="en-US" i="1" dirty="0"/>
              <a:t>Medical Home</a:t>
            </a:r>
            <a:r>
              <a:rPr lang="en-US" dirty="0"/>
              <a:t> concept with consistent measurement and </a:t>
            </a:r>
            <a:r>
              <a:rPr lang="en-US" dirty="0" smtClean="0"/>
              <a:t>reporting.</a:t>
            </a:r>
            <a:endParaRPr lang="en-US" dirty="0"/>
          </a:p>
          <a:p>
            <a:pPr algn="just">
              <a:spcBef>
                <a:spcPct val="50000"/>
              </a:spcBef>
              <a:buFont typeface="Arial" charset="0"/>
              <a:buChar char="•"/>
            </a:pPr>
            <a:r>
              <a:rPr lang="en-US" dirty="0" smtClean="0"/>
              <a:t>Shifts </a:t>
            </a:r>
            <a:r>
              <a:rPr lang="en-US" dirty="0"/>
              <a:t>focus to </a:t>
            </a:r>
            <a:r>
              <a:rPr lang="en-US" i="1" dirty="0"/>
              <a:t>whole-patient</a:t>
            </a:r>
            <a:r>
              <a:rPr lang="en-US" dirty="0"/>
              <a:t> care rather than individual disease management.  Many patients have multiple chronic conditions.</a:t>
            </a:r>
          </a:p>
          <a:p>
            <a:pPr algn="just">
              <a:spcBef>
                <a:spcPct val="50000"/>
              </a:spcBef>
              <a:buFont typeface="Arial" charset="0"/>
              <a:buChar char="•"/>
            </a:pPr>
            <a:r>
              <a:rPr lang="en-US" dirty="0"/>
              <a:t>Identifies gaps in CPM adherence for providers, clinics, regions and the enterprise.</a:t>
            </a:r>
          </a:p>
          <a:p>
            <a:pPr algn="just">
              <a:spcBef>
                <a:spcPct val="50000"/>
              </a:spcBef>
              <a:buFont typeface="Arial" charset="0"/>
              <a:buChar char="•"/>
            </a:pPr>
            <a:r>
              <a:rPr lang="en-US" dirty="0"/>
              <a:t>Align enterprise CPM governance and reporting with physician CPM adherence and </a:t>
            </a:r>
            <a:r>
              <a:rPr lang="en-US" dirty="0" smtClean="0"/>
              <a:t>reporting.</a:t>
            </a:r>
            <a:endParaRPr lang="en-US" dirty="0"/>
          </a:p>
          <a:p>
            <a:pPr algn="just">
              <a:spcBef>
                <a:spcPct val="50000"/>
              </a:spcBef>
              <a:buFont typeface="Arial" charset="0"/>
              <a:buChar char="•"/>
            </a:pPr>
            <a:r>
              <a:rPr lang="en-US" dirty="0"/>
              <a:t>Model allows simple, ad-hoc analysis of large data sets by non-technical users using Excel 2007. Also supports complex, direct query capabilities required by seasoned analysts.</a:t>
            </a:r>
          </a:p>
          <a:p>
            <a:pPr algn="just">
              <a:spcBef>
                <a:spcPct val="50000"/>
              </a:spcBef>
              <a:buFont typeface="Arial" charset="0"/>
              <a:buChar char="•"/>
            </a:pPr>
            <a:r>
              <a:rPr lang="en-US" i="1" dirty="0"/>
              <a:t>Actionable</a:t>
            </a:r>
            <a:r>
              <a:rPr lang="en-US" dirty="0"/>
              <a:t> reports can be sent directly to providers identifying patients lacking portions of a CPM to bring them back into compliance.</a:t>
            </a:r>
          </a:p>
          <a:p>
            <a:pPr algn="just">
              <a:spcBef>
                <a:spcPct val="50000"/>
              </a:spcBef>
            </a:pPr>
            <a:r>
              <a:rPr lang="en-US" dirty="0"/>
              <a:t> </a:t>
            </a:r>
            <a:endParaRPr lang="en-GB" dirty="0"/>
          </a:p>
        </p:txBody>
      </p:sp>
      <p:sp>
        <p:nvSpPr>
          <p:cNvPr id="2061" name="Rectangle 1057"/>
          <p:cNvSpPr>
            <a:spLocks noChangeArrowheads="1"/>
          </p:cNvSpPr>
          <p:nvPr/>
        </p:nvSpPr>
        <p:spPr bwMode="auto">
          <a:xfrm>
            <a:off x="33651825" y="19431000"/>
            <a:ext cx="9144000" cy="6934200"/>
          </a:xfrm>
          <a:prstGeom prst="rect">
            <a:avLst/>
          </a:prstGeom>
          <a:solidFill>
            <a:schemeClr val="bg1"/>
          </a:solidFill>
          <a:ln w="9525">
            <a:solidFill>
              <a:schemeClr val="bg2"/>
            </a:solidFill>
            <a:miter lim="800000"/>
            <a:headEnd/>
            <a:tailEnd/>
          </a:ln>
        </p:spPr>
        <p:txBody>
          <a:bodyPr lIns="360000" tIns="360000" rIns="360000" bIns="360000"/>
          <a:lstStyle/>
          <a:p>
            <a:pPr>
              <a:spcBef>
                <a:spcPct val="50000"/>
              </a:spcBef>
            </a:pPr>
            <a:r>
              <a:rPr lang="en-GB" sz="4000" b="1" dirty="0">
                <a:solidFill>
                  <a:srgbClr val="B03333"/>
                </a:solidFill>
              </a:rPr>
              <a:t>Implications for </a:t>
            </a:r>
            <a:r>
              <a:rPr lang="en-GB" sz="4000" b="1" dirty="0" err="1">
                <a:solidFill>
                  <a:srgbClr val="B03333"/>
                </a:solidFill>
              </a:rPr>
              <a:t>Behavioral</a:t>
            </a:r>
            <a:r>
              <a:rPr lang="en-GB" sz="4000" b="1" dirty="0">
                <a:solidFill>
                  <a:srgbClr val="B03333"/>
                </a:solidFill>
              </a:rPr>
              <a:t> Health Practice, Policy and/or Research</a:t>
            </a:r>
          </a:p>
          <a:p>
            <a:pPr algn="just">
              <a:spcBef>
                <a:spcPct val="50000"/>
              </a:spcBef>
              <a:buFont typeface="Arial" charset="0"/>
              <a:buChar char="•"/>
            </a:pPr>
            <a:r>
              <a:rPr lang="en-US" dirty="0"/>
              <a:t>Lays foundation for patient-outcomes research and relationship to PCP adherence to CPMs.</a:t>
            </a:r>
          </a:p>
          <a:p>
            <a:pPr algn="just">
              <a:spcBef>
                <a:spcPct val="50000"/>
              </a:spcBef>
              <a:buFont typeface="Arial" charset="0"/>
              <a:buChar char="•"/>
            </a:pPr>
            <a:r>
              <a:rPr lang="en-US" dirty="0"/>
              <a:t>Addresses </a:t>
            </a:r>
            <a:r>
              <a:rPr lang="en-US" dirty="0" smtClean="0"/>
              <a:t>need for standardization </a:t>
            </a:r>
            <a:r>
              <a:rPr lang="en-US" dirty="0"/>
              <a:t>of behavioral healthcare </a:t>
            </a:r>
            <a:r>
              <a:rPr lang="en-US" dirty="0" smtClean="0"/>
              <a:t>delivery and establishment/refinement of CPMs where appropriate.</a:t>
            </a:r>
            <a:endParaRPr lang="en-US" dirty="0"/>
          </a:p>
          <a:p>
            <a:pPr algn="just">
              <a:spcBef>
                <a:spcPct val="50000"/>
              </a:spcBef>
              <a:buFont typeface="Arial" charset="0"/>
              <a:buChar char="•"/>
            </a:pPr>
            <a:endParaRPr lang="en-US" dirty="0"/>
          </a:p>
        </p:txBody>
      </p:sp>
      <p:pic>
        <p:nvPicPr>
          <p:cNvPr id="2062" name="Picture 1055" descr="tricolorLogo"/>
          <p:cNvPicPr>
            <a:picLocks noChangeAspect="1" noChangeArrowheads="1"/>
          </p:cNvPicPr>
          <p:nvPr/>
        </p:nvPicPr>
        <p:blipFill>
          <a:blip r:embed="rId4" cstate="print"/>
          <a:srcRect/>
          <a:stretch>
            <a:fillRect/>
          </a:stretch>
        </p:blipFill>
        <p:spPr bwMode="auto">
          <a:xfrm>
            <a:off x="36652200" y="30013275"/>
            <a:ext cx="5981700" cy="1838325"/>
          </a:xfrm>
          <a:prstGeom prst="rect">
            <a:avLst/>
          </a:prstGeom>
          <a:noFill/>
          <a:ln w="9525">
            <a:noFill/>
            <a:miter lim="800000"/>
            <a:headEnd/>
            <a:tailEnd/>
          </a:ln>
        </p:spPr>
      </p:pic>
      <p:sp>
        <p:nvSpPr>
          <p:cNvPr id="2063" name="Rectangle 18"/>
          <p:cNvSpPr>
            <a:spLocks noChangeArrowheads="1"/>
          </p:cNvSpPr>
          <p:nvPr/>
        </p:nvSpPr>
        <p:spPr bwMode="auto">
          <a:xfrm>
            <a:off x="10655300" y="30238700"/>
            <a:ext cx="22479000" cy="1677988"/>
          </a:xfrm>
          <a:prstGeom prst="rect">
            <a:avLst/>
          </a:prstGeom>
          <a:solidFill>
            <a:schemeClr val="bg1"/>
          </a:solidFill>
          <a:ln w="9525">
            <a:solidFill>
              <a:schemeClr val="bg2"/>
            </a:solidFill>
            <a:miter lim="800000"/>
            <a:headEnd/>
            <a:tailEnd/>
          </a:ln>
        </p:spPr>
        <p:txBody>
          <a:bodyPr lIns="360000" tIns="360000" rIns="360000" bIns="360000"/>
          <a:lstStyle/>
          <a:p>
            <a:pPr>
              <a:spcBef>
                <a:spcPct val="50000"/>
              </a:spcBef>
            </a:pPr>
            <a:r>
              <a:rPr lang="en-GB" sz="4000" b="1">
                <a:solidFill>
                  <a:srgbClr val="B03333"/>
                </a:solidFill>
              </a:rPr>
              <a:t>Acknowledgements</a:t>
            </a:r>
          </a:p>
          <a:p>
            <a:pPr>
              <a:spcBef>
                <a:spcPct val="50000"/>
              </a:spcBef>
            </a:pPr>
            <a:endParaRPr lang="en-GB" sz="4000" b="1">
              <a:solidFill>
                <a:srgbClr val="B03333"/>
              </a:solidFill>
            </a:endParaRPr>
          </a:p>
          <a:p>
            <a:pPr>
              <a:spcBef>
                <a:spcPct val="50000"/>
              </a:spcBef>
            </a:pPr>
            <a:endParaRPr lang="en-GB" sz="4000" b="1">
              <a:solidFill>
                <a:srgbClr val="B03333"/>
              </a:solidFill>
            </a:endParaRPr>
          </a:p>
        </p:txBody>
      </p:sp>
      <p:sp>
        <p:nvSpPr>
          <p:cNvPr id="2064" name="Text Box 1056"/>
          <p:cNvSpPr txBox="1">
            <a:spLocks noChangeArrowheads="1"/>
          </p:cNvSpPr>
          <p:nvPr/>
        </p:nvSpPr>
        <p:spPr bwMode="auto">
          <a:xfrm>
            <a:off x="10952163" y="31200725"/>
            <a:ext cx="21640800" cy="579438"/>
          </a:xfrm>
          <a:prstGeom prst="rect">
            <a:avLst/>
          </a:prstGeom>
          <a:noFill/>
          <a:ln w="9525">
            <a:noFill/>
            <a:miter lim="800000"/>
            <a:headEnd/>
            <a:tailEnd/>
          </a:ln>
        </p:spPr>
        <p:txBody>
          <a:bodyPr>
            <a:spAutoFit/>
          </a:bodyPr>
          <a:lstStyle/>
          <a:p>
            <a:r>
              <a:rPr lang="en-US">
                <a:cs typeface="Arial" charset="0"/>
              </a:rPr>
              <a:t>This work was partially funded by Intermountain Healthcare.</a:t>
            </a:r>
          </a:p>
        </p:txBody>
      </p:sp>
      <p:graphicFrame>
        <p:nvGraphicFramePr>
          <p:cNvPr id="21" name="Table 20"/>
          <p:cNvGraphicFramePr>
            <a:graphicFrameLocks noGrp="1"/>
          </p:cNvGraphicFramePr>
          <p:nvPr/>
        </p:nvGraphicFramePr>
        <p:xfrm>
          <a:off x="15468600" y="14859000"/>
          <a:ext cx="17418772" cy="4638189"/>
        </p:xfrm>
        <a:graphic>
          <a:graphicData uri="http://schemas.openxmlformats.org/drawingml/2006/table">
            <a:tbl>
              <a:tblPr/>
              <a:tblGrid>
                <a:gridCol w="268516"/>
                <a:gridCol w="1604961"/>
                <a:gridCol w="436563"/>
                <a:gridCol w="458788"/>
                <a:gridCol w="922338"/>
                <a:gridCol w="1047750"/>
                <a:gridCol w="1047750"/>
                <a:gridCol w="1047750"/>
                <a:gridCol w="1047750"/>
                <a:gridCol w="1114425"/>
                <a:gridCol w="1047750"/>
                <a:gridCol w="820737"/>
                <a:gridCol w="1047750"/>
                <a:gridCol w="1023937"/>
                <a:gridCol w="1181100"/>
                <a:gridCol w="1014413"/>
                <a:gridCol w="1102805"/>
                <a:gridCol w="911225"/>
                <a:gridCol w="272464"/>
              </a:tblGrid>
              <a:tr h="174903">
                <a:tc>
                  <a:txBody>
                    <a:bodyPr/>
                    <a:lstStyle/>
                    <a:p>
                      <a:pPr algn="l" fontAlgn="b"/>
                      <a:r>
                        <a:rPr lang="en-US" sz="1100" b="0" i="0" u="none" strike="noStrike" dirty="0">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r>
              <a:tr h="188068">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rowSpan="2" gridSpan="4">
                  <a:txBody>
                    <a:bodyPr/>
                    <a:lstStyle/>
                    <a:p>
                      <a:pPr algn="ctr" fontAlgn="ctr"/>
                      <a:r>
                        <a:rPr lang="en-US" sz="1900" b="1" i="0" u="none" strike="noStrike" dirty="0">
                          <a:solidFill>
                            <a:srgbClr val="000000"/>
                          </a:solidFill>
                          <a:latin typeface="Arial"/>
                        </a:rPr>
                        <a:t>Provider: Steve Cannon (2214)</a:t>
                      </a:r>
                    </a:p>
                  </a:txBody>
                  <a:tcPr marL="9525" marR="9525" marT="9525" marB="0" anchor="ctr">
                    <a:lnL>
                      <a:noFill/>
                    </a:lnL>
                    <a:lnR>
                      <a:noFill/>
                    </a:lnR>
                    <a:lnT>
                      <a:noFill/>
                    </a:lnT>
                    <a:lnB>
                      <a:noFill/>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rowSpan="2" gridSpan="8">
                  <a:txBody>
                    <a:bodyPr/>
                    <a:lstStyle/>
                    <a:p>
                      <a:pPr algn="ctr" fontAlgn="ctr"/>
                      <a:r>
                        <a:rPr lang="en-US" sz="1900" b="1" i="0" u="none" strike="noStrike" dirty="0">
                          <a:solidFill>
                            <a:srgbClr val="000000"/>
                          </a:solidFill>
                          <a:latin typeface="Arial"/>
                        </a:rPr>
                        <a:t>Reporting Period: 01-Mar-2010 --&gt; 28-Feb-2011</a:t>
                      </a:r>
                    </a:p>
                  </a:txBody>
                  <a:tcPr marL="9525" marR="9525" marT="9525" marB="0" anchor="ctr">
                    <a:lnL>
                      <a:noFill/>
                    </a:lnL>
                    <a:lnR>
                      <a:noFill/>
                    </a:lnR>
                    <a:lnT>
                      <a:noFill/>
                    </a:lnT>
                    <a:lnB>
                      <a:noFill/>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188068">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gridSpan="8"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95267">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900" b="0"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l"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9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583011">
                <a:tc>
                  <a:txBody>
                    <a:bodyPr/>
                    <a:lstStyle/>
                    <a:p>
                      <a:pPr algn="ctr" fontAlgn="b"/>
                      <a:r>
                        <a:rPr lang="en-US" sz="1100" b="0" i="0" u="none" strike="noStrike" dirty="0">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600" b="1" i="0" u="none" strike="noStrike" dirty="0">
                          <a:solidFill>
                            <a:srgbClr val="000000"/>
                          </a:solidFill>
                          <a:latin typeface="Arial"/>
                        </a:rPr>
                        <a:t>Patient Name</a:t>
                      </a:r>
                      <a:br>
                        <a:rPr lang="en-US" sz="1600" b="1" i="0" u="none" strike="noStrike" dirty="0">
                          <a:solidFill>
                            <a:srgbClr val="000000"/>
                          </a:solidFill>
                          <a:latin typeface="Arial"/>
                        </a:rPr>
                      </a:br>
                      <a:r>
                        <a:rPr lang="en-US" sz="1600" b="1" i="0" u="none" strike="noStrike" dirty="0">
                          <a:solidFill>
                            <a:srgbClr val="000000"/>
                          </a:solidFill>
                          <a:latin typeface="Arial"/>
                        </a:rPr>
                        <a:t> (fake)</a:t>
                      </a:r>
                    </a:p>
                  </a:txBody>
                  <a:tcPr marL="9525" marR="9525" marT="9525" marB="0" anchor="b">
                    <a:lnL>
                      <a:noFill/>
                    </a:lnL>
                    <a:lnR>
                      <a:noFill/>
                    </a:lnR>
                    <a:lnT>
                      <a:noFill/>
                    </a:lnT>
                    <a:lnB>
                      <a:noFill/>
                    </a:lnB>
                  </a:tcPr>
                </a:tc>
                <a:tc>
                  <a:txBody>
                    <a:bodyPr/>
                    <a:lstStyle/>
                    <a:p>
                      <a:pPr algn="ctr" fontAlgn="b"/>
                      <a:r>
                        <a:rPr lang="en-US" sz="1600" b="1" i="0" u="none" strike="noStrike">
                          <a:solidFill>
                            <a:srgbClr val="000000"/>
                          </a:solidFill>
                          <a:latin typeface="Arial"/>
                        </a:rPr>
                        <a:t>Sex</a:t>
                      </a:r>
                    </a:p>
                  </a:txBody>
                  <a:tcPr marL="9525" marR="9525" marT="9525" marB="0" anchor="b">
                    <a:lnL>
                      <a:noFill/>
                    </a:lnL>
                    <a:lnR>
                      <a:noFill/>
                    </a:lnR>
                    <a:lnT>
                      <a:noFill/>
                    </a:lnT>
                    <a:lnB>
                      <a:noFill/>
                    </a:lnB>
                  </a:tcPr>
                </a:tc>
                <a:tc>
                  <a:txBody>
                    <a:bodyPr/>
                    <a:lstStyle/>
                    <a:p>
                      <a:pPr algn="ctr" fontAlgn="b"/>
                      <a:r>
                        <a:rPr lang="en-US" sz="1600" b="1" i="0" u="none" strike="noStrike">
                          <a:solidFill>
                            <a:srgbClr val="000000"/>
                          </a:solidFill>
                          <a:latin typeface="Arial"/>
                        </a:rPr>
                        <a:t>Age</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Diabetes</a:t>
                      </a:r>
                    </a:p>
                  </a:txBody>
                  <a:tcPr marL="9525" marR="9525" marT="9525" marB="0" anchor="b">
                    <a:lnL>
                      <a:noFill/>
                    </a:lnL>
                    <a:lnR>
                      <a:noFill/>
                    </a:lnR>
                    <a:lnT>
                      <a:noFill/>
                    </a:lnT>
                    <a:lnB>
                      <a:noFill/>
                    </a:lnB>
                    <a:solidFill>
                      <a:srgbClr val="B8CCE4"/>
                    </a:solidFill>
                  </a:tcPr>
                </a:tc>
                <a:tc>
                  <a:txBody>
                    <a:bodyPr/>
                    <a:lstStyle/>
                    <a:p>
                      <a:pPr algn="ctr" fontAlgn="b"/>
                      <a:r>
                        <a:rPr lang="en-US" sz="1600" b="1" i="0" u="none" strike="noStrike" dirty="0">
                          <a:solidFill>
                            <a:srgbClr val="000000"/>
                          </a:solidFill>
                          <a:latin typeface="Arial"/>
                        </a:rPr>
                        <a:t>A1C</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LDL</a:t>
                      </a:r>
                    </a:p>
                  </a:txBody>
                  <a:tcPr marL="9525" marR="9525" marT="9525" marB="0" anchor="b">
                    <a:lnL>
                      <a:noFill/>
                    </a:lnL>
                    <a:lnR>
                      <a:noFill/>
                    </a:lnR>
                    <a:lnT>
                      <a:noFill/>
                    </a:lnT>
                    <a:lnB>
                      <a:noFill/>
                    </a:lnB>
                  </a:tcPr>
                </a:tc>
                <a:tc>
                  <a:txBody>
                    <a:bodyPr/>
                    <a:lstStyle/>
                    <a:p>
                      <a:pPr algn="ctr" fontAlgn="b"/>
                      <a:r>
                        <a:rPr lang="en-US" sz="1600" b="1" i="0" u="none" strike="noStrike" dirty="0" smtClean="0">
                          <a:solidFill>
                            <a:srgbClr val="000000"/>
                          </a:solidFill>
                          <a:latin typeface="Arial"/>
                        </a:rPr>
                        <a:t>Micro</a:t>
                      </a:r>
                      <a:endParaRPr lang="en-US" sz="1600" b="1"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Eye Exam</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Foot Exam</a:t>
                      </a:r>
                    </a:p>
                  </a:txBody>
                  <a:tcPr marL="9525" marR="9525" marT="9525" marB="0" anchor="b">
                    <a:lnL>
                      <a:noFill/>
                    </a:lnL>
                    <a:lnR>
                      <a:noFill/>
                    </a:lnR>
                    <a:lnT>
                      <a:noFill/>
                    </a:lnT>
                    <a:lnB>
                      <a:noFill/>
                    </a:lnB>
                  </a:tcPr>
                </a:tc>
                <a:tc>
                  <a:txBody>
                    <a:bodyPr/>
                    <a:lstStyle/>
                    <a:p>
                      <a:pPr algn="ctr" fontAlgn="b"/>
                      <a:r>
                        <a:rPr lang="en-US" sz="1600" b="1" i="0" u="none" strike="noStrike" dirty="0" smtClean="0">
                          <a:solidFill>
                            <a:srgbClr val="000000"/>
                          </a:solidFill>
                          <a:latin typeface="Arial"/>
                        </a:rPr>
                        <a:t>BP</a:t>
                      </a:r>
                      <a:endParaRPr lang="en-US" sz="1600" b="1"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Asthma</a:t>
                      </a:r>
                    </a:p>
                  </a:txBody>
                  <a:tcPr marL="9525" marR="9525" marT="9525" marB="0" anchor="b">
                    <a:lnL>
                      <a:noFill/>
                    </a:lnL>
                    <a:lnR>
                      <a:noFill/>
                    </a:lnR>
                    <a:lnT>
                      <a:noFill/>
                    </a:lnT>
                    <a:lnB>
                      <a:noFill/>
                    </a:lnB>
                    <a:solidFill>
                      <a:srgbClr val="C5D9F1"/>
                    </a:solidFill>
                  </a:tcPr>
                </a:tc>
                <a:tc>
                  <a:txBody>
                    <a:bodyPr/>
                    <a:lstStyle/>
                    <a:p>
                      <a:pPr algn="ctr" fontAlgn="b"/>
                      <a:r>
                        <a:rPr lang="en-US" sz="1600" b="1" i="0" u="none" strike="noStrike" dirty="0">
                          <a:solidFill>
                            <a:srgbClr val="000000"/>
                          </a:solidFill>
                          <a:latin typeface="Arial"/>
                        </a:rPr>
                        <a:t>Controller</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PFT</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Depression</a:t>
                      </a:r>
                    </a:p>
                  </a:txBody>
                  <a:tcPr marL="9525" marR="9525" marT="9525" marB="0" anchor="b">
                    <a:lnL>
                      <a:noFill/>
                    </a:lnL>
                    <a:lnR>
                      <a:noFill/>
                    </a:lnR>
                    <a:lnT>
                      <a:noFill/>
                    </a:lnT>
                    <a:lnB>
                      <a:noFill/>
                    </a:lnB>
                    <a:solidFill>
                      <a:srgbClr val="C5D9F1"/>
                    </a:solidFill>
                  </a:tcPr>
                </a:tc>
                <a:tc>
                  <a:txBody>
                    <a:bodyPr/>
                    <a:lstStyle/>
                    <a:p>
                      <a:pPr algn="ctr" fontAlgn="b"/>
                      <a:r>
                        <a:rPr lang="en-US" sz="1600" b="1" i="0" u="none" strike="noStrike" dirty="0">
                          <a:solidFill>
                            <a:srgbClr val="000000"/>
                          </a:solidFill>
                          <a:latin typeface="Arial"/>
                        </a:rPr>
                        <a:t>PHQ9</a:t>
                      </a:r>
                    </a:p>
                  </a:txBody>
                  <a:tcPr marL="9525" marR="9525" marT="9525" marB="0" anchor="b">
                    <a:lnL>
                      <a:noFill/>
                    </a:lnL>
                    <a:lnR>
                      <a:noFill/>
                    </a:lnR>
                    <a:lnT>
                      <a:noFill/>
                    </a:lnT>
                    <a:lnB>
                      <a:noFill/>
                    </a:lnB>
                  </a:tcPr>
                </a:tc>
                <a:tc>
                  <a:txBody>
                    <a:bodyPr/>
                    <a:lstStyle/>
                    <a:p>
                      <a:pPr algn="ctr" fontAlgn="b"/>
                      <a:r>
                        <a:rPr lang="en-US" sz="1600" b="1" i="0" u="none" strike="noStrike" dirty="0" err="1" smtClean="0">
                          <a:solidFill>
                            <a:srgbClr val="000000"/>
                          </a:solidFill>
                          <a:latin typeface="Arial"/>
                        </a:rPr>
                        <a:t>OutPt</a:t>
                      </a:r>
                      <a:r>
                        <a:rPr lang="en-US" sz="1600" b="1" i="0" u="none" strike="noStrike" dirty="0" smtClean="0">
                          <a:solidFill>
                            <a:srgbClr val="000000"/>
                          </a:solidFill>
                          <a:latin typeface="Arial"/>
                        </a:rPr>
                        <a:t> </a:t>
                      </a:r>
                      <a:r>
                        <a:rPr lang="en-US" sz="1600" b="1" i="0" u="none" strike="noStrike" dirty="0">
                          <a:solidFill>
                            <a:srgbClr val="000000"/>
                          </a:solidFill>
                          <a:latin typeface="Arial"/>
                        </a:rPr>
                        <a:t>Visit</a:t>
                      </a:r>
                    </a:p>
                  </a:txBody>
                  <a:tcPr marL="9525" marR="9525" marT="9525" marB="0" anchor="b">
                    <a:lnL>
                      <a:noFill/>
                    </a:lnL>
                    <a:lnR>
                      <a:noFill/>
                    </a:lnR>
                    <a:lnT>
                      <a:noFill/>
                    </a:lnT>
                    <a:lnB>
                      <a:noFill/>
                    </a:lnB>
                  </a:tcPr>
                </a:tc>
                <a:tc>
                  <a:txBody>
                    <a:bodyPr/>
                    <a:lstStyle/>
                    <a:p>
                      <a:pPr algn="ctr" fontAlgn="b"/>
                      <a:r>
                        <a:rPr lang="en-US" sz="1600" b="1" i="0" u="none" strike="noStrike" dirty="0">
                          <a:solidFill>
                            <a:srgbClr val="000000"/>
                          </a:solidFill>
                          <a:latin typeface="Arial"/>
                        </a:rPr>
                        <a:t>ER </a:t>
                      </a:r>
                      <a:r>
                        <a:rPr lang="en-US" sz="1600" b="1" i="0" u="none" strike="noStrike" dirty="0" smtClean="0">
                          <a:solidFill>
                            <a:srgbClr val="000000"/>
                          </a:solidFill>
                          <a:latin typeface="Arial"/>
                        </a:rPr>
                        <a:t>F/U</a:t>
                      </a:r>
                      <a:endParaRPr lang="en-US" sz="1600" b="1" i="0" u="none" strike="noStrike" dirty="0">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Abby Barnett</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F</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29</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29-Mar-10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21-May-10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21-May-10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21-May-10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27-Jun-10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000000"/>
                          </a:solidFill>
                          <a:latin typeface="Arial"/>
                        </a:rPr>
                        <a:t>27-Mar-10</a:t>
                      </a:r>
                    </a:p>
                  </a:txBody>
                  <a:tcPr marL="9525" marR="9525" marT="9525" marB="0" anchor="b">
                    <a:lnL>
                      <a:noFill/>
                    </a:lnL>
                    <a:lnR>
                      <a:noFill/>
                    </a:lnR>
                    <a:lnT>
                      <a:noFill/>
                    </a:lnT>
                    <a:lnB>
                      <a:noFill/>
                    </a:lnB>
                    <a:solidFill>
                      <a:srgbClr val="FFFF00"/>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8-Nov-10</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Jacob Turner</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44</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17-Jun-10</a:t>
                      </a:r>
                    </a:p>
                  </a:txBody>
                  <a:tcPr marL="9525" marR="9525" marT="9525" marB="0" anchor="b">
                    <a:lnL>
                      <a:noFill/>
                    </a:lnL>
                    <a:lnR>
                      <a:noFill/>
                    </a:lnR>
                    <a:lnT>
                      <a:noFill/>
                    </a:lnT>
                    <a:lnB>
                      <a:noFill/>
                    </a:lnB>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17-Jun-10</a:t>
                      </a:r>
                    </a:p>
                  </a:txBody>
                  <a:tcPr marL="9525" marR="9525" marT="9525" marB="0" anchor="b">
                    <a:lnL>
                      <a:noFill/>
                    </a:lnL>
                    <a:lnR>
                      <a:noFill/>
                    </a:lnR>
                    <a:lnT>
                      <a:noFill/>
                    </a:lnT>
                    <a:lnB>
                      <a:noFill/>
                    </a:lnB>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17-Aug-10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17-Aug-10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Joseph Watts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33</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B8CCE4"/>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30-Sep-10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Mary Thomasan</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F</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54</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26-Oct-10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19-Jan-10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29-Dec-10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29-Dec-10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13-Mar-10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000000"/>
                          </a:solidFill>
                          <a:latin typeface="Arial"/>
                        </a:rPr>
                        <a:t>1-Nov-10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19-Mar-10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N/A</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Mel Diffens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61</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17-May-10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Nancy Griffs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F</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40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B8CCE4"/>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13-Oct-10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3-Nov-10</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Nenny Wiggins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F</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39</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21-Jul-10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21-Jul-10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21-Jul-10</a:t>
                      </a:r>
                    </a:p>
                  </a:txBody>
                  <a:tcPr marL="9525" marR="9525" marT="9525" marB="0" anchor="b">
                    <a:lnL>
                      <a:noFill/>
                    </a:lnL>
                    <a:lnR>
                      <a:noFill/>
                    </a:lnR>
                    <a:lnT>
                      <a:noFill/>
                    </a:lnT>
                    <a:lnB>
                      <a:noFill/>
                    </a:lnB>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21-Jul-10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13-Nov-10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000000"/>
                          </a:solidFill>
                          <a:latin typeface="Arial"/>
                        </a:rPr>
                        <a:t>11-Mar-10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11-Mar-10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N/A</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Oscar Wilde</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61</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B8CCE4"/>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000000"/>
                          </a:solidFill>
                          <a:latin typeface="Arial"/>
                        </a:rPr>
                        <a:t>21-Aug-10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21-Aug-10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Peter  Broom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19</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3-Mar-10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3-Mar-10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3-Mar-10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1-Jun-10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14-Jul-10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000000"/>
                          </a:solidFill>
                          <a:latin typeface="Arial"/>
                        </a:rPr>
                        <a:t>13-Dec-10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22-Feb-10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Samuel Childs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23</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B8CCE4"/>
                    </a:solidFill>
                  </a:tcPr>
                </a:tc>
                <a:tc>
                  <a:txBody>
                    <a:bodyPr/>
                    <a:lstStyle/>
                    <a:p>
                      <a:pPr algn="ctr" fontAlgn="b"/>
                      <a:r>
                        <a:rPr lang="en-US" sz="1600" b="0" i="0" u="none" strike="noStrike">
                          <a:solidFill>
                            <a:srgbClr val="000000"/>
                          </a:solidFill>
                          <a:latin typeface="Arial"/>
                        </a:rPr>
                        <a:t>30-Sep-10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30-Sep-10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30-Nov-10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2-Mar-11</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16-Mar-10</a:t>
                      </a:r>
                    </a:p>
                  </a:txBody>
                  <a:tcPr marL="9525" marR="9525" marT="9525" marB="0" anchor="b">
                    <a:lnL>
                      <a:noFill/>
                    </a:lnL>
                    <a:lnR>
                      <a:noFill/>
                    </a:lnR>
                    <a:lnT>
                      <a:noFill/>
                    </a:lnT>
                    <a:lnB>
                      <a:noFill/>
                    </a:lnB>
                    <a:solidFill>
                      <a:srgbClr val="FFFF00"/>
                    </a:solidFill>
                  </a:tcPr>
                </a:tc>
                <a:tc>
                  <a:txBody>
                    <a:bodyPr/>
                    <a:lstStyle/>
                    <a:p>
                      <a:pPr algn="ctr" fontAlgn="b"/>
                      <a:r>
                        <a:rPr lang="en-US" sz="1600" b="0" i="0" u="none" strike="noStrike">
                          <a:solidFill>
                            <a:srgbClr val="000000"/>
                          </a:solidFill>
                          <a:latin typeface="Arial"/>
                        </a:rPr>
                        <a:t>17-Aug-10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253892">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600" b="0" i="0" u="none" strike="noStrike">
                          <a:solidFill>
                            <a:srgbClr val="000000"/>
                          </a:solidFill>
                          <a:latin typeface="Arial"/>
                        </a:rPr>
                        <a:t>Zachary Tuft</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M</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49</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B8CCE4"/>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t>
                      </a:r>
                    </a:p>
                  </a:txBody>
                  <a:tcPr marL="9525" marR="9525" marT="9525" marB="0" anchor="b">
                    <a:lnL>
                      <a:noFill/>
                    </a:lnL>
                    <a:lnR>
                      <a:noFill/>
                    </a:lnR>
                    <a:lnT>
                      <a:noFill/>
                    </a:lnT>
                    <a:lnB>
                      <a:noFill/>
                    </a:lnB>
                    <a:solidFill>
                      <a:srgbClr val="C5D9F1"/>
                    </a:solidFill>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endParaRPr lang="en-US" sz="1600" b="0" i="0" u="none" strike="noStrike">
                        <a:solidFill>
                          <a:srgbClr val="000000"/>
                        </a:solidFill>
                        <a:latin typeface="Arial"/>
                      </a:endParaRP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Y</a:t>
                      </a:r>
                    </a:p>
                  </a:txBody>
                  <a:tcPr marL="9525" marR="9525" marT="9525" marB="0" anchor="b">
                    <a:lnL>
                      <a:noFill/>
                    </a:lnL>
                    <a:lnR>
                      <a:noFill/>
                    </a:lnR>
                    <a:lnT>
                      <a:noFill/>
                    </a:lnT>
                    <a:lnB>
                      <a:noFill/>
                    </a:lnB>
                    <a:solidFill>
                      <a:srgbClr val="C5D9F1"/>
                    </a:solidFill>
                  </a:tcPr>
                </a:tc>
                <a:tc>
                  <a:txBody>
                    <a:bodyPr/>
                    <a:lstStyle/>
                    <a:p>
                      <a:pPr algn="ctr" fontAlgn="b"/>
                      <a:r>
                        <a:rPr lang="en-US" sz="1600" b="0" i="0" u="none" strike="noStrike">
                          <a:solidFill>
                            <a:srgbClr val="FFFFFF"/>
                          </a:solidFill>
                          <a:latin typeface="Arial"/>
                        </a:rPr>
                        <a:t> </a:t>
                      </a:r>
                    </a:p>
                  </a:txBody>
                  <a:tcPr marL="9525" marR="9525" marT="9525" marB="0" anchor="b">
                    <a:lnL>
                      <a:noFill/>
                    </a:lnL>
                    <a:lnR>
                      <a:noFill/>
                    </a:lnR>
                    <a:lnT>
                      <a:noFill/>
                    </a:lnT>
                    <a:lnB>
                      <a:noFill/>
                    </a:lnB>
                    <a:solidFill>
                      <a:srgbClr val="C0504D"/>
                    </a:solidFill>
                  </a:tcPr>
                </a:tc>
                <a:tc>
                  <a:txBody>
                    <a:bodyPr/>
                    <a:lstStyle/>
                    <a:p>
                      <a:pPr algn="ctr" fontAlgn="b"/>
                      <a:r>
                        <a:rPr lang="en-US" sz="1600" b="0" i="0" u="none" strike="noStrike">
                          <a:solidFill>
                            <a:srgbClr val="000000"/>
                          </a:solidFill>
                          <a:latin typeface="Arial"/>
                        </a:rPr>
                        <a:t>3-Sep-10</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latin typeface="Arial"/>
                        </a:rPr>
                        <a:t>N/A</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r>
              <a:tr h="197471">
                <a:tc>
                  <a:txBody>
                    <a:bodyPr/>
                    <a:lstStyle/>
                    <a:p>
                      <a:pPr algn="l" fontAlgn="b"/>
                      <a:r>
                        <a:rPr lang="en-US" sz="1100" b="0" i="0" u="none" strike="noStrike">
                          <a:solidFill>
                            <a:srgbClr val="000000"/>
                          </a:solidFill>
                          <a:latin typeface="Calibri"/>
                        </a:rPr>
                        <a:t> </a:t>
                      </a: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5"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bl>
          </a:graphicData>
        </a:graphic>
      </p:graphicFrame>
      <p:graphicFrame>
        <p:nvGraphicFramePr>
          <p:cNvPr id="24" name="Chart 23"/>
          <p:cNvGraphicFramePr/>
          <p:nvPr/>
        </p:nvGraphicFramePr>
        <p:xfrm>
          <a:off x="20878800" y="22021800"/>
          <a:ext cx="11963400" cy="6096000"/>
        </p:xfrm>
        <a:graphic>
          <a:graphicData uri="http://schemas.openxmlformats.org/drawingml/2006/chart">
            <c:chart xmlns:c="http://schemas.openxmlformats.org/drawingml/2006/chart" xmlns:r="http://schemas.openxmlformats.org/officeDocument/2006/relationships" r:id="rId5"/>
          </a:graphicData>
        </a:graphic>
      </p:graphicFrame>
      <p:sp>
        <p:nvSpPr>
          <p:cNvPr id="2372" name="Rectangle 25"/>
          <p:cNvSpPr>
            <a:spLocks noChangeArrowheads="1"/>
          </p:cNvSpPr>
          <p:nvPr/>
        </p:nvSpPr>
        <p:spPr bwMode="auto">
          <a:xfrm>
            <a:off x="2414588" y="336550"/>
            <a:ext cx="38709600" cy="3016250"/>
          </a:xfrm>
          <a:prstGeom prst="rect">
            <a:avLst/>
          </a:prstGeom>
          <a:noFill/>
          <a:ln w="9525">
            <a:noFill/>
            <a:miter lim="800000"/>
            <a:headEnd/>
            <a:tailEnd/>
          </a:ln>
        </p:spPr>
        <p:txBody>
          <a:bodyPr>
            <a:spAutoFit/>
          </a:bodyPr>
          <a:lstStyle/>
          <a:p>
            <a:pPr algn="ctr"/>
            <a:r>
              <a:rPr lang="en-GB" sz="10000" b="1">
                <a:solidFill>
                  <a:srgbClr val="B03333"/>
                </a:solidFill>
              </a:rPr>
              <a:t>Chronic Disease Management:</a:t>
            </a:r>
          </a:p>
          <a:p>
            <a:pPr algn="ctr"/>
            <a:r>
              <a:rPr lang="en-GB" sz="9000" b="1" i="1">
                <a:solidFill>
                  <a:srgbClr val="B03333"/>
                </a:solidFill>
              </a:rPr>
              <a:t>A Marriage of Business Intelligence and Care Process Models</a:t>
            </a:r>
            <a:endParaRPr lang="en-US" sz="9000" i="1"/>
          </a:p>
        </p:txBody>
      </p:sp>
      <p:graphicFrame>
        <p:nvGraphicFramePr>
          <p:cNvPr id="25" name="Chart 24"/>
          <p:cNvGraphicFramePr/>
          <p:nvPr/>
        </p:nvGraphicFramePr>
        <p:xfrm>
          <a:off x="10820400" y="22021800"/>
          <a:ext cx="9677400" cy="6096000"/>
        </p:xfrm>
        <a:graphic>
          <a:graphicData uri="http://schemas.openxmlformats.org/drawingml/2006/chart">
            <c:chart xmlns:c="http://schemas.openxmlformats.org/drawingml/2006/chart" xmlns:r="http://schemas.openxmlformats.org/officeDocument/2006/relationships" r:id="rId6"/>
          </a:graphicData>
        </a:graphic>
      </p:graphicFrame>
      <p:pic>
        <p:nvPicPr>
          <p:cNvPr id="2374" name="Picture 3"/>
          <p:cNvPicPr>
            <a:picLocks noChangeAspect="1" noChangeArrowheads="1"/>
          </p:cNvPicPr>
          <p:nvPr/>
        </p:nvPicPr>
        <p:blipFill>
          <a:blip r:embed="rId7" cstate="print"/>
          <a:srcRect/>
          <a:stretch>
            <a:fillRect/>
          </a:stretch>
        </p:blipFill>
        <p:spPr bwMode="auto">
          <a:xfrm>
            <a:off x="12573000" y="7848600"/>
            <a:ext cx="7467600" cy="5768242"/>
          </a:xfrm>
          <a:prstGeom prst="rect">
            <a:avLst/>
          </a:prstGeom>
          <a:noFill/>
          <a:ln w="9525">
            <a:solidFill>
              <a:schemeClr val="tx1"/>
            </a:solidFill>
            <a:miter lim="800000"/>
            <a:headEnd/>
            <a:tailEnd/>
          </a:ln>
        </p:spPr>
      </p:pic>
      <p:pic>
        <p:nvPicPr>
          <p:cNvPr id="2375" name="Picture 4"/>
          <p:cNvPicPr>
            <a:picLocks noChangeAspect="1" noChangeArrowheads="1"/>
          </p:cNvPicPr>
          <p:nvPr/>
        </p:nvPicPr>
        <p:blipFill>
          <a:blip r:embed="rId8" cstate="print"/>
          <a:srcRect/>
          <a:stretch>
            <a:fillRect/>
          </a:stretch>
        </p:blipFill>
        <p:spPr bwMode="auto">
          <a:xfrm>
            <a:off x="22555200" y="7848600"/>
            <a:ext cx="7924800" cy="5717894"/>
          </a:xfrm>
          <a:prstGeom prst="rect">
            <a:avLst/>
          </a:prstGeom>
          <a:noFill/>
          <a:ln w="9525">
            <a:solidFill>
              <a:schemeClr val="tx1"/>
            </a:solidFill>
            <a:miter lim="800000"/>
            <a:headEnd/>
            <a:tailEnd/>
          </a:ln>
        </p:spPr>
      </p:pic>
      <p:graphicFrame>
        <p:nvGraphicFramePr>
          <p:cNvPr id="28" name="Chart 27"/>
          <p:cNvGraphicFramePr/>
          <p:nvPr/>
        </p:nvGraphicFramePr>
        <p:xfrm>
          <a:off x="10820400" y="14859000"/>
          <a:ext cx="4343400" cy="4648200"/>
        </p:xfrm>
        <a:graphic>
          <a:graphicData uri="http://schemas.openxmlformats.org/drawingml/2006/chart">
            <c:chart xmlns:c="http://schemas.openxmlformats.org/drawingml/2006/chart" xmlns:r="http://schemas.openxmlformats.org/officeDocument/2006/relationships" r:id="rId9"/>
          </a:graphicData>
        </a:graphic>
      </p:graphicFrame>
      <p:sp>
        <p:nvSpPr>
          <p:cNvPr id="26" name="TextBox 25"/>
          <p:cNvSpPr txBox="1"/>
          <p:nvPr/>
        </p:nvSpPr>
        <p:spPr>
          <a:xfrm>
            <a:off x="12496800" y="13639800"/>
            <a:ext cx="1143000" cy="338554"/>
          </a:xfrm>
          <a:prstGeom prst="rect">
            <a:avLst/>
          </a:prstGeom>
          <a:noFill/>
        </p:spPr>
        <p:txBody>
          <a:bodyPr wrap="square" rtlCol="0">
            <a:spAutoFit/>
          </a:bodyPr>
          <a:lstStyle/>
          <a:p>
            <a:r>
              <a:rPr lang="en-US" sz="1600" dirty="0" smtClean="0"/>
              <a:t>Figure 1</a:t>
            </a:r>
            <a:endParaRPr lang="en-US" sz="1600" dirty="0"/>
          </a:p>
        </p:txBody>
      </p:sp>
      <p:sp>
        <p:nvSpPr>
          <p:cNvPr id="27" name="TextBox 26"/>
          <p:cNvSpPr txBox="1"/>
          <p:nvPr/>
        </p:nvSpPr>
        <p:spPr>
          <a:xfrm>
            <a:off x="22555200" y="13563600"/>
            <a:ext cx="990600" cy="338554"/>
          </a:xfrm>
          <a:prstGeom prst="rect">
            <a:avLst/>
          </a:prstGeom>
          <a:noFill/>
        </p:spPr>
        <p:txBody>
          <a:bodyPr wrap="square" rtlCol="0">
            <a:spAutoFit/>
          </a:bodyPr>
          <a:lstStyle/>
          <a:p>
            <a:r>
              <a:rPr lang="en-US" sz="1600" dirty="0" smtClean="0"/>
              <a:t>Figure 2</a:t>
            </a:r>
            <a:endParaRPr lang="en-US" sz="1600" dirty="0"/>
          </a:p>
        </p:txBody>
      </p:sp>
      <p:sp>
        <p:nvSpPr>
          <p:cNvPr id="29" name="TextBox 28"/>
          <p:cNvSpPr txBox="1"/>
          <p:nvPr/>
        </p:nvSpPr>
        <p:spPr>
          <a:xfrm>
            <a:off x="13487400" y="13639800"/>
            <a:ext cx="6553200" cy="1077218"/>
          </a:xfrm>
          <a:prstGeom prst="rect">
            <a:avLst/>
          </a:prstGeom>
          <a:noFill/>
        </p:spPr>
        <p:txBody>
          <a:bodyPr wrap="square" rtlCol="0">
            <a:spAutoFit/>
          </a:bodyPr>
          <a:lstStyle/>
          <a:p>
            <a:r>
              <a:rPr lang="en-US" sz="1600" dirty="0" smtClean="0"/>
              <a:t>Data is generated on the front lines from clinical staff working with patients.  As information is reported across an enterprise continuum, it is transformed from granular, raw form to aggregate, summarized reporting.</a:t>
            </a:r>
            <a:endParaRPr lang="en-US" sz="1600" dirty="0"/>
          </a:p>
        </p:txBody>
      </p:sp>
      <p:sp>
        <p:nvSpPr>
          <p:cNvPr id="30" name="TextBox 29"/>
          <p:cNvSpPr txBox="1"/>
          <p:nvPr/>
        </p:nvSpPr>
        <p:spPr>
          <a:xfrm>
            <a:off x="23545800" y="13563600"/>
            <a:ext cx="6934200" cy="1077218"/>
          </a:xfrm>
          <a:prstGeom prst="rect">
            <a:avLst/>
          </a:prstGeom>
          <a:noFill/>
        </p:spPr>
        <p:txBody>
          <a:bodyPr wrap="square" rtlCol="0">
            <a:spAutoFit/>
          </a:bodyPr>
          <a:lstStyle/>
          <a:p>
            <a:r>
              <a:rPr lang="en-US" sz="1600" dirty="0" smtClean="0"/>
              <a:t>Data in raw, detailed form requires a high level of technical expertise and effort to make sense of the data.  As data becomes summarized, more consumers can make sense of data.  Each pyramid level is supported by the level below and cannot be omitted.</a:t>
            </a:r>
            <a:endParaRPr lang="en-US" sz="1600" dirty="0"/>
          </a:p>
        </p:txBody>
      </p:sp>
      <p:sp>
        <p:nvSpPr>
          <p:cNvPr id="31" name="TextBox 30"/>
          <p:cNvSpPr txBox="1"/>
          <p:nvPr/>
        </p:nvSpPr>
        <p:spPr>
          <a:xfrm>
            <a:off x="10820400" y="19507200"/>
            <a:ext cx="990600" cy="338554"/>
          </a:xfrm>
          <a:prstGeom prst="rect">
            <a:avLst/>
          </a:prstGeom>
          <a:noFill/>
        </p:spPr>
        <p:txBody>
          <a:bodyPr wrap="square" rtlCol="0">
            <a:spAutoFit/>
          </a:bodyPr>
          <a:lstStyle/>
          <a:p>
            <a:r>
              <a:rPr lang="en-US" sz="1600" dirty="0" smtClean="0"/>
              <a:t>Figure 3</a:t>
            </a:r>
            <a:endParaRPr lang="en-US" sz="1600" dirty="0"/>
          </a:p>
        </p:txBody>
      </p:sp>
      <p:sp>
        <p:nvSpPr>
          <p:cNvPr id="32" name="TextBox 31"/>
          <p:cNvSpPr txBox="1"/>
          <p:nvPr/>
        </p:nvSpPr>
        <p:spPr>
          <a:xfrm>
            <a:off x="11734800" y="19507200"/>
            <a:ext cx="3429000" cy="2062103"/>
          </a:xfrm>
          <a:prstGeom prst="rect">
            <a:avLst/>
          </a:prstGeom>
          <a:noFill/>
        </p:spPr>
        <p:txBody>
          <a:bodyPr wrap="square" rtlCol="0">
            <a:spAutoFit/>
          </a:bodyPr>
          <a:lstStyle/>
          <a:p>
            <a:r>
              <a:rPr lang="en-US" sz="1600" dirty="0" smtClean="0"/>
              <a:t>An example report of the current asthma CPM at Intermountain for one provider over a given year.  For each patient with asthma assigned to this provider, he/she has them on a controller, though only 35% of the patients had a pulmonary function test during the reporting period. </a:t>
            </a:r>
            <a:endParaRPr lang="en-US" sz="1600" dirty="0"/>
          </a:p>
        </p:txBody>
      </p:sp>
      <p:sp>
        <p:nvSpPr>
          <p:cNvPr id="33" name="TextBox 32"/>
          <p:cNvSpPr txBox="1"/>
          <p:nvPr/>
        </p:nvSpPr>
        <p:spPr>
          <a:xfrm>
            <a:off x="15468600" y="19507200"/>
            <a:ext cx="990600" cy="338554"/>
          </a:xfrm>
          <a:prstGeom prst="rect">
            <a:avLst/>
          </a:prstGeom>
          <a:noFill/>
        </p:spPr>
        <p:txBody>
          <a:bodyPr wrap="square" rtlCol="0">
            <a:spAutoFit/>
          </a:bodyPr>
          <a:lstStyle/>
          <a:p>
            <a:r>
              <a:rPr lang="en-US" sz="1600" dirty="0" smtClean="0"/>
              <a:t>Figure 4</a:t>
            </a:r>
            <a:endParaRPr lang="en-US" sz="1600" dirty="0"/>
          </a:p>
        </p:txBody>
      </p:sp>
      <p:sp>
        <p:nvSpPr>
          <p:cNvPr id="34" name="TextBox 33"/>
          <p:cNvSpPr txBox="1"/>
          <p:nvPr/>
        </p:nvSpPr>
        <p:spPr>
          <a:xfrm>
            <a:off x="16383000" y="19507200"/>
            <a:ext cx="16459200" cy="1323439"/>
          </a:xfrm>
          <a:prstGeom prst="rect">
            <a:avLst/>
          </a:prstGeom>
          <a:noFill/>
        </p:spPr>
        <p:txBody>
          <a:bodyPr wrap="square" rtlCol="0">
            <a:spAutoFit/>
          </a:bodyPr>
          <a:lstStyle/>
          <a:p>
            <a:r>
              <a:rPr lang="en-US" sz="1600" dirty="0" smtClean="0"/>
              <a:t>At Intermountain, Primary Care Physicians don’t want scorecards without the ability to act on areas which need improvement.  This report  shows all patients mapped to a provider for the blue-highlighted diseases during the most recent reporting period.  A  “Y” in a blue-disease column indicates the patient has the condition.  The measures following each disease constitute the elements of the CPM.  A red cell indicates that a patient did not receive that portion of the CPM.  A yellow cell indicates the CPM was followed for a given measure, but the patient will fall out of compliance prior to the next reporting period (usually monthly) thus giving the provider the opportunity to proactively keep his/her patient population compliant.  Other cells with dates in them indicate the last known date a CPM measure was delivered to the patient.</a:t>
            </a:r>
            <a:endParaRPr lang="en-US" sz="1600" dirty="0"/>
          </a:p>
        </p:txBody>
      </p:sp>
      <p:sp>
        <p:nvSpPr>
          <p:cNvPr id="35" name="TextBox 34"/>
          <p:cNvSpPr txBox="1"/>
          <p:nvPr/>
        </p:nvSpPr>
        <p:spPr>
          <a:xfrm>
            <a:off x="10820400" y="28117800"/>
            <a:ext cx="990600" cy="338554"/>
          </a:xfrm>
          <a:prstGeom prst="rect">
            <a:avLst/>
          </a:prstGeom>
          <a:noFill/>
        </p:spPr>
        <p:txBody>
          <a:bodyPr wrap="square" rtlCol="0">
            <a:spAutoFit/>
          </a:bodyPr>
          <a:lstStyle/>
          <a:p>
            <a:r>
              <a:rPr lang="en-US" sz="1600" dirty="0" smtClean="0"/>
              <a:t>Figure 5</a:t>
            </a:r>
            <a:endParaRPr lang="en-US" sz="1600" dirty="0"/>
          </a:p>
        </p:txBody>
      </p:sp>
      <p:sp>
        <p:nvSpPr>
          <p:cNvPr id="36" name="TextBox 35"/>
          <p:cNvSpPr txBox="1"/>
          <p:nvPr/>
        </p:nvSpPr>
        <p:spPr>
          <a:xfrm>
            <a:off x="20878800" y="28117800"/>
            <a:ext cx="990600" cy="338554"/>
          </a:xfrm>
          <a:prstGeom prst="rect">
            <a:avLst/>
          </a:prstGeom>
          <a:noFill/>
        </p:spPr>
        <p:txBody>
          <a:bodyPr wrap="square" rtlCol="0">
            <a:spAutoFit/>
          </a:bodyPr>
          <a:lstStyle/>
          <a:p>
            <a:r>
              <a:rPr lang="en-US" sz="1600" dirty="0" smtClean="0"/>
              <a:t>Figure 6</a:t>
            </a:r>
            <a:endParaRPr lang="en-US" sz="1600" dirty="0"/>
          </a:p>
        </p:txBody>
      </p:sp>
      <p:sp>
        <p:nvSpPr>
          <p:cNvPr id="38" name="TextBox 37"/>
          <p:cNvSpPr txBox="1"/>
          <p:nvPr/>
        </p:nvSpPr>
        <p:spPr>
          <a:xfrm>
            <a:off x="11811000" y="28117800"/>
            <a:ext cx="8610600" cy="830997"/>
          </a:xfrm>
          <a:prstGeom prst="rect">
            <a:avLst/>
          </a:prstGeom>
          <a:noFill/>
        </p:spPr>
        <p:txBody>
          <a:bodyPr wrap="square" rtlCol="0">
            <a:spAutoFit/>
          </a:bodyPr>
          <a:lstStyle/>
          <a:p>
            <a:r>
              <a:rPr lang="en-US" sz="1600" dirty="0" smtClean="0"/>
              <a:t>The graph above compares providers’ compliance rates across age demographics of the respective patient populations.  Similar comparisons could be done by gender, race and/or geographic location.</a:t>
            </a:r>
            <a:endParaRPr lang="en-US" sz="1600" dirty="0"/>
          </a:p>
        </p:txBody>
      </p:sp>
      <p:sp>
        <p:nvSpPr>
          <p:cNvPr id="37" name="TextBox 36"/>
          <p:cNvSpPr txBox="1"/>
          <p:nvPr/>
        </p:nvSpPr>
        <p:spPr>
          <a:xfrm>
            <a:off x="21793200" y="28117800"/>
            <a:ext cx="10972800" cy="1077218"/>
          </a:xfrm>
          <a:prstGeom prst="rect">
            <a:avLst/>
          </a:prstGeom>
          <a:noFill/>
        </p:spPr>
        <p:txBody>
          <a:bodyPr wrap="square" rtlCol="0">
            <a:spAutoFit/>
          </a:bodyPr>
          <a:lstStyle/>
          <a:p>
            <a:r>
              <a:rPr lang="en-US" sz="1600" dirty="0" smtClean="0"/>
              <a:t>The graph above aggregates providers’ CPM rates at the clinic level.  Here we compare diabetes CPM rates of all clinics in region 4711.  The model infrastructure allows drill-up/drill-down capabilities within Excel at every level.  Rates of individual providers may be compared against one another or entire regions may be compared against each other with ease.</a:t>
            </a:r>
            <a:endParaRPr lang="en-US" sz="1600" dirty="0"/>
          </a:p>
        </p:txBody>
      </p:sp>
      <p:pic>
        <p:nvPicPr>
          <p:cNvPr id="39" name="Picture 38" descr="IHC Logo.jpg"/>
          <p:cNvPicPr>
            <a:picLocks noChangeAspect="1"/>
          </p:cNvPicPr>
          <p:nvPr/>
        </p:nvPicPr>
        <p:blipFill>
          <a:blip r:embed="rId10" cstate="print"/>
          <a:stretch>
            <a:fillRect/>
          </a:stretch>
        </p:blipFill>
        <p:spPr>
          <a:xfrm>
            <a:off x="838200" y="533400"/>
            <a:ext cx="4061936" cy="1987492"/>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4173</TotalTime>
  <Words>1058</Words>
  <Application>Microsoft Office PowerPoint</Application>
  <PresentationFormat>Custom</PresentationFormat>
  <Paragraphs>271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Slide 1</vt:lpstr>
    </vt:vector>
  </TitlesOfParts>
  <Company>UNSW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Kris</cp:lastModifiedBy>
  <cp:revision>431</cp:revision>
  <cp:lastPrinted>1999-09-02T03:17:39Z</cp:lastPrinted>
  <dcterms:created xsi:type="dcterms:W3CDTF">1997-10-24T05:44:18Z</dcterms:created>
  <dcterms:modified xsi:type="dcterms:W3CDTF">2011-04-20T21:07:08Z</dcterms:modified>
</cp:coreProperties>
</file>