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32918400"/>
  <p:notesSz cx="9296400" cy="14782800"/>
  <p:defaultTextStyle>
    <a:defPPr>
      <a:defRPr lang="en-US"/>
    </a:defPPr>
    <a:lvl1pPr algn="l" rtl="0" fontAlgn="base">
      <a:spcBef>
        <a:spcPct val="0"/>
      </a:spcBef>
      <a:spcAft>
        <a:spcPct val="0"/>
      </a:spcAft>
      <a:defRPr sz="9500" kern="1200">
        <a:solidFill>
          <a:schemeClr val="tx1"/>
        </a:solidFill>
        <a:latin typeface="Franklin Gothic Book" pitchFamily="34" charset="0"/>
        <a:ea typeface="+mn-ea"/>
        <a:cs typeface="+mn-cs"/>
      </a:defRPr>
    </a:lvl1pPr>
    <a:lvl2pPr marL="444500" indent="1778000" algn="l" rtl="0" fontAlgn="base">
      <a:spcBef>
        <a:spcPct val="0"/>
      </a:spcBef>
      <a:spcAft>
        <a:spcPct val="0"/>
      </a:spcAft>
      <a:defRPr sz="9500" kern="1200">
        <a:solidFill>
          <a:schemeClr val="tx1"/>
        </a:solidFill>
        <a:latin typeface="Franklin Gothic Book" pitchFamily="34" charset="0"/>
        <a:ea typeface="+mn-ea"/>
        <a:cs typeface="+mn-cs"/>
      </a:defRPr>
    </a:lvl2pPr>
    <a:lvl3pPr marL="901700" indent="3557588" algn="l" rtl="0" fontAlgn="base">
      <a:spcBef>
        <a:spcPct val="0"/>
      </a:spcBef>
      <a:spcAft>
        <a:spcPct val="0"/>
      </a:spcAft>
      <a:defRPr sz="9500" kern="1200">
        <a:solidFill>
          <a:schemeClr val="tx1"/>
        </a:solidFill>
        <a:latin typeface="Franklin Gothic Book" pitchFamily="34" charset="0"/>
        <a:ea typeface="+mn-ea"/>
        <a:cs typeface="+mn-cs"/>
      </a:defRPr>
    </a:lvl3pPr>
    <a:lvl4pPr marL="1358900" indent="5330825" algn="l" rtl="0" fontAlgn="base">
      <a:spcBef>
        <a:spcPct val="0"/>
      </a:spcBef>
      <a:spcAft>
        <a:spcPct val="0"/>
      </a:spcAft>
      <a:defRPr sz="9500" kern="1200">
        <a:solidFill>
          <a:schemeClr val="tx1"/>
        </a:solidFill>
        <a:latin typeface="Franklin Gothic Book" pitchFamily="34" charset="0"/>
        <a:ea typeface="+mn-ea"/>
        <a:cs typeface="+mn-cs"/>
      </a:defRPr>
    </a:lvl4pPr>
    <a:lvl5pPr marL="1816100" indent="7104063" algn="l" rtl="0" fontAlgn="base">
      <a:spcBef>
        <a:spcPct val="0"/>
      </a:spcBef>
      <a:spcAft>
        <a:spcPct val="0"/>
      </a:spcAft>
      <a:defRPr sz="9500" kern="1200">
        <a:solidFill>
          <a:schemeClr val="tx1"/>
        </a:solidFill>
        <a:latin typeface="Franklin Gothic Book" pitchFamily="34" charset="0"/>
        <a:ea typeface="+mn-ea"/>
        <a:cs typeface="+mn-cs"/>
      </a:defRPr>
    </a:lvl5pPr>
    <a:lvl6pPr marL="2286000" algn="l" defTabSz="914400" rtl="0" eaLnBrk="1" latinLnBrk="0" hangingPunct="1">
      <a:defRPr sz="9500" kern="1200">
        <a:solidFill>
          <a:schemeClr val="tx1"/>
        </a:solidFill>
        <a:latin typeface="Franklin Gothic Book" pitchFamily="34" charset="0"/>
        <a:ea typeface="+mn-ea"/>
        <a:cs typeface="+mn-cs"/>
      </a:defRPr>
    </a:lvl6pPr>
    <a:lvl7pPr marL="2743200" algn="l" defTabSz="914400" rtl="0" eaLnBrk="1" latinLnBrk="0" hangingPunct="1">
      <a:defRPr sz="9500" kern="1200">
        <a:solidFill>
          <a:schemeClr val="tx1"/>
        </a:solidFill>
        <a:latin typeface="Franklin Gothic Book" pitchFamily="34" charset="0"/>
        <a:ea typeface="+mn-ea"/>
        <a:cs typeface="+mn-cs"/>
      </a:defRPr>
    </a:lvl7pPr>
    <a:lvl8pPr marL="3200400" algn="l" defTabSz="914400" rtl="0" eaLnBrk="1" latinLnBrk="0" hangingPunct="1">
      <a:defRPr sz="9500" kern="1200">
        <a:solidFill>
          <a:schemeClr val="tx1"/>
        </a:solidFill>
        <a:latin typeface="Franklin Gothic Book" pitchFamily="34" charset="0"/>
        <a:ea typeface="+mn-ea"/>
        <a:cs typeface="+mn-cs"/>
      </a:defRPr>
    </a:lvl8pPr>
    <a:lvl9pPr marL="3657600" algn="l" defTabSz="914400" rtl="0" eaLnBrk="1" latinLnBrk="0" hangingPunct="1">
      <a:defRPr sz="9500" kern="1200">
        <a:solidFill>
          <a:schemeClr val="tx1"/>
        </a:solidFill>
        <a:latin typeface="Franklin Gothic Boo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42C6"/>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2574" autoAdjust="0"/>
    <p:restoredTop sz="93575" autoAdjust="0"/>
  </p:normalViewPr>
  <p:slideViewPr>
    <p:cSldViewPr snapToGrid="0">
      <p:cViewPr>
        <p:scale>
          <a:sx n="33" d="100"/>
          <a:sy n="33" d="100"/>
        </p:scale>
        <p:origin x="-72" y="-72"/>
      </p:cViewPr>
      <p:guideLst>
        <p:guide orient="horz" pos="10368"/>
        <p:guide orient="horz" pos="3359"/>
        <p:guide pos="16368"/>
        <p:guide pos="336"/>
        <p:guide pos="31920"/>
        <p:guide pos="8064"/>
        <p:guide pos="8447"/>
        <p:guide pos="15888"/>
        <p:guide pos="24335"/>
        <p:guide pos="23910"/>
      </p:guideLst>
    </p:cSldViewPr>
  </p:slideViewPr>
  <p:notesTextViewPr>
    <p:cViewPr>
      <p:scale>
        <a:sx n="150" d="100"/>
        <a:sy n="15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739775"/>
          </a:xfrm>
          <a:prstGeom prst="rect">
            <a:avLst/>
          </a:prstGeom>
          <a:noFill/>
          <a:ln w="9525">
            <a:noFill/>
            <a:miter lim="800000"/>
            <a:headEnd/>
            <a:tailEnd/>
          </a:ln>
          <a:effectLst/>
        </p:spPr>
        <p:txBody>
          <a:bodyPr vert="horz" wrap="square" lIns="24920" tIns="12463" rIns="24920" bIns="12463" numCol="1" anchor="t" anchorCtr="0" compatLnSpc="1">
            <a:prstTxWarp prst="textNoShape">
              <a:avLst/>
            </a:prstTxWarp>
          </a:bodyPr>
          <a:lstStyle>
            <a:lvl1pPr defTabSz="249294">
              <a:defRPr sz="300">
                <a:latin typeface="Arial" charset="0"/>
              </a:defRPr>
            </a:lvl1pPr>
          </a:lstStyle>
          <a:p>
            <a:pPr>
              <a:defRPr/>
            </a:pPr>
            <a:endParaRPr lang="en-US"/>
          </a:p>
        </p:txBody>
      </p:sp>
      <p:sp>
        <p:nvSpPr>
          <p:cNvPr id="3075" name="Rectangle 3"/>
          <p:cNvSpPr>
            <a:spLocks noGrp="1" noChangeArrowheads="1"/>
          </p:cNvSpPr>
          <p:nvPr>
            <p:ph type="dt" idx="1"/>
          </p:nvPr>
        </p:nvSpPr>
        <p:spPr bwMode="auto">
          <a:xfrm>
            <a:off x="5265738" y="0"/>
            <a:ext cx="4029075" cy="739775"/>
          </a:xfrm>
          <a:prstGeom prst="rect">
            <a:avLst/>
          </a:prstGeom>
          <a:noFill/>
          <a:ln w="9525">
            <a:noFill/>
            <a:miter lim="800000"/>
            <a:headEnd/>
            <a:tailEnd/>
          </a:ln>
          <a:effectLst/>
        </p:spPr>
        <p:txBody>
          <a:bodyPr vert="horz" wrap="square" lIns="24920" tIns="12463" rIns="24920" bIns="12463" numCol="1" anchor="t" anchorCtr="0" compatLnSpc="1">
            <a:prstTxWarp prst="textNoShape">
              <a:avLst/>
            </a:prstTxWarp>
          </a:bodyPr>
          <a:lstStyle>
            <a:lvl1pPr algn="r" defTabSz="249294">
              <a:defRPr sz="300">
                <a:latin typeface="Arial" charset="0"/>
              </a:defRPr>
            </a:lvl1pPr>
          </a:lstStyle>
          <a:p>
            <a:pPr>
              <a:defRPr/>
            </a:pPr>
            <a:endParaRPr lang="en-US"/>
          </a:p>
        </p:txBody>
      </p:sp>
      <p:sp>
        <p:nvSpPr>
          <p:cNvPr id="3076" name="Rectangle 4"/>
          <p:cNvSpPr>
            <a:spLocks noRot="1" noChangeArrowheads="1" noTextEdit="1"/>
          </p:cNvSpPr>
          <p:nvPr>
            <p:ph type="sldImg" idx="2"/>
          </p:nvPr>
        </p:nvSpPr>
        <p:spPr bwMode="auto">
          <a:xfrm>
            <a:off x="336550" y="1104900"/>
            <a:ext cx="8623300" cy="55435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0275" y="7023100"/>
            <a:ext cx="7435850" cy="6651625"/>
          </a:xfrm>
          <a:prstGeom prst="rect">
            <a:avLst/>
          </a:prstGeom>
          <a:noFill/>
          <a:ln w="9525">
            <a:noFill/>
            <a:miter lim="800000"/>
            <a:headEnd/>
            <a:tailEnd/>
          </a:ln>
          <a:effectLst/>
        </p:spPr>
        <p:txBody>
          <a:bodyPr vert="horz" wrap="square" lIns="24920" tIns="12463" rIns="24920" bIns="1246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14039850"/>
            <a:ext cx="4029075" cy="739775"/>
          </a:xfrm>
          <a:prstGeom prst="rect">
            <a:avLst/>
          </a:prstGeom>
          <a:noFill/>
          <a:ln w="9525">
            <a:noFill/>
            <a:miter lim="800000"/>
            <a:headEnd/>
            <a:tailEnd/>
          </a:ln>
          <a:effectLst/>
        </p:spPr>
        <p:txBody>
          <a:bodyPr vert="horz" wrap="square" lIns="24920" tIns="12463" rIns="24920" bIns="12463" numCol="1" anchor="b" anchorCtr="0" compatLnSpc="1">
            <a:prstTxWarp prst="textNoShape">
              <a:avLst/>
            </a:prstTxWarp>
          </a:bodyPr>
          <a:lstStyle>
            <a:lvl1pPr defTabSz="249294">
              <a:defRPr sz="3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5265738" y="14039850"/>
            <a:ext cx="4029075" cy="739775"/>
          </a:xfrm>
          <a:prstGeom prst="rect">
            <a:avLst/>
          </a:prstGeom>
          <a:noFill/>
          <a:ln w="9525">
            <a:noFill/>
            <a:miter lim="800000"/>
            <a:headEnd/>
            <a:tailEnd/>
          </a:ln>
          <a:effectLst/>
        </p:spPr>
        <p:txBody>
          <a:bodyPr vert="horz" wrap="square" lIns="24920" tIns="12463" rIns="24920" bIns="12463" numCol="1" anchor="b" anchorCtr="0" compatLnSpc="1">
            <a:prstTxWarp prst="textNoShape">
              <a:avLst/>
            </a:prstTxWarp>
          </a:bodyPr>
          <a:lstStyle>
            <a:lvl1pPr algn="r" defTabSz="249294">
              <a:defRPr sz="300">
                <a:latin typeface="Arial" charset="0"/>
              </a:defRPr>
            </a:lvl1pPr>
          </a:lstStyle>
          <a:p>
            <a:pPr>
              <a:defRPr/>
            </a:pPr>
            <a:fld id="{2BF9622C-B5AB-4713-B10C-4B921C830CB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n-ea"/>
        <a:cs typeface="+mn-cs"/>
      </a:defRPr>
    </a:lvl1pPr>
    <a:lvl2pPr marL="444500" algn="l" rtl="0" eaLnBrk="0" fontAlgn="base" hangingPunct="0">
      <a:spcBef>
        <a:spcPct val="30000"/>
      </a:spcBef>
      <a:spcAft>
        <a:spcPct val="0"/>
      </a:spcAft>
      <a:defRPr sz="800" kern="1200">
        <a:solidFill>
          <a:schemeClr val="tx1"/>
        </a:solidFill>
        <a:latin typeface="Arial" charset="0"/>
        <a:ea typeface="+mn-ea"/>
        <a:cs typeface="+mn-cs"/>
      </a:defRPr>
    </a:lvl2pPr>
    <a:lvl3pPr marL="901700" algn="l" rtl="0" eaLnBrk="0" fontAlgn="base" hangingPunct="0">
      <a:spcBef>
        <a:spcPct val="30000"/>
      </a:spcBef>
      <a:spcAft>
        <a:spcPct val="0"/>
      </a:spcAft>
      <a:defRPr sz="800" kern="1200">
        <a:solidFill>
          <a:schemeClr val="tx1"/>
        </a:solidFill>
        <a:latin typeface="Arial" charset="0"/>
        <a:ea typeface="+mn-ea"/>
        <a:cs typeface="+mn-cs"/>
      </a:defRPr>
    </a:lvl3pPr>
    <a:lvl4pPr marL="1358900" algn="l" rtl="0" eaLnBrk="0" fontAlgn="base" hangingPunct="0">
      <a:spcBef>
        <a:spcPct val="30000"/>
      </a:spcBef>
      <a:spcAft>
        <a:spcPct val="0"/>
      </a:spcAft>
      <a:defRPr sz="800" kern="1200">
        <a:solidFill>
          <a:schemeClr val="tx1"/>
        </a:solidFill>
        <a:latin typeface="Arial" charset="0"/>
        <a:ea typeface="+mn-ea"/>
        <a:cs typeface="+mn-cs"/>
      </a:defRPr>
    </a:lvl4pPr>
    <a:lvl5pPr marL="1816100" algn="l" rtl="0" eaLnBrk="0" fontAlgn="base" hangingPunct="0">
      <a:spcBef>
        <a:spcPct val="30000"/>
      </a:spcBef>
      <a:spcAft>
        <a:spcPct val="0"/>
      </a:spcAft>
      <a:defRPr sz="800" kern="1200">
        <a:solidFill>
          <a:schemeClr val="tx1"/>
        </a:solidFill>
        <a:latin typeface="Arial" charset="0"/>
        <a:ea typeface="+mn-ea"/>
        <a:cs typeface="+mn-cs"/>
      </a:defRPr>
    </a:lvl5pPr>
    <a:lvl6pPr marL="2285105" algn="l" defTabSz="914043" rtl="0" eaLnBrk="1" latinLnBrk="0" hangingPunct="1">
      <a:defRPr sz="800" kern="1200">
        <a:solidFill>
          <a:schemeClr val="tx1"/>
        </a:solidFill>
        <a:latin typeface="+mn-lt"/>
        <a:ea typeface="+mn-ea"/>
        <a:cs typeface="+mn-cs"/>
      </a:defRPr>
    </a:lvl6pPr>
    <a:lvl7pPr marL="2742125" algn="l" defTabSz="914043" rtl="0" eaLnBrk="1" latinLnBrk="0" hangingPunct="1">
      <a:defRPr sz="800" kern="1200">
        <a:solidFill>
          <a:schemeClr val="tx1"/>
        </a:solidFill>
        <a:latin typeface="+mn-lt"/>
        <a:ea typeface="+mn-ea"/>
        <a:cs typeface="+mn-cs"/>
      </a:defRPr>
    </a:lvl7pPr>
    <a:lvl8pPr marL="3199140" algn="l" defTabSz="914043" rtl="0" eaLnBrk="1" latinLnBrk="0" hangingPunct="1">
      <a:defRPr sz="800" kern="1200">
        <a:solidFill>
          <a:schemeClr val="tx1"/>
        </a:solidFill>
        <a:latin typeface="+mn-lt"/>
        <a:ea typeface="+mn-ea"/>
        <a:cs typeface="+mn-cs"/>
      </a:defRPr>
    </a:lvl8pPr>
    <a:lvl9pPr marL="3656160" algn="l" defTabSz="914043"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241300"/>
            <a:fld id="{E79086F5-3216-44C7-A3C3-F5E7E67D2072}" type="slidenum">
              <a:rPr lang="en-US" smtClean="0"/>
              <a:pPr defTabSz="241300"/>
              <a:t>1</a:t>
            </a:fld>
            <a:endParaRPr lang="en-US" smtClean="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7" y="10226677"/>
            <a:ext cx="43526075" cy="7054849"/>
          </a:xfrm>
          <a:prstGeom prst="rect">
            <a:avLst/>
          </a:prstGeom>
        </p:spPr>
        <p:txBody>
          <a:bodyPr lIns="91406" tIns="45701" rIns="91406" bIns="45701"/>
          <a:lstStyle/>
          <a:p>
            <a:r>
              <a:rPr lang="en-US" smtClean="0"/>
              <a:t>Click to edit Master title style</a:t>
            </a:r>
            <a:endParaRPr lang="en-US"/>
          </a:p>
        </p:txBody>
      </p:sp>
      <p:sp>
        <p:nvSpPr>
          <p:cNvPr id="3" name="Subtitle 2"/>
          <p:cNvSpPr>
            <a:spLocks noGrp="1"/>
          </p:cNvSpPr>
          <p:nvPr>
            <p:ph type="subTitle" idx="1"/>
          </p:nvPr>
        </p:nvSpPr>
        <p:spPr>
          <a:xfrm>
            <a:off x="7680325" y="18653126"/>
            <a:ext cx="35845750" cy="8413753"/>
          </a:xfrm>
          <a:prstGeom prst="rect">
            <a:avLst/>
          </a:prstGeom>
        </p:spPr>
        <p:txBody>
          <a:bodyPr lIns="91406" tIns="45701" rIns="91406" bIns="45701"/>
          <a:lstStyle>
            <a:lvl1pPr marL="0" indent="0" algn="ctr">
              <a:buNone/>
              <a:defRPr/>
            </a:lvl1pPr>
            <a:lvl2pPr marL="457019" indent="0" algn="ctr">
              <a:buNone/>
              <a:defRPr/>
            </a:lvl2pPr>
            <a:lvl3pPr marL="914043" indent="0" algn="ctr">
              <a:buNone/>
              <a:defRPr/>
            </a:lvl3pPr>
            <a:lvl4pPr marL="1371058" indent="0" algn="ctr">
              <a:buNone/>
              <a:defRPr/>
            </a:lvl4pPr>
            <a:lvl5pPr marL="1828082" indent="0" algn="ctr">
              <a:buNone/>
              <a:defRPr/>
            </a:lvl5pPr>
            <a:lvl6pPr marL="2285105" indent="0" algn="ctr">
              <a:buNone/>
              <a:defRPr/>
            </a:lvl6pPr>
            <a:lvl7pPr marL="2742125" indent="0" algn="ctr">
              <a:buNone/>
              <a:defRPr/>
            </a:lvl7pPr>
            <a:lvl8pPr marL="3199140" indent="0" algn="ctr">
              <a:buNone/>
              <a:defRPr/>
            </a:lvl8pPr>
            <a:lvl9pPr marL="365616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8465BF-11EE-4726-9E2A-7A2656D67CA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60646" y="1317628"/>
            <a:ext cx="46085125" cy="5486402"/>
          </a:xfrm>
          <a:prstGeom prst="rect">
            <a:avLst/>
          </a:prstGeom>
        </p:spPr>
        <p:txBody>
          <a:bodyPr lIns="91406" tIns="45701" rIns="91406" bIns="45701"/>
          <a:lstStyle/>
          <a:p>
            <a:r>
              <a:rPr lang="en-US" smtClean="0"/>
              <a:t>Click to edit Master title style</a:t>
            </a:r>
            <a:endParaRPr lang="en-US"/>
          </a:p>
        </p:txBody>
      </p:sp>
      <p:sp>
        <p:nvSpPr>
          <p:cNvPr id="3" name="Vertical Text Placeholder 2"/>
          <p:cNvSpPr>
            <a:spLocks noGrp="1"/>
          </p:cNvSpPr>
          <p:nvPr>
            <p:ph type="body" orient="vert" idx="1"/>
          </p:nvPr>
        </p:nvSpPr>
        <p:spPr>
          <a:xfrm>
            <a:off x="2560646" y="7680328"/>
            <a:ext cx="46085125" cy="21724942"/>
          </a:xfrm>
          <a:prstGeom prst="rect">
            <a:avLst/>
          </a:prstGeom>
        </p:spPr>
        <p:txBody>
          <a:bodyPr vert="eaVert" lIns="91406" tIns="45701" rIns="91406" bIns="4570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5A9CE5-2141-497C-9451-57B6F45E6D4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7" y="1317626"/>
            <a:ext cx="11520488" cy="28087636"/>
          </a:xfrm>
          <a:prstGeom prst="rect">
            <a:avLst/>
          </a:prstGeom>
        </p:spPr>
        <p:txBody>
          <a:bodyPr vert="eaVert" lIns="91406" tIns="45701" rIns="91406" bIns="45701"/>
          <a:lstStyle/>
          <a:p>
            <a:r>
              <a:rPr lang="en-US" smtClean="0"/>
              <a:t>Click to edit Master title style</a:t>
            </a:r>
            <a:endParaRPr lang="en-US"/>
          </a:p>
        </p:txBody>
      </p:sp>
      <p:sp>
        <p:nvSpPr>
          <p:cNvPr id="3" name="Vertical Text Placeholder 2"/>
          <p:cNvSpPr>
            <a:spLocks noGrp="1"/>
          </p:cNvSpPr>
          <p:nvPr>
            <p:ph type="body" orient="vert" idx="1"/>
          </p:nvPr>
        </p:nvSpPr>
        <p:spPr>
          <a:xfrm>
            <a:off x="2560642" y="1317626"/>
            <a:ext cx="34412237" cy="28087636"/>
          </a:xfrm>
          <a:prstGeom prst="rect">
            <a:avLst/>
          </a:prstGeom>
        </p:spPr>
        <p:txBody>
          <a:bodyPr vert="eaVert" lIns="91406" tIns="45701" rIns="91406" bIns="4570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7420E5-1A58-4B40-AEE5-25579D8EFD0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646" y="1317628"/>
            <a:ext cx="46085125" cy="5486402"/>
          </a:xfrm>
          <a:prstGeom prst="rect">
            <a:avLst/>
          </a:prstGeom>
        </p:spPr>
        <p:txBody>
          <a:bodyPr lIns="91406" tIns="45701" rIns="91406" bIns="45701"/>
          <a:lstStyle/>
          <a:p>
            <a:r>
              <a:rPr lang="en-US" smtClean="0"/>
              <a:t>Click to edit Master title style</a:t>
            </a:r>
            <a:endParaRPr lang="en-US"/>
          </a:p>
        </p:txBody>
      </p:sp>
      <p:sp>
        <p:nvSpPr>
          <p:cNvPr id="3" name="Content Placeholder 2"/>
          <p:cNvSpPr>
            <a:spLocks noGrp="1"/>
          </p:cNvSpPr>
          <p:nvPr>
            <p:ph idx="1"/>
          </p:nvPr>
        </p:nvSpPr>
        <p:spPr>
          <a:xfrm>
            <a:off x="2560646" y="7680328"/>
            <a:ext cx="46085125" cy="21724942"/>
          </a:xfrm>
          <a:prstGeom prst="rect">
            <a:avLst/>
          </a:prstGeom>
        </p:spPr>
        <p:txBody>
          <a:bodyPr lIns="91406" tIns="45701" rIns="91406" bIns="4570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13FC11-0D09-4471-9657-50B490B05CE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4" y="21153441"/>
            <a:ext cx="43526075" cy="6537325"/>
          </a:xfrm>
          <a:prstGeom prst="rect">
            <a:avLst/>
          </a:prstGeom>
        </p:spPr>
        <p:txBody>
          <a:bodyPr lIns="91406" tIns="45701" rIns="91406" bIns="45701" anchor="t"/>
          <a:lstStyle>
            <a:lvl1pPr algn="l">
              <a:defRPr sz="39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4" y="13952538"/>
            <a:ext cx="43526075" cy="7200899"/>
          </a:xfrm>
          <a:prstGeom prst="rect">
            <a:avLst/>
          </a:prstGeom>
        </p:spPr>
        <p:txBody>
          <a:bodyPr lIns="91406" tIns="45701" rIns="91406" bIns="45701" anchor="b"/>
          <a:lstStyle>
            <a:lvl1pPr marL="0" indent="0">
              <a:buNone/>
              <a:defRPr sz="2000"/>
            </a:lvl1pPr>
            <a:lvl2pPr marL="457019" indent="0">
              <a:buNone/>
              <a:defRPr sz="2000"/>
            </a:lvl2pPr>
            <a:lvl3pPr marL="914043" indent="0">
              <a:buNone/>
              <a:defRPr sz="1600"/>
            </a:lvl3pPr>
            <a:lvl4pPr marL="1371058" indent="0">
              <a:buNone/>
              <a:defRPr sz="1600"/>
            </a:lvl4pPr>
            <a:lvl5pPr marL="1828082" indent="0">
              <a:buNone/>
              <a:defRPr sz="1600"/>
            </a:lvl5pPr>
            <a:lvl6pPr marL="2285105" indent="0">
              <a:buNone/>
              <a:defRPr sz="1600"/>
            </a:lvl6pPr>
            <a:lvl7pPr marL="2742125" indent="0">
              <a:buNone/>
              <a:defRPr sz="1600"/>
            </a:lvl7pPr>
            <a:lvl8pPr marL="3199140" indent="0">
              <a:buNone/>
              <a:defRPr sz="1600"/>
            </a:lvl8pPr>
            <a:lvl9pPr marL="365616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8637B-E933-442F-AF42-66E09B10334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646" y="1317628"/>
            <a:ext cx="46085125" cy="5486402"/>
          </a:xfrm>
          <a:prstGeom prst="rect">
            <a:avLst/>
          </a:prstGeom>
        </p:spPr>
        <p:txBody>
          <a:bodyPr lIns="91406" tIns="45701" rIns="91406" bIns="45701"/>
          <a:lstStyle/>
          <a:p>
            <a:r>
              <a:rPr lang="en-US" smtClean="0"/>
              <a:t>Click to edit Master title style</a:t>
            </a:r>
            <a:endParaRPr lang="en-US"/>
          </a:p>
        </p:txBody>
      </p:sp>
      <p:sp>
        <p:nvSpPr>
          <p:cNvPr id="3" name="Content Placeholder 2"/>
          <p:cNvSpPr>
            <a:spLocks noGrp="1"/>
          </p:cNvSpPr>
          <p:nvPr>
            <p:ph sz="half" idx="1"/>
          </p:nvPr>
        </p:nvSpPr>
        <p:spPr>
          <a:xfrm>
            <a:off x="2560646" y="7680328"/>
            <a:ext cx="22966360" cy="21724942"/>
          </a:xfrm>
          <a:prstGeom prst="rect">
            <a:avLst/>
          </a:prstGeom>
        </p:spPr>
        <p:txBody>
          <a:bodyPr lIns="91406" tIns="45701" rIns="91406" bIns="45701"/>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7680328"/>
            <a:ext cx="22966364" cy="21724942"/>
          </a:xfrm>
          <a:prstGeom prst="rect">
            <a:avLst/>
          </a:prstGeom>
        </p:spPr>
        <p:txBody>
          <a:bodyPr lIns="91406" tIns="45701" rIns="91406" bIns="45701"/>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C64EB6-8CBF-438E-8088-CDC25EF59E2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46" y="1317628"/>
            <a:ext cx="46085125" cy="5486402"/>
          </a:xfrm>
          <a:prstGeom prst="rect">
            <a:avLst/>
          </a:prstGeom>
        </p:spPr>
        <p:txBody>
          <a:bodyPr lIns="91406" tIns="45701" rIns="91406" bIns="45701"/>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46" y="7369176"/>
            <a:ext cx="22625049" cy="3070225"/>
          </a:xfrm>
          <a:prstGeom prst="rect">
            <a:avLst/>
          </a:prstGeom>
        </p:spPr>
        <p:txBody>
          <a:bodyPr lIns="91406" tIns="45701" rIns="91406" bIns="45701" anchor="b"/>
          <a:lstStyle>
            <a:lvl1pPr marL="0" indent="0">
              <a:buNone/>
              <a:defRPr sz="2400" b="1"/>
            </a:lvl1pPr>
            <a:lvl2pPr marL="457019" indent="0">
              <a:buNone/>
              <a:defRPr sz="2000" b="1"/>
            </a:lvl2pPr>
            <a:lvl3pPr marL="914043" indent="0">
              <a:buNone/>
              <a:defRPr sz="2000" b="1"/>
            </a:lvl3pPr>
            <a:lvl4pPr marL="1371058" indent="0">
              <a:buNone/>
              <a:defRPr sz="1600" b="1"/>
            </a:lvl4pPr>
            <a:lvl5pPr marL="1828082" indent="0">
              <a:buNone/>
              <a:defRPr sz="1600" b="1"/>
            </a:lvl5pPr>
            <a:lvl6pPr marL="2285105" indent="0">
              <a:buNone/>
              <a:defRPr sz="1600" b="1"/>
            </a:lvl6pPr>
            <a:lvl7pPr marL="2742125" indent="0">
              <a:buNone/>
              <a:defRPr sz="1600" b="1"/>
            </a:lvl7pPr>
            <a:lvl8pPr marL="3199140" indent="0">
              <a:buNone/>
              <a:defRPr sz="1600" b="1"/>
            </a:lvl8pPr>
            <a:lvl9pPr marL="365616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46" y="10439407"/>
            <a:ext cx="22625049" cy="18965861"/>
          </a:xfrm>
          <a:prstGeom prst="rect">
            <a:avLst/>
          </a:prstGeom>
        </p:spPr>
        <p:txBody>
          <a:bodyPr lIns="91406" tIns="45701" rIns="91406" bIns="45701"/>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84" y="7369176"/>
            <a:ext cx="22632987" cy="3070225"/>
          </a:xfrm>
          <a:prstGeom prst="rect">
            <a:avLst/>
          </a:prstGeom>
        </p:spPr>
        <p:txBody>
          <a:bodyPr lIns="91406" tIns="45701" rIns="91406" bIns="45701" anchor="b"/>
          <a:lstStyle>
            <a:lvl1pPr marL="0" indent="0">
              <a:buNone/>
              <a:defRPr sz="2400" b="1"/>
            </a:lvl1pPr>
            <a:lvl2pPr marL="457019" indent="0">
              <a:buNone/>
              <a:defRPr sz="2000" b="1"/>
            </a:lvl2pPr>
            <a:lvl3pPr marL="914043" indent="0">
              <a:buNone/>
              <a:defRPr sz="2000" b="1"/>
            </a:lvl3pPr>
            <a:lvl4pPr marL="1371058" indent="0">
              <a:buNone/>
              <a:defRPr sz="1600" b="1"/>
            </a:lvl4pPr>
            <a:lvl5pPr marL="1828082" indent="0">
              <a:buNone/>
              <a:defRPr sz="1600" b="1"/>
            </a:lvl5pPr>
            <a:lvl6pPr marL="2285105" indent="0">
              <a:buNone/>
              <a:defRPr sz="1600" b="1"/>
            </a:lvl6pPr>
            <a:lvl7pPr marL="2742125" indent="0">
              <a:buNone/>
              <a:defRPr sz="1600" b="1"/>
            </a:lvl7pPr>
            <a:lvl8pPr marL="3199140" indent="0">
              <a:buNone/>
              <a:defRPr sz="1600" b="1"/>
            </a:lvl8pPr>
            <a:lvl9pPr marL="365616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84" y="10439407"/>
            <a:ext cx="22632987" cy="18965861"/>
          </a:xfrm>
          <a:prstGeom prst="rect">
            <a:avLst/>
          </a:prstGeom>
        </p:spPr>
        <p:txBody>
          <a:bodyPr lIns="91406" tIns="45701" rIns="91406" bIns="45701"/>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30728C8-5C2D-470E-996C-7F010A56464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60646" y="1317628"/>
            <a:ext cx="46085125" cy="5486402"/>
          </a:xfrm>
          <a:prstGeom prst="rect">
            <a:avLst/>
          </a:prstGeom>
        </p:spPr>
        <p:txBody>
          <a:bodyPr lIns="91406" tIns="45701" rIns="91406" bIns="45701"/>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E618A9A-3406-4766-BEA6-D19F704C153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C66710D-B818-4F72-8C23-9212CDBFE7D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44" y="1311282"/>
            <a:ext cx="16846554" cy="5576885"/>
          </a:xfrm>
          <a:prstGeom prst="rect">
            <a:avLst/>
          </a:prstGeom>
        </p:spPr>
        <p:txBody>
          <a:bodyPr lIns="91406" tIns="45701" rIns="91406" bIns="45701"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71" y="1311278"/>
            <a:ext cx="28625800" cy="28093990"/>
          </a:xfrm>
          <a:prstGeom prst="rect">
            <a:avLst/>
          </a:prstGeom>
        </p:spPr>
        <p:txBody>
          <a:bodyPr lIns="91406" tIns="45701" rIns="91406" bIns="45701"/>
          <a:lstStyle>
            <a:lvl1pPr>
              <a:defRPr sz="28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44" y="6888167"/>
            <a:ext cx="16846554" cy="22517101"/>
          </a:xfrm>
          <a:prstGeom prst="rect">
            <a:avLst/>
          </a:prstGeom>
        </p:spPr>
        <p:txBody>
          <a:bodyPr lIns="91406" tIns="45701" rIns="91406" bIns="45701"/>
          <a:lstStyle>
            <a:lvl1pPr marL="0" indent="0">
              <a:buNone/>
              <a:defRPr sz="1600"/>
            </a:lvl1pPr>
            <a:lvl2pPr marL="457019" indent="0">
              <a:buNone/>
              <a:defRPr sz="800"/>
            </a:lvl2pPr>
            <a:lvl3pPr marL="914043" indent="0">
              <a:buNone/>
              <a:defRPr sz="800"/>
            </a:lvl3pPr>
            <a:lvl4pPr marL="1371058" indent="0">
              <a:buNone/>
              <a:defRPr sz="800"/>
            </a:lvl4pPr>
            <a:lvl5pPr marL="1828082" indent="0">
              <a:buNone/>
              <a:defRPr sz="800"/>
            </a:lvl5pPr>
            <a:lvl6pPr marL="2285105" indent="0">
              <a:buNone/>
              <a:defRPr sz="800"/>
            </a:lvl6pPr>
            <a:lvl7pPr marL="2742125" indent="0">
              <a:buNone/>
              <a:defRPr sz="800"/>
            </a:lvl7pPr>
            <a:lvl8pPr marL="3199140" indent="0">
              <a:buNone/>
              <a:defRPr sz="800"/>
            </a:lvl8pPr>
            <a:lvl9pPr marL="3656160"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0977F5A-FC80-4CA9-B26C-4D0BDF8C6E4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80" y="23042570"/>
            <a:ext cx="30724475" cy="2720975"/>
          </a:xfrm>
          <a:prstGeom prst="rect">
            <a:avLst/>
          </a:prstGeom>
        </p:spPr>
        <p:txBody>
          <a:bodyPr lIns="91406" tIns="45701" rIns="91406" bIns="45701"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80" y="2941638"/>
            <a:ext cx="30724475" cy="19750089"/>
          </a:xfrm>
          <a:prstGeom prst="rect">
            <a:avLst/>
          </a:prstGeom>
        </p:spPr>
        <p:txBody>
          <a:bodyPr lIns="91406" tIns="45701" rIns="91406" bIns="45701"/>
          <a:lstStyle>
            <a:lvl1pPr marL="0" indent="0">
              <a:buNone/>
              <a:defRPr sz="2800"/>
            </a:lvl1pPr>
            <a:lvl2pPr marL="457019" indent="0">
              <a:buNone/>
              <a:defRPr sz="2800"/>
            </a:lvl2pPr>
            <a:lvl3pPr marL="914043" indent="0">
              <a:buNone/>
              <a:defRPr sz="2400"/>
            </a:lvl3pPr>
            <a:lvl4pPr marL="1371058" indent="0">
              <a:buNone/>
              <a:defRPr sz="2000"/>
            </a:lvl4pPr>
            <a:lvl5pPr marL="1828082" indent="0">
              <a:buNone/>
              <a:defRPr sz="2000"/>
            </a:lvl5pPr>
            <a:lvl6pPr marL="2285105" indent="0">
              <a:buNone/>
              <a:defRPr sz="2000"/>
            </a:lvl6pPr>
            <a:lvl7pPr marL="2742125" indent="0">
              <a:buNone/>
              <a:defRPr sz="2000"/>
            </a:lvl7pPr>
            <a:lvl8pPr marL="3199140" indent="0">
              <a:buNone/>
              <a:defRPr sz="2000"/>
            </a:lvl8pPr>
            <a:lvl9pPr marL="3656160" indent="0">
              <a:buNone/>
              <a:defRPr sz="2000"/>
            </a:lvl9pPr>
          </a:lstStyle>
          <a:p>
            <a:pPr lvl="0"/>
            <a:endParaRPr lang="en-US" noProof="0" smtClean="0"/>
          </a:p>
        </p:txBody>
      </p:sp>
      <p:sp>
        <p:nvSpPr>
          <p:cNvPr id="4" name="Text Placeholder 3"/>
          <p:cNvSpPr>
            <a:spLocks noGrp="1"/>
          </p:cNvSpPr>
          <p:nvPr>
            <p:ph type="body" sz="half" idx="2"/>
          </p:nvPr>
        </p:nvSpPr>
        <p:spPr>
          <a:xfrm>
            <a:off x="10036180" y="25763543"/>
            <a:ext cx="30724475" cy="3862388"/>
          </a:xfrm>
          <a:prstGeom prst="rect">
            <a:avLst/>
          </a:prstGeom>
        </p:spPr>
        <p:txBody>
          <a:bodyPr lIns="91406" tIns="45701" rIns="91406" bIns="45701"/>
          <a:lstStyle>
            <a:lvl1pPr marL="0" indent="0">
              <a:buNone/>
              <a:defRPr sz="1600"/>
            </a:lvl1pPr>
            <a:lvl2pPr marL="457019" indent="0">
              <a:buNone/>
              <a:defRPr sz="800"/>
            </a:lvl2pPr>
            <a:lvl3pPr marL="914043" indent="0">
              <a:buNone/>
              <a:defRPr sz="800"/>
            </a:lvl3pPr>
            <a:lvl4pPr marL="1371058" indent="0">
              <a:buNone/>
              <a:defRPr sz="800"/>
            </a:lvl4pPr>
            <a:lvl5pPr marL="1828082" indent="0">
              <a:buNone/>
              <a:defRPr sz="800"/>
            </a:lvl5pPr>
            <a:lvl6pPr marL="2285105" indent="0">
              <a:buNone/>
              <a:defRPr sz="800"/>
            </a:lvl6pPr>
            <a:lvl7pPr marL="2742125" indent="0">
              <a:buNone/>
              <a:defRPr sz="800"/>
            </a:lvl7pPr>
            <a:lvl8pPr marL="3199140" indent="0">
              <a:buNone/>
              <a:defRPr sz="800"/>
            </a:lvl8pPr>
            <a:lvl9pPr marL="3656160"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7CE9C1-2230-4DBF-B1CB-3626EAB878B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2555875" y="29978350"/>
            <a:ext cx="11953875" cy="2282825"/>
          </a:xfrm>
          <a:prstGeom prst="rect">
            <a:avLst/>
          </a:prstGeom>
          <a:noFill/>
          <a:ln w="9525">
            <a:noFill/>
            <a:miter lim="800000"/>
            <a:headEnd/>
            <a:tailEnd/>
          </a:ln>
          <a:effectLst/>
        </p:spPr>
        <p:txBody>
          <a:bodyPr vert="horz" wrap="square" lIns="480282" tIns="240141" rIns="480282" bIns="240141" numCol="1" anchor="t" anchorCtr="0" compatLnSpc="1">
            <a:prstTxWarp prst="textNoShape">
              <a:avLst/>
            </a:prstTxWarp>
          </a:bodyPr>
          <a:lstStyle>
            <a:lvl1pPr>
              <a:defRPr sz="75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17494250" y="29978350"/>
            <a:ext cx="16217900" cy="2282825"/>
          </a:xfrm>
          <a:prstGeom prst="rect">
            <a:avLst/>
          </a:prstGeom>
          <a:noFill/>
          <a:ln w="9525">
            <a:noFill/>
            <a:miter lim="800000"/>
            <a:headEnd/>
            <a:tailEnd/>
          </a:ln>
          <a:effectLst/>
        </p:spPr>
        <p:txBody>
          <a:bodyPr vert="horz" wrap="square" lIns="480282" tIns="240141" rIns="480282" bIns="240141" numCol="1" anchor="t" anchorCtr="0" compatLnSpc="1">
            <a:prstTxWarp prst="textNoShape">
              <a:avLst/>
            </a:prstTxWarp>
          </a:bodyPr>
          <a:lstStyle>
            <a:lvl1pPr algn="ctr">
              <a:defRPr sz="75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36696650" y="29978350"/>
            <a:ext cx="11953875" cy="2282825"/>
          </a:xfrm>
          <a:prstGeom prst="rect">
            <a:avLst/>
          </a:prstGeom>
          <a:noFill/>
          <a:ln w="9525">
            <a:noFill/>
            <a:miter lim="800000"/>
            <a:headEnd/>
            <a:tailEnd/>
          </a:ln>
          <a:effectLst/>
        </p:spPr>
        <p:txBody>
          <a:bodyPr vert="horz" wrap="square" lIns="480282" tIns="240141" rIns="480282" bIns="240141" numCol="1" anchor="t" anchorCtr="0" compatLnSpc="1">
            <a:prstTxWarp prst="textNoShape">
              <a:avLst/>
            </a:prstTxWarp>
          </a:bodyPr>
          <a:lstStyle>
            <a:lvl1pPr algn="r">
              <a:defRPr sz="7500">
                <a:latin typeface="Arial" charset="0"/>
              </a:defRPr>
            </a:lvl1pPr>
          </a:lstStyle>
          <a:p>
            <a:pPr>
              <a:defRPr/>
            </a:pPr>
            <a:fld id="{57604027-953E-402C-9CAD-2C8C0D72E314}" type="slidenum">
              <a:rPr lang="en-US"/>
              <a:pPr>
                <a:defRPr/>
              </a:pPr>
              <a:t>‹#›</a:t>
            </a:fld>
            <a:endParaRPr lang="en-US"/>
          </a:p>
        </p:txBody>
      </p:sp>
      <p:pic>
        <p:nvPicPr>
          <p:cNvPr id="2" name="Picture 7"/>
          <p:cNvPicPr>
            <a:picLocks noChangeAspect="1" noChangeArrowheads="1"/>
          </p:cNvPicPr>
          <p:nvPr/>
        </p:nvPicPr>
        <p:blipFill>
          <a:blip r:embed="rId13" cstate="print"/>
          <a:srcRect/>
          <a:stretch>
            <a:fillRect/>
          </a:stretch>
        </p:blipFill>
        <p:spPr bwMode="auto">
          <a:xfrm>
            <a:off x="47242413" y="469900"/>
            <a:ext cx="3370262" cy="2579688"/>
          </a:xfrm>
          <a:prstGeom prst="rect">
            <a:avLst/>
          </a:prstGeom>
          <a:noFill/>
          <a:ln w="9525">
            <a:noFill/>
            <a:miter lim="800000"/>
            <a:headEnd/>
            <a:tailEnd/>
          </a:ln>
        </p:spPr>
      </p:pic>
      <p:grpSp>
        <p:nvGrpSpPr>
          <p:cNvPr id="3" name="Group 8"/>
          <p:cNvGrpSpPr>
            <a:grpSpLocks/>
          </p:cNvGrpSpPr>
          <p:nvPr/>
        </p:nvGrpSpPr>
        <p:grpSpPr bwMode="auto">
          <a:xfrm>
            <a:off x="566738" y="773113"/>
            <a:ext cx="2863850" cy="2424112"/>
            <a:chOff x="3168" y="5616"/>
            <a:chExt cx="2304" cy="1728"/>
          </a:xfrm>
        </p:grpSpPr>
        <p:sp>
          <p:nvSpPr>
            <p:cNvPr id="1033" name="AutoShape 9"/>
            <p:cNvSpPr>
              <a:spLocks noChangeArrowheads="1"/>
            </p:cNvSpPr>
            <p:nvPr/>
          </p:nvSpPr>
          <p:spPr bwMode="auto">
            <a:xfrm>
              <a:off x="3168" y="5616"/>
              <a:ext cx="2304" cy="1728"/>
            </a:xfrm>
            <a:prstGeom prst="roundRect">
              <a:avLst>
                <a:gd name="adj" fmla="val 16667"/>
              </a:avLst>
            </a:prstGeom>
            <a:solidFill>
              <a:srgbClr val="FFFFFF"/>
            </a:solidFill>
            <a:ln w="12065">
              <a:solidFill>
                <a:srgbClr val="008080"/>
              </a:solidFill>
              <a:round/>
              <a:headEnd/>
              <a:tailEnd/>
            </a:ln>
            <a:effectLst/>
          </p:spPr>
          <p:txBody>
            <a:bodyPr/>
            <a:lstStyle/>
            <a:p>
              <a:pPr>
                <a:defRPr/>
              </a:pPr>
              <a:endParaRPr lang="en-US"/>
            </a:p>
          </p:txBody>
        </p:sp>
        <p:grpSp>
          <p:nvGrpSpPr>
            <p:cNvPr id="4" name="Group 10"/>
            <p:cNvGrpSpPr>
              <a:grpSpLocks/>
            </p:cNvGrpSpPr>
            <p:nvPr/>
          </p:nvGrpSpPr>
          <p:grpSpPr bwMode="auto">
            <a:xfrm>
              <a:off x="3443" y="5752"/>
              <a:ext cx="1713" cy="1371"/>
              <a:chOff x="3443" y="5752"/>
              <a:chExt cx="1713" cy="1371"/>
            </a:xfrm>
          </p:grpSpPr>
          <p:sp>
            <p:nvSpPr>
              <p:cNvPr id="1035" name="Rectangle 11"/>
              <p:cNvSpPr>
                <a:spLocks noChangeArrowheads="1"/>
              </p:cNvSpPr>
              <p:nvPr/>
            </p:nvSpPr>
            <p:spPr bwMode="auto">
              <a:xfrm>
                <a:off x="3440" y="5750"/>
                <a:ext cx="1723" cy="1378"/>
              </a:xfrm>
              <a:prstGeom prst="rect">
                <a:avLst/>
              </a:prstGeom>
              <a:noFill/>
              <a:ln w="1270">
                <a:noFill/>
                <a:miter lim="800000"/>
                <a:headEnd/>
                <a:tailEnd/>
              </a:ln>
              <a:effectLst/>
            </p:spPr>
            <p:txBody>
              <a:bodyPr/>
              <a:lstStyle/>
              <a:p>
                <a:pPr>
                  <a:defRPr/>
                </a:pPr>
                <a:endParaRPr lang="en-US"/>
              </a:p>
            </p:txBody>
          </p:sp>
          <p:sp>
            <p:nvSpPr>
              <p:cNvPr id="1036" name="Oval 12"/>
              <p:cNvSpPr>
                <a:spLocks noChangeArrowheads="1"/>
              </p:cNvSpPr>
              <p:nvPr/>
            </p:nvSpPr>
            <p:spPr bwMode="auto">
              <a:xfrm>
                <a:off x="3625" y="5782"/>
                <a:ext cx="203" cy="180"/>
              </a:xfrm>
              <a:prstGeom prst="ellipse">
                <a:avLst/>
              </a:prstGeom>
              <a:noFill/>
              <a:ln w="1270">
                <a:solidFill>
                  <a:srgbClr val="008080"/>
                </a:solidFill>
                <a:round/>
                <a:headEnd/>
                <a:tailEnd/>
              </a:ln>
              <a:effectLst/>
            </p:spPr>
            <p:txBody>
              <a:bodyPr/>
              <a:lstStyle/>
              <a:p>
                <a:pPr>
                  <a:defRPr/>
                </a:pPr>
                <a:endParaRPr lang="en-US"/>
              </a:p>
            </p:txBody>
          </p:sp>
          <p:sp>
            <p:nvSpPr>
              <p:cNvPr id="1037" name="Oval 13"/>
              <p:cNvSpPr>
                <a:spLocks noChangeArrowheads="1"/>
              </p:cNvSpPr>
              <p:nvPr/>
            </p:nvSpPr>
            <p:spPr bwMode="auto">
              <a:xfrm>
                <a:off x="3625" y="5782"/>
                <a:ext cx="208" cy="180"/>
              </a:xfrm>
              <a:prstGeom prst="ellipse">
                <a:avLst/>
              </a:prstGeom>
              <a:noFill/>
              <a:ln w="16510">
                <a:solidFill>
                  <a:srgbClr val="008080"/>
                </a:solidFill>
                <a:round/>
                <a:headEnd/>
                <a:tailEnd/>
              </a:ln>
              <a:effectLst/>
            </p:spPr>
            <p:txBody>
              <a:bodyPr/>
              <a:lstStyle/>
              <a:p>
                <a:pPr>
                  <a:defRPr/>
                </a:pPr>
                <a:endParaRPr lang="en-US"/>
              </a:p>
            </p:txBody>
          </p:sp>
          <p:sp>
            <p:nvSpPr>
              <p:cNvPr id="1038" name="Freeform 14"/>
              <p:cNvSpPr>
                <a:spLocks/>
              </p:cNvSpPr>
              <p:nvPr/>
            </p:nvSpPr>
            <p:spPr bwMode="auto">
              <a:xfrm>
                <a:off x="3574" y="6830"/>
                <a:ext cx="134" cy="269"/>
              </a:xfrm>
              <a:custGeom>
                <a:avLst/>
                <a:gdLst/>
                <a:ahLst/>
                <a:cxnLst>
                  <a:cxn ang="0">
                    <a:pos x="0" y="0"/>
                  </a:cxn>
                  <a:cxn ang="0">
                    <a:pos x="19847" y="0"/>
                  </a:cxn>
                  <a:cxn ang="0">
                    <a:pos x="19847" y="19898"/>
                  </a:cxn>
                  <a:cxn ang="0">
                    <a:pos x="0" y="19898"/>
                  </a:cxn>
                  <a:cxn ang="0">
                    <a:pos x="0" y="0"/>
                  </a:cxn>
                </a:cxnLst>
                <a:rect l="0" t="0" r="r" b="b"/>
                <a:pathLst>
                  <a:path w="20000" h="20000">
                    <a:moveTo>
                      <a:pt x="0" y="0"/>
                    </a:moveTo>
                    <a:lnTo>
                      <a:pt x="19847" y="0"/>
                    </a:lnTo>
                    <a:lnTo>
                      <a:pt x="19847" y="19898"/>
                    </a:lnTo>
                    <a:lnTo>
                      <a:pt x="0" y="19898"/>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39" name="Rectangle 15"/>
              <p:cNvSpPr>
                <a:spLocks noChangeArrowheads="1"/>
              </p:cNvSpPr>
              <p:nvPr/>
            </p:nvSpPr>
            <p:spPr bwMode="auto">
              <a:xfrm>
                <a:off x="3582" y="6835"/>
                <a:ext cx="134" cy="276"/>
              </a:xfrm>
              <a:prstGeom prst="rect">
                <a:avLst/>
              </a:prstGeom>
              <a:solidFill>
                <a:srgbClr val="008080"/>
              </a:solidFill>
              <a:ln w="8890">
                <a:solidFill>
                  <a:srgbClr val="008080"/>
                </a:solidFill>
                <a:miter lim="800000"/>
                <a:headEnd/>
                <a:tailEnd/>
              </a:ln>
              <a:effectLst/>
            </p:spPr>
            <p:txBody>
              <a:bodyPr/>
              <a:lstStyle/>
              <a:p>
                <a:pPr>
                  <a:defRPr/>
                </a:pPr>
                <a:endParaRPr lang="en-US"/>
              </a:p>
            </p:txBody>
          </p:sp>
          <p:sp>
            <p:nvSpPr>
              <p:cNvPr id="1040" name="Freeform 16"/>
              <p:cNvSpPr>
                <a:spLocks/>
              </p:cNvSpPr>
              <p:nvPr/>
            </p:nvSpPr>
            <p:spPr bwMode="auto">
              <a:xfrm>
                <a:off x="3743" y="6830"/>
                <a:ext cx="140" cy="269"/>
              </a:xfrm>
              <a:custGeom>
                <a:avLst/>
                <a:gdLst/>
                <a:ahLst/>
                <a:cxnLst>
                  <a:cxn ang="0">
                    <a:pos x="0" y="0"/>
                  </a:cxn>
                  <a:cxn ang="0">
                    <a:pos x="19850" y="0"/>
                  </a:cxn>
                  <a:cxn ang="0">
                    <a:pos x="19850" y="19898"/>
                  </a:cxn>
                  <a:cxn ang="0">
                    <a:pos x="0" y="19898"/>
                  </a:cxn>
                  <a:cxn ang="0">
                    <a:pos x="0" y="0"/>
                  </a:cxn>
                </a:cxnLst>
                <a:rect l="0" t="0" r="r" b="b"/>
                <a:pathLst>
                  <a:path w="20000" h="20000">
                    <a:moveTo>
                      <a:pt x="0" y="0"/>
                    </a:moveTo>
                    <a:lnTo>
                      <a:pt x="19850" y="0"/>
                    </a:lnTo>
                    <a:lnTo>
                      <a:pt x="19850" y="19898"/>
                    </a:lnTo>
                    <a:lnTo>
                      <a:pt x="0" y="19898"/>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41" name="Rectangle 17"/>
              <p:cNvSpPr>
                <a:spLocks noChangeArrowheads="1"/>
              </p:cNvSpPr>
              <p:nvPr/>
            </p:nvSpPr>
            <p:spPr bwMode="auto">
              <a:xfrm>
                <a:off x="3748" y="6835"/>
                <a:ext cx="134" cy="276"/>
              </a:xfrm>
              <a:prstGeom prst="rect">
                <a:avLst/>
              </a:prstGeom>
              <a:solidFill>
                <a:srgbClr val="008080"/>
              </a:solidFill>
              <a:ln w="8890">
                <a:solidFill>
                  <a:srgbClr val="008080"/>
                </a:solidFill>
                <a:miter lim="800000"/>
                <a:headEnd/>
                <a:tailEnd/>
              </a:ln>
              <a:effectLst/>
            </p:spPr>
            <p:txBody>
              <a:bodyPr/>
              <a:lstStyle/>
              <a:p>
                <a:pPr>
                  <a:defRPr/>
                </a:pPr>
                <a:endParaRPr lang="en-US"/>
              </a:p>
            </p:txBody>
          </p:sp>
          <p:sp>
            <p:nvSpPr>
              <p:cNvPr id="1042" name="Freeform 18"/>
              <p:cNvSpPr>
                <a:spLocks/>
              </p:cNvSpPr>
              <p:nvPr/>
            </p:nvSpPr>
            <p:spPr bwMode="auto">
              <a:xfrm>
                <a:off x="3453" y="6006"/>
                <a:ext cx="64" cy="58"/>
              </a:xfrm>
              <a:custGeom>
                <a:avLst/>
                <a:gdLst/>
                <a:ahLst/>
                <a:cxnLst>
                  <a:cxn ang="0">
                    <a:pos x="0" y="19524"/>
                  </a:cxn>
                  <a:cxn ang="0">
                    <a:pos x="7742" y="4286"/>
                  </a:cxn>
                  <a:cxn ang="0">
                    <a:pos x="19677" y="0"/>
                  </a:cxn>
                  <a:cxn ang="0">
                    <a:pos x="19677" y="19524"/>
                  </a:cxn>
                  <a:cxn ang="0">
                    <a:pos x="0" y="19524"/>
                  </a:cxn>
                </a:cxnLst>
                <a:rect l="0" t="0" r="r" b="b"/>
                <a:pathLst>
                  <a:path w="20000" h="20000">
                    <a:moveTo>
                      <a:pt x="0" y="19524"/>
                    </a:moveTo>
                    <a:lnTo>
                      <a:pt x="7742" y="4286"/>
                    </a:lnTo>
                    <a:lnTo>
                      <a:pt x="19677" y="0"/>
                    </a:lnTo>
                    <a:lnTo>
                      <a:pt x="19677" y="19524"/>
                    </a:lnTo>
                    <a:lnTo>
                      <a:pt x="0" y="19524"/>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43" name="Freeform 19"/>
              <p:cNvSpPr>
                <a:spLocks/>
              </p:cNvSpPr>
              <p:nvPr/>
            </p:nvSpPr>
            <p:spPr bwMode="auto">
              <a:xfrm>
                <a:off x="3453" y="6006"/>
                <a:ext cx="91" cy="66"/>
              </a:xfrm>
              <a:custGeom>
                <a:avLst/>
                <a:gdLst/>
                <a:ahLst/>
                <a:cxnLst>
                  <a:cxn ang="0">
                    <a:pos x="0" y="19600"/>
                  </a:cxn>
                  <a:cxn ang="0">
                    <a:pos x="5412" y="3600"/>
                  </a:cxn>
                  <a:cxn ang="0">
                    <a:pos x="19765" y="0"/>
                  </a:cxn>
                </a:cxnLst>
                <a:rect l="0" t="0" r="r" b="b"/>
                <a:pathLst>
                  <a:path w="20000" h="20000">
                    <a:moveTo>
                      <a:pt x="0" y="19600"/>
                    </a:moveTo>
                    <a:lnTo>
                      <a:pt x="5412" y="3600"/>
                    </a:lnTo>
                    <a:lnTo>
                      <a:pt x="19765"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44" name="Freeform 20"/>
              <p:cNvSpPr>
                <a:spLocks/>
              </p:cNvSpPr>
              <p:nvPr/>
            </p:nvSpPr>
            <p:spPr bwMode="auto">
              <a:xfrm>
                <a:off x="3453" y="6064"/>
                <a:ext cx="0" cy="285"/>
              </a:xfrm>
              <a:custGeom>
                <a:avLst/>
                <a:gdLst/>
                <a:ahLst/>
                <a:cxnLst>
                  <a:cxn ang="0">
                    <a:pos x="0" y="0"/>
                  </a:cxn>
                  <a:cxn ang="0">
                    <a:pos x="0" y="19902"/>
                  </a:cxn>
                </a:cxnLst>
                <a:rect l="0" t="0" r="r" b="b"/>
                <a:pathLst>
                  <a:path w="20000" h="20000">
                    <a:moveTo>
                      <a:pt x="0" y="0"/>
                    </a:moveTo>
                    <a:lnTo>
                      <a:pt x="0" y="19902"/>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45" name="Freeform 21"/>
              <p:cNvSpPr>
                <a:spLocks/>
              </p:cNvSpPr>
              <p:nvPr/>
            </p:nvSpPr>
            <p:spPr bwMode="auto">
              <a:xfrm>
                <a:off x="3930" y="6006"/>
                <a:ext cx="73" cy="58"/>
              </a:xfrm>
              <a:custGeom>
                <a:avLst/>
                <a:gdLst/>
                <a:ahLst/>
                <a:cxnLst>
                  <a:cxn ang="0">
                    <a:pos x="0" y="0"/>
                  </a:cxn>
                  <a:cxn ang="0">
                    <a:pos x="12973" y="4286"/>
                  </a:cxn>
                  <a:cxn ang="0">
                    <a:pos x="19730" y="19524"/>
                  </a:cxn>
                  <a:cxn ang="0">
                    <a:pos x="0" y="19524"/>
                  </a:cxn>
                  <a:cxn ang="0">
                    <a:pos x="0" y="0"/>
                  </a:cxn>
                </a:cxnLst>
                <a:rect l="0" t="0" r="r" b="b"/>
                <a:pathLst>
                  <a:path w="20000" h="20000">
                    <a:moveTo>
                      <a:pt x="0" y="0"/>
                    </a:moveTo>
                    <a:lnTo>
                      <a:pt x="12973" y="4286"/>
                    </a:lnTo>
                    <a:lnTo>
                      <a:pt x="19730" y="19524"/>
                    </a:lnTo>
                    <a:lnTo>
                      <a:pt x="0" y="19524"/>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46" name="Freeform 22"/>
              <p:cNvSpPr>
                <a:spLocks/>
              </p:cNvSpPr>
              <p:nvPr/>
            </p:nvSpPr>
            <p:spPr bwMode="auto">
              <a:xfrm>
                <a:off x="3915" y="6006"/>
                <a:ext cx="91" cy="66"/>
              </a:xfrm>
              <a:custGeom>
                <a:avLst/>
                <a:gdLst/>
                <a:ahLst/>
                <a:cxnLst>
                  <a:cxn ang="0">
                    <a:pos x="0" y="0"/>
                  </a:cxn>
                  <a:cxn ang="0">
                    <a:pos x="13882" y="3600"/>
                  </a:cxn>
                  <a:cxn ang="0">
                    <a:pos x="19765" y="19600"/>
                  </a:cxn>
                </a:cxnLst>
                <a:rect l="0" t="0" r="r" b="b"/>
                <a:pathLst>
                  <a:path w="20000" h="20000">
                    <a:moveTo>
                      <a:pt x="0" y="0"/>
                    </a:moveTo>
                    <a:lnTo>
                      <a:pt x="13882" y="3600"/>
                    </a:lnTo>
                    <a:lnTo>
                      <a:pt x="19765" y="1960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47" name="Freeform 23"/>
              <p:cNvSpPr>
                <a:spLocks/>
              </p:cNvSpPr>
              <p:nvPr/>
            </p:nvSpPr>
            <p:spPr bwMode="auto">
              <a:xfrm>
                <a:off x="3453" y="6341"/>
                <a:ext cx="64" cy="61"/>
              </a:xfrm>
              <a:custGeom>
                <a:avLst/>
                <a:gdLst/>
                <a:ahLst/>
                <a:cxnLst>
                  <a:cxn ang="0">
                    <a:pos x="19677" y="19524"/>
                  </a:cxn>
                  <a:cxn ang="0">
                    <a:pos x="7742" y="11905"/>
                  </a:cxn>
                  <a:cxn ang="0">
                    <a:pos x="0" y="0"/>
                  </a:cxn>
                  <a:cxn ang="0">
                    <a:pos x="19677" y="0"/>
                  </a:cxn>
                  <a:cxn ang="0">
                    <a:pos x="19677" y="19524"/>
                  </a:cxn>
                </a:cxnLst>
                <a:rect l="0" t="0" r="r" b="b"/>
                <a:pathLst>
                  <a:path w="20000" h="20000">
                    <a:moveTo>
                      <a:pt x="19677" y="19524"/>
                    </a:moveTo>
                    <a:lnTo>
                      <a:pt x="7742" y="11905"/>
                    </a:lnTo>
                    <a:lnTo>
                      <a:pt x="0" y="0"/>
                    </a:lnTo>
                    <a:lnTo>
                      <a:pt x="19677" y="0"/>
                    </a:lnTo>
                    <a:lnTo>
                      <a:pt x="19677" y="19524"/>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48" name="Freeform 24"/>
              <p:cNvSpPr>
                <a:spLocks/>
              </p:cNvSpPr>
              <p:nvPr/>
            </p:nvSpPr>
            <p:spPr bwMode="auto">
              <a:xfrm>
                <a:off x="3453" y="6333"/>
                <a:ext cx="75" cy="69"/>
              </a:xfrm>
              <a:custGeom>
                <a:avLst/>
                <a:gdLst/>
                <a:ahLst/>
                <a:cxnLst>
                  <a:cxn ang="0">
                    <a:pos x="19722" y="19600"/>
                  </a:cxn>
                  <a:cxn ang="0">
                    <a:pos x="6667" y="13600"/>
                  </a:cxn>
                  <a:cxn ang="0">
                    <a:pos x="0" y="0"/>
                  </a:cxn>
                </a:cxnLst>
                <a:rect l="0" t="0" r="r" b="b"/>
                <a:pathLst>
                  <a:path w="20000" h="20000">
                    <a:moveTo>
                      <a:pt x="19722" y="19600"/>
                    </a:moveTo>
                    <a:lnTo>
                      <a:pt x="6667" y="13600"/>
                    </a:lnTo>
                    <a:lnTo>
                      <a:pt x="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49" name="Freeform 25"/>
              <p:cNvSpPr>
                <a:spLocks/>
              </p:cNvSpPr>
              <p:nvPr/>
            </p:nvSpPr>
            <p:spPr bwMode="auto">
              <a:xfrm>
                <a:off x="3678" y="6276"/>
                <a:ext cx="0" cy="128"/>
              </a:xfrm>
              <a:custGeom>
                <a:avLst/>
                <a:gdLst/>
                <a:ahLst/>
                <a:cxnLst>
                  <a:cxn ang="0">
                    <a:pos x="0" y="0"/>
                  </a:cxn>
                  <a:cxn ang="0">
                    <a:pos x="0" y="19775"/>
                  </a:cxn>
                </a:cxnLst>
                <a:rect l="0" t="0" r="r" b="b"/>
                <a:pathLst>
                  <a:path w="20000" h="20000">
                    <a:moveTo>
                      <a:pt x="0" y="0"/>
                    </a:moveTo>
                    <a:lnTo>
                      <a:pt x="0" y="19775"/>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0" name="Freeform 26"/>
              <p:cNvSpPr>
                <a:spLocks/>
              </p:cNvSpPr>
              <p:nvPr/>
            </p:nvSpPr>
            <p:spPr bwMode="auto">
              <a:xfrm>
                <a:off x="3542" y="6276"/>
                <a:ext cx="147" cy="0"/>
              </a:xfrm>
              <a:custGeom>
                <a:avLst/>
                <a:gdLst/>
                <a:ahLst/>
                <a:cxnLst>
                  <a:cxn ang="0">
                    <a:pos x="0" y="0"/>
                  </a:cxn>
                  <a:cxn ang="0">
                    <a:pos x="19862" y="0"/>
                  </a:cxn>
                </a:cxnLst>
                <a:rect l="0" t="0" r="r" b="b"/>
                <a:pathLst>
                  <a:path w="20000" h="20000">
                    <a:moveTo>
                      <a:pt x="0" y="0"/>
                    </a:moveTo>
                    <a:lnTo>
                      <a:pt x="19862"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1" name="Freeform 27"/>
              <p:cNvSpPr>
                <a:spLocks/>
              </p:cNvSpPr>
              <p:nvPr/>
            </p:nvSpPr>
            <p:spPr bwMode="auto">
              <a:xfrm>
                <a:off x="3542" y="6398"/>
                <a:ext cx="0" cy="445"/>
              </a:xfrm>
              <a:custGeom>
                <a:avLst/>
                <a:gdLst/>
                <a:ahLst/>
                <a:cxnLst>
                  <a:cxn ang="0">
                    <a:pos x="0" y="0"/>
                  </a:cxn>
                  <a:cxn ang="0">
                    <a:pos x="0" y="19938"/>
                  </a:cxn>
                </a:cxnLst>
                <a:rect l="0" t="0" r="r" b="b"/>
                <a:pathLst>
                  <a:path w="20000" h="20000">
                    <a:moveTo>
                      <a:pt x="0" y="0"/>
                    </a:moveTo>
                    <a:lnTo>
                      <a:pt x="0" y="19938"/>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2" name="Freeform 28"/>
              <p:cNvSpPr>
                <a:spLocks/>
              </p:cNvSpPr>
              <p:nvPr/>
            </p:nvSpPr>
            <p:spPr bwMode="auto">
              <a:xfrm>
                <a:off x="3517" y="6398"/>
                <a:ext cx="166" cy="6"/>
              </a:xfrm>
              <a:custGeom>
                <a:avLst/>
                <a:gdLst/>
                <a:ahLst/>
                <a:cxnLst>
                  <a:cxn ang="0">
                    <a:pos x="0" y="0"/>
                  </a:cxn>
                  <a:cxn ang="0">
                    <a:pos x="19881" y="0"/>
                  </a:cxn>
                </a:cxnLst>
                <a:rect l="0" t="0" r="r" b="b"/>
                <a:pathLst>
                  <a:path w="20000" h="20000">
                    <a:moveTo>
                      <a:pt x="0" y="0"/>
                    </a:moveTo>
                    <a:lnTo>
                      <a:pt x="19881"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3" name="Freeform 29"/>
              <p:cNvSpPr>
                <a:spLocks/>
              </p:cNvSpPr>
              <p:nvPr/>
            </p:nvSpPr>
            <p:spPr bwMode="auto">
              <a:xfrm>
                <a:off x="3542" y="6154"/>
                <a:ext cx="0" cy="139"/>
              </a:xfrm>
              <a:custGeom>
                <a:avLst/>
                <a:gdLst/>
                <a:ahLst/>
                <a:cxnLst>
                  <a:cxn ang="0">
                    <a:pos x="0" y="0"/>
                  </a:cxn>
                  <a:cxn ang="0">
                    <a:pos x="0" y="19796"/>
                  </a:cxn>
                </a:cxnLst>
                <a:rect l="0" t="0" r="r" b="b"/>
                <a:pathLst>
                  <a:path w="20000" h="20000">
                    <a:moveTo>
                      <a:pt x="0" y="0"/>
                    </a:moveTo>
                    <a:lnTo>
                      <a:pt x="0" y="19796"/>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4" name="Freeform 30"/>
              <p:cNvSpPr>
                <a:spLocks/>
              </p:cNvSpPr>
              <p:nvPr/>
            </p:nvSpPr>
            <p:spPr bwMode="auto">
              <a:xfrm>
                <a:off x="3678" y="6276"/>
                <a:ext cx="107" cy="102"/>
              </a:xfrm>
              <a:custGeom>
                <a:avLst/>
                <a:gdLst/>
                <a:ahLst/>
                <a:cxnLst>
                  <a:cxn ang="0">
                    <a:pos x="0" y="17568"/>
                  </a:cxn>
                  <a:cxn ang="0">
                    <a:pos x="0" y="8919"/>
                  </a:cxn>
                  <a:cxn ang="0">
                    <a:pos x="6422" y="2162"/>
                  </a:cxn>
                  <a:cxn ang="0">
                    <a:pos x="13028" y="0"/>
                  </a:cxn>
                  <a:cxn ang="0">
                    <a:pos x="19817" y="4324"/>
                  </a:cxn>
                  <a:cxn ang="0">
                    <a:pos x="19817" y="10811"/>
                  </a:cxn>
                  <a:cxn ang="0">
                    <a:pos x="15596" y="17568"/>
                  </a:cxn>
                  <a:cxn ang="0">
                    <a:pos x="6422" y="19730"/>
                  </a:cxn>
                  <a:cxn ang="0">
                    <a:pos x="0" y="17568"/>
                  </a:cxn>
                </a:cxnLst>
                <a:rect l="0" t="0" r="r" b="b"/>
                <a:pathLst>
                  <a:path w="20000" h="20000">
                    <a:moveTo>
                      <a:pt x="0" y="17568"/>
                    </a:moveTo>
                    <a:lnTo>
                      <a:pt x="0" y="8919"/>
                    </a:lnTo>
                    <a:lnTo>
                      <a:pt x="6422" y="2162"/>
                    </a:lnTo>
                    <a:lnTo>
                      <a:pt x="13028" y="0"/>
                    </a:lnTo>
                    <a:lnTo>
                      <a:pt x="19817" y="4324"/>
                    </a:lnTo>
                    <a:lnTo>
                      <a:pt x="19817" y="10811"/>
                    </a:lnTo>
                    <a:lnTo>
                      <a:pt x="15596" y="17568"/>
                    </a:lnTo>
                    <a:lnTo>
                      <a:pt x="6422" y="19730"/>
                    </a:lnTo>
                    <a:lnTo>
                      <a:pt x="0" y="17568"/>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55" name="Freeform 31"/>
              <p:cNvSpPr>
                <a:spLocks/>
              </p:cNvSpPr>
              <p:nvPr/>
            </p:nvSpPr>
            <p:spPr bwMode="auto">
              <a:xfrm>
                <a:off x="3678" y="6276"/>
                <a:ext cx="107" cy="102"/>
              </a:xfrm>
              <a:custGeom>
                <a:avLst/>
                <a:gdLst/>
                <a:ahLst/>
                <a:cxnLst>
                  <a:cxn ang="0">
                    <a:pos x="0" y="17568"/>
                  </a:cxn>
                  <a:cxn ang="0">
                    <a:pos x="0" y="8919"/>
                  </a:cxn>
                  <a:cxn ang="0">
                    <a:pos x="6422" y="2162"/>
                  </a:cxn>
                  <a:cxn ang="0">
                    <a:pos x="13028" y="0"/>
                  </a:cxn>
                  <a:cxn ang="0">
                    <a:pos x="19817" y="4324"/>
                  </a:cxn>
                  <a:cxn ang="0">
                    <a:pos x="19817" y="10811"/>
                  </a:cxn>
                  <a:cxn ang="0">
                    <a:pos x="15596" y="17568"/>
                  </a:cxn>
                  <a:cxn ang="0">
                    <a:pos x="6422" y="19730"/>
                  </a:cxn>
                  <a:cxn ang="0">
                    <a:pos x="0" y="17568"/>
                  </a:cxn>
                </a:cxnLst>
                <a:rect l="0" t="0" r="r" b="b"/>
                <a:pathLst>
                  <a:path w="20000" h="20000">
                    <a:moveTo>
                      <a:pt x="0" y="17568"/>
                    </a:moveTo>
                    <a:lnTo>
                      <a:pt x="0" y="8919"/>
                    </a:lnTo>
                    <a:lnTo>
                      <a:pt x="6422" y="2162"/>
                    </a:lnTo>
                    <a:lnTo>
                      <a:pt x="13028" y="0"/>
                    </a:lnTo>
                    <a:lnTo>
                      <a:pt x="19817" y="4324"/>
                    </a:lnTo>
                    <a:lnTo>
                      <a:pt x="19817" y="10811"/>
                    </a:lnTo>
                    <a:lnTo>
                      <a:pt x="15596" y="17568"/>
                    </a:lnTo>
                    <a:lnTo>
                      <a:pt x="6422" y="19730"/>
                    </a:lnTo>
                    <a:lnTo>
                      <a:pt x="0" y="17568"/>
                    </a:lnTo>
                    <a:close/>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6" name="Freeform 32"/>
              <p:cNvSpPr>
                <a:spLocks/>
              </p:cNvSpPr>
              <p:nvPr/>
            </p:nvSpPr>
            <p:spPr bwMode="auto">
              <a:xfrm>
                <a:off x="3904" y="6130"/>
                <a:ext cx="0" cy="717"/>
              </a:xfrm>
              <a:custGeom>
                <a:avLst/>
                <a:gdLst/>
                <a:ahLst/>
                <a:cxnLst>
                  <a:cxn ang="0">
                    <a:pos x="0" y="0"/>
                  </a:cxn>
                  <a:cxn ang="0">
                    <a:pos x="0" y="19961"/>
                  </a:cxn>
                </a:cxnLst>
                <a:rect l="0" t="0" r="r" b="b"/>
                <a:pathLst>
                  <a:path w="20000" h="20000">
                    <a:moveTo>
                      <a:pt x="0" y="0"/>
                    </a:moveTo>
                    <a:lnTo>
                      <a:pt x="0" y="19961"/>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7" name="Freeform 33"/>
              <p:cNvSpPr>
                <a:spLocks/>
              </p:cNvSpPr>
              <p:nvPr/>
            </p:nvSpPr>
            <p:spPr bwMode="auto">
              <a:xfrm>
                <a:off x="4006" y="6077"/>
                <a:ext cx="0" cy="395"/>
              </a:xfrm>
              <a:custGeom>
                <a:avLst/>
                <a:gdLst/>
                <a:ahLst/>
                <a:cxnLst>
                  <a:cxn ang="0">
                    <a:pos x="0" y="0"/>
                  </a:cxn>
                  <a:cxn ang="0">
                    <a:pos x="0" y="19930"/>
                  </a:cxn>
                </a:cxnLst>
                <a:rect l="0" t="0" r="r" b="b"/>
                <a:pathLst>
                  <a:path w="20000" h="20000">
                    <a:moveTo>
                      <a:pt x="0" y="0"/>
                    </a:moveTo>
                    <a:lnTo>
                      <a:pt x="0" y="1993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8" name="Freeform 34"/>
              <p:cNvSpPr>
                <a:spLocks/>
              </p:cNvSpPr>
              <p:nvPr/>
            </p:nvSpPr>
            <p:spPr bwMode="auto">
              <a:xfrm>
                <a:off x="3904" y="6472"/>
                <a:ext cx="102" cy="0"/>
              </a:xfrm>
              <a:custGeom>
                <a:avLst/>
                <a:gdLst/>
                <a:ahLst/>
                <a:cxnLst>
                  <a:cxn ang="0">
                    <a:pos x="0" y="0"/>
                  </a:cxn>
                  <a:cxn ang="0">
                    <a:pos x="19796" y="0"/>
                  </a:cxn>
                </a:cxnLst>
                <a:rect l="0" t="0" r="r" b="b"/>
                <a:pathLst>
                  <a:path w="20000" h="20000">
                    <a:moveTo>
                      <a:pt x="0" y="0"/>
                    </a:moveTo>
                    <a:lnTo>
                      <a:pt x="19796"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59" name="Freeform 35"/>
              <p:cNvSpPr>
                <a:spLocks/>
              </p:cNvSpPr>
              <p:nvPr/>
            </p:nvSpPr>
            <p:spPr bwMode="auto">
              <a:xfrm>
                <a:off x="3542" y="6830"/>
                <a:ext cx="346" cy="0"/>
              </a:xfrm>
              <a:custGeom>
                <a:avLst/>
                <a:gdLst/>
                <a:ahLst/>
                <a:cxnLst>
                  <a:cxn ang="0">
                    <a:pos x="0" y="0"/>
                  </a:cxn>
                  <a:cxn ang="0">
                    <a:pos x="19942" y="0"/>
                  </a:cxn>
                </a:cxnLst>
                <a:rect l="0" t="0" r="r" b="b"/>
                <a:pathLst>
                  <a:path w="20000" h="20000">
                    <a:moveTo>
                      <a:pt x="0" y="0"/>
                    </a:moveTo>
                    <a:lnTo>
                      <a:pt x="19942"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60" name="Freeform 36"/>
              <p:cNvSpPr>
                <a:spLocks/>
              </p:cNvSpPr>
              <p:nvPr/>
            </p:nvSpPr>
            <p:spPr bwMode="auto">
              <a:xfrm>
                <a:off x="3736" y="6006"/>
                <a:ext cx="106" cy="103"/>
              </a:xfrm>
              <a:custGeom>
                <a:avLst/>
                <a:gdLst/>
                <a:ahLst/>
                <a:cxnLst>
                  <a:cxn ang="0">
                    <a:pos x="19817" y="0"/>
                  </a:cxn>
                  <a:cxn ang="0">
                    <a:pos x="17615" y="6486"/>
                  </a:cxn>
                  <a:cxn ang="0">
                    <a:pos x="13028" y="13514"/>
                  </a:cxn>
                  <a:cxn ang="0">
                    <a:pos x="0" y="19730"/>
                  </a:cxn>
                  <a:cxn ang="0">
                    <a:pos x="0" y="0"/>
                  </a:cxn>
                  <a:cxn ang="0">
                    <a:pos x="19817" y="0"/>
                  </a:cxn>
                </a:cxnLst>
                <a:rect l="0" t="0" r="r" b="b"/>
                <a:pathLst>
                  <a:path w="20000" h="20000">
                    <a:moveTo>
                      <a:pt x="19817" y="0"/>
                    </a:moveTo>
                    <a:lnTo>
                      <a:pt x="17615" y="6486"/>
                    </a:lnTo>
                    <a:lnTo>
                      <a:pt x="13028" y="13514"/>
                    </a:lnTo>
                    <a:lnTo>
                      <a:pt x="0" y="19730"/>
                    </a:lnTo>
                    <a:lnTo>
                      <a:pt x="0" y="0"/>
                    </a:lnTo>
                    <a:lnTo>
                      <a:pt x="19817"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61" name="Freeform 37"/>
              <p:cNvSpPr>
                <a:spLocks/>
              </p:cNvSpPr>
              <p:nvPr/>
            </p:nvSpPr>
            <p:spPr bwMode="auto">
              <a:xfrm>
                <a:off x="3743" y="6006"/>
                <a:ext cx="129" cy="111"/>
              </a:xfrm>
              <a:custGeom>
                <a:avLst/>
                <a:gdLst/>
                <a:ahLst/>
                <a:cxnLst>
                  <a:cxn ang="0">
                    <a:pos x="19835" y="0"/>
                  </a:cxn>
                  <a:cxn ang="0">
                    <a:pos x="18017" y="7952"/>
                  </a:cxn>
                  <a:cxn ang="0">
                    <a:pos x="13719" y="13735"/>
                  </a:cxn>
                  <a:cxn ang="0">
                    <a:pos x="0" y="19759"/>
                  </a:cxn>
                </a:cxnLst>
                <a:rect l="0" t="0" r="r" b="b"/>
                <a:pathLst>
                  <a:path w="20000" h="20000">
                    <a:moveTo>
                      <a:pt x="19835" y="0"/>
                    </a:moveTo>
                    <a:lnTo>
                      <a:pt x="18017" y="7952"/>
                    </a:lnTo>
                    <a:lnTo>
                      <a:pt x="13719" y="13735"/>
                    </a:lnTo>
                    <a:lnTo>
                      <a:pt x="0" y="1975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62" name="Freeform 38"/>
              <p:cNvSpPr>
                <a:spLocks/>
              </p:cNvSpPr>
              <p:nvPr/>
            </p:nvSpPr>
            <p:spPr bwMode="auto">
              <a:xfrm>
                <a:off x="3662" y="6109"/>
                <a:ext cx="46" cy="190"/>
              </a:xfrm>
              <a:custGeom>
                <a:avLst/>
                <a:gdLst/>
                <a:ahLst/>
                <a:cxnLst>
                  <a:cxn ang="0">
                    <a:pos x="0" y="0"/>
                  </a:cxn>
                  <a:cxn ang="0">
                    <a:pos x="19583" y="11857"/>
                  </a:cxn>
                  <a:cxn ang="0">
                    <a:pos x="19583" y="16429"/>
                  </a:cxn>
                  <a:cxn ang="0">
                    <a:pos x="10000" y="19857"/>
                  </a:cxn>
                </a:cxnLst>
                <a:rect l="0" t="0" r="r" b="b"/>
                <a:pathLst>
                  <a:path w="20000" h="20000">
                    <a:moveTo>
                      <a:pt x="0" y="0"/>
                    </a:moveTo>
                    <a:lnTo>
                      <a:pt x="19583" y="11857"/>
                    </a:lnTo>
                    <a:lnTo>
                      <a:pt x="19583" y="16429"/>
                    </a:lnTo>
                    <a:lnTo>
                      <a:pt x="10000" y="19857"/>
                    </a:lnTo>
                  </a:path>
                </a:pathLst>
              </a:custGeom>
              <a:noFill/>
              <a:ln w="8890" cap="flat">
                <a:solidFill>
                  <a:srgbClr val="008080"/>
                </a:solidFill>
                <a:prstDash val="solid"/>
                <a:round/>
                <a:headEnd type="none" w="med" len="med"/>
                <a:tailEnd type="none" w="med" len="med"/>
              </a:ln>
              <a:effectLst/>
            </p:spPr>
            <p:txBody>
              <a:bodyPr/>
              <a:lstStyle/>
              <a:p>
                <a:pPr>
                  <a:defRPr/>
                </a:pPr>
                <a:endParaRPr lang="en-US"/>
              </a:p>
            </p:txBody>
          </p:sp>
          <p:sp>
            <p:nvSpPr>
              <p:cNvPr id="1063" name="Freeform 39"/>
              <p:cNvSpPr>
                <a:spLocks/>
              </p:cNvSpPr>
              <p:nvPr/>
            </p:nvSpPr>
            <p:spPr bwMode="auto">
              <a:xfrm>
                <a:off x="3602" y="5983"/>
                <a:ext cx="106" cy="119"/>
              </a:xfrm>
              <a:custGeom>
                <a:avLst/>
                <a:gdLst/>
                <a:ahLst/>
                <a:cxnLst>
                  <a:cxn ang="0">
                    <a:pos x="19817" y="19759"/>
                  </a:cxn>
                  <a:cxn ang="0">
                    <a:pos x="6972" y="13976"/>
                  </a:cxn>
                  <a:cxn ang="0">
                    <a:pos x="2385" y="7952"/>
                  </a:cxn>
                  <a:cxn ang="0">
                    <a:pos x="0" y="0"/>
                  </a:cxn>
                  <a:cxn ang="0">
                    <a:pos x="19817" y="0"/>
                  </a:cxn>
                  <a:cxn ang="0">
                    <a:pos x="19817" y="19759"/>
                  </a:cxn>
                </a:cxnLst>
                <a:rect l="0" t="0" r="r" b="b"/>
                <a:pathLst>
                  <a:path w="20000" h="20000">
                    <a:moveTo>
                      <a:pt x="19817" y="19759"/>
                    </a:moveTo>
                    <a:lnTo>
                      <a:pt x="6972" y="13976"/>
                    </a:lnTo>
                    <a:lnTo>
                      <a:pt x="2385" y="7952"/>
                    </a:lnTo>
                    <a:lnTo>
                      <a:pt x="0" y="0"/>
                    </a:lnTo>
                    <a:lnTo>
                      <a:pt x="19817" y="0"/>
                    </a:lnTo>
                    <a:lnTo>
                      <a:pt x="19817" y="19759"/>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64" name="Freeform 40"/>
              <p:cNvSpPr>
                <a:spLocks/>
              </p:cNvSpPr>
              <p:nvPr/>
            </p:nvSpPr>
            <p:spPr bwMode="auto">
              <a:xfrm>
                <a:off x="3743" y="6109"/>
                <a:ext cx="54" cy="190"/>
              </a:xfrm>
              <a:custGeom>
                <a:avLst/>
                <a:gdLst/>
                <a:ahLst/>
                <a:cxnLst>
                  <a:cxn ang="0">
                    <a:pos x="14118" y="19857"/>
                  </a:cxn>
                  <a:cxn ang="0">
                    <a:pos x="5098" y="17714"/>
                  </a:cxn>
                  <a:cxn ang="0">
                    <a:pos x="0" y="12857"/>
                  </a:cxn>
                  <a:cxn ang="0">
                    <a:pos x="19608" y="0"/>
                  </a:cxn>
                </a:cxnLst>
                <a:rect l="0" t="0" r="r" b="b"/>
                <a:pathLst>
                  <a:path w="20000" h="20000">
                    <a:moveTo>
                      <a:pt x="14118" y="19857"/>
                    </a:moveTo>
                    <a:lnTo>
                      <a:pt x="5098" y="17714"/>
                    </a:lnTo>
                    <a:lnTo>
                      <a:pt x="0" y="12857"/>
                    </a:lnTo>
                    <a:lnTo>
                      <a:pt x="19608" y="0"/>
                    </a:lnTo>
                  </a:path>
                </a:pathLst>
              </a:custGeom>
              <a:noFill/>
              <a:ln w="8890" cap="flat">
                <a:solidFill>
                  <a:srgbClr val="008080"/>
                </a:solidFill>
                <a:prstDash val="solid"/>
                <a:round/>
                <a:headEnd type="none" w="med" len="med"/>
                <a:tailEnd type="none" w="med" len="med"/>
              </a:ln>
              <a:effectLst/>
            </p:spPr>
            <p:txBody>
              <a:bodyPr/>
              <a:lstStyle/>
              <a:p>
                <a:pPr>
                  <a:defRPr/>
                </a:pPr>
                <a:endParaRPr lang="en-US"/>
              </a:p>
            </p:txBody>
          </p:sp>
          <p:sp>
            <p:nvSpPr>
              <p:cNvPr id="1065" name="Freeform 41"/>
              <p:cNvSpPr>
                <a:spLocks/>
              </p:cNvSpPr>
              <p:nvPr/>
            </p:nvSpPr>
            <p:spPr bwMode="auto">
              <a:xfrm>
                <a:off x="3721" y="6130"/>
                <a:ext cx="27" cy="147"/>
              </a:xfrm>
              <a:custGeom>
                <a:avLst/>
                <a:gdLst/>
                <a:ahLst/>
                <a:cxnLst>
                  <a:cxn ang="0">
                    <a:pos x="0" y="0"/>
                  </a:cxn>
                  <a:cxn ang="0">
                    <a:pos x="19167" y="0"/>
                  </a:cxn>
                  <a:cxn ang="0">
                    <a:pos x="19167" y="19815"/>
                  </a:cxn>
                  <a:cxn ang="0">
                    <a:pos x="0" y="19815"/>
                  </a:cxn>
                  <a:cxn ang="0">
                    <a:pos x="0" y="0"/>
                  </a:cxn>
                </a:cxnLst>
                <a:rect l="0" t="0" r="r" b="b"/>
                <a:pathLst>
                  <a:path w="20000" h="20000">
                    <a:moveTo>
                      <a:pt x="0" y="0"/>
                    </a:moveTo>
                    <a:lnTo>
                      <a:pt x="19167" y="0"/>
                    </a:lnTo>
                    <a:lnTo>
                      <a:pt x="19167" y="19815"/>
                    </a:lnTo>
                    <a:lnTo>
                      <a:pt x="0" y="19815"/>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66" name="Rectangle 42"/>
              <p:cNvSpPr>
                <a:spLocks noChangeArrowheads="1"/>
              </p:cNvSpPr>
              <p:nvPr/>
            </p:nvSpPr>
            <p:spPr bwMode="auto">
              <a:xfrm>
                <a:off x="3731" y="6138"/>
                <a:ext cx="17" cy="147"/>
              </a:xfrm>
              <a:prstGeom prst="rect">
                <a:avLst/>
              </a:prstGeom>
              <a:noFill/>
              <a:ln w="8890">
                <a:solidFill>
                  <a:srgbClr val="008080"/>
                </a:solidFill>
                <a:miter lim="800000"/>
                <a:headEnd/>
                <a:tailEnd/>
              </a:ln>
              <a:effectLst/>
            </p:spPr>
            <p:txBody>
              <a:bodyPr/>
              <a:lstStyle/>
              <a:p>
                <a:pPr>
                  <a:defRPr/>
                </a:pPr>
                <a:endParaRPr lang="en-US"/>
              </a:p>
            </p:txBody>
          </p:sp>
          <p:sp>
            <p:nvSpPr>
              <p:cNvPr id="1067" name="Freeform 43"/>
              <p:cNvSpPr>
                <a:spLocks/>
              </p:cNvSpPr>
              <p:nvPr/>
            </p:nvSpPr>
            <p:spPr bwMode="auto">
              <a:xfrm>
                <a:off x="3710" y="6117"/>
                <a:ext cx="38" cy="1"/>
              </a:xfrm>
              <a:custGeom>
                <a:avLst/>
                <a:gdLst/>
                <a:ahLst/>
                <a:cxnLst>
                  <a:cxn ang="0">
                    <a:pos x="0" y="0"/>
                  </a:cxn>
                  <a:cxn ang="0">
                    <a:pos x="19474" y="0"/>
                  </a:cxn>
                </a:cxnLst>
                <a:rect l="0" t="0" r="r" b="b"/>
                <a:pathLst>
                  <a:path w="20000" h="20000">
                    <a:moveTo>
                      <a:pt x="0" y="0"/>
                    </a:moveTo>
                    <a:lnTo>
                      <a:pt x="19474"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68" name="Freeform 44"/>
              <p:cNvSpPr>
                <a:spLocks/>
              </p:cNvSpPr>
              <p:nvPr/>
            </p:nvSpPr>
            <p:spPr bwMode="auto">
              <a:xfrm>
                <a:off x="3904" y="6472"/>
                <a:ext cx="102" cy="87"/>
              </a:xfrm>
              <a:custGeom>
                <a:avLst/>
                <a:gdLst/>
                <a:ahLst/>
                <a:cxnLst>
                  <a:cxn ang="0">
                    <a:pos x="19796" y="0"/>
                  </a:cxn>
                  <a:cxn ang="0">
                    <a:pos x="12245" y="15152"/>
                  </a:cxn>
                  <a:cxn ang="0">
                    <a:pos x="7347" y="19697"/>
                  </a:cxn>
                  <a:cxn ang="0">
                    <a:pos x="0" y="19697"/>
                  </a:cxn>
                </a:cxnLst>
                <a:rect l="0" t="0" r="r" b="b"/>
                <a:pathLst>
                  <a:path w="20000" h="20000">
                    <a:moveTo>
                      <a:pt x="19796" y="0"/>
                    </a:moveTo>
                    <a:lnTo>
                      <a:pt x="12245" y="15152"/>
                    </a:lnTo>
                    <a:lnTo>
                      <a:pt x="7347" y="19697"/>
                    </a:lnTo>
                    <a:lnTo>
                      <a:pt x="0" y="19697"/>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69" name="Freeform 45"/>
              <p:cNvSpPr>
                <a:spLocks/>
              </p:cNvSpPr>
              <p:nvPr/>
            </p:nvSpPr>
            <p:spPr bwMode="auto">
              <a:xfrm>
                <a:off x="3634" y="5975"/>
                <a:ext cx="166" cy="0"/>
              </a:xfrm>
              <a:custGeom>
                <a:avLst/>
                <a:gdLst/>
                <a:ahLst/>
                <a:cxnLst>
                  <a:cxn ang="0">
                    <a:pos x="0" y="0"/>
                  </a:cxn>
                  <a:cxn ang="0">
                    <a:pos x="19881" y="0"/>
                  </a:cxn>
                </a:cxnLst>
                <a:rect l="0" t="0" r="r" b="b"/>
                <a:pathLst>
                  <a:path w="20000" h="20000">
                    <a:moveTo>
                      <a:pt x="0" y="0"/>
                    </a:moveTo>
                    <a:lnTo>
                      <a:pt x="19881"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0" name="Freeform 46"/>
              <p:cNvSpPr>
                <a:spLocks/>
              </p:cNvSpPr>
              <p:nvPr/>
            </p:nvSpPr>
            <p:spPr bwMode="auto">
              <a:xfrm>
                <a:off x="3528" y="6006"/>
                <a:ext cx="134" cy="0"/>
              </a:xfrm>
              <a:custGeom>
                <a:avLst/>
                <a:gdLst/>
                <a:ahLst/>
                <a:cxnLst>
                  <a:cxn ang="0">
                    <a:pos x="0" y="0"/>
                  </a:cxn>
                  <a:cxn ang="0">
                    <a:pos x="19850" y="0"/>
                  </a:cxn>
                </a:cxnLst>
                <a:rect l="0" t="0" r="r" b="b"/>
                <a:pathLst>
                  <a:path w="20000" h="20000">
                    <a:moveTo>
                      <a:pt x="0" y="0"/>
                    </a:moveTo>
                    <a:lnTo>
                      <a:pt x="1985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1" name="Freeform 47"/>
              <p:cNvSpPr>
                <a:spLocks/>
              </p:cNvSpPr>
              <p:nvPr/>
            </p:nvSpPr>
            <p:spPr bwMode="auto">
              <a:xfrm>
                <a:off x="3786" y="6006"/>
                <a:ext cx="144" cy="0"/>
              </a:xfrm>
              <a:custGeom>
                <a:avLst/>
                <a:gdLst/>
                <a:ahLst/>
                <a:cxnLst>
                  <a:cxn ang="0">
                    <a:pos x="0" y="0"/>
                  </a:cxn>
                  <a:cxn ang="0">
                    <a:pos x="19862" y="0"/>
                  </a:cxn>
                </a:cxnLst>
                <a:rect l="0" t="0" r="r" b="b"/>
                <a:pathLst>
                  <a:path w="20000" h="20000">
                    <a:moveTo>
                      <a:pt x="0" y="0"/>
                    </a:moveTo>
                    <a:lnTo>
                      <a:pt x="19862"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2" name="Freeform 48"/>
              <p:cNvSpPr>
                <a:spLocks/>
              </p:cNvSpPr>
              <p:nvPr/>
            </p:nvSpPr>
            <p:spPr bwMode="auto">
              <a:xfrm>
                <a:off x="3587" y="6006"/>
                <a:ext cx="124" cy="111"/>
              </a:xfrm>
              <a:custGeom>
                <a:avLst/>
                <a:gdLst/>
                <a:ahLst/>
                <a:cxnLst>
                  <a:cxn ang="0">
                    <a:pos x="0" y="0"/>
                  </a:cxn>
                  <a:cxn ang="0">
                    <a:pos x="0" y="7952"/>
                  </a:cxn>
                  <a:cxn ang="0">
                    <a:pos x="6281" y="13735"/>
                  </a:cxn>
                  <a:cxn ang="0">
                    <a:pos x="19835" y="19759"/>
                  </a:cxn>
                </a:cxnLst>
                <a:rect l="0" t="0" r="r" b="b"/>
                <a:pathLst>
                  <a:path w="20000" h="20000">
                    <a:moveTo>
                      <a:pt x="0" y="0"/>
                    </a:moveTo>
                    <a:lnTo>
                      <a:pt x="0" y="7952"/>
                    </a:lnTo>
                    <a:lnTo>
                      <a:pt x="6281" y="13735"/>
                    </a:lnTo>
                    <a:lnTo>
                      <a:pt x="19835" y="1975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3" name="Freeform 49"/>
              <p:cNvSpPr>
                <a:spLocks/>
              </p:cNvSpPr>
              <p:nvPr/>
            </p:nvSpPr>
            <p:spPr bwMode="auto">
              <a:xfrm>
                <a:off x="3651" y="5975"/>
                <a:ext cx="0" cy="33"/>
              </a:xfrm>
              <a:custGeom>
                <a:avLst/>
                <a:gdLst/>
                <a:ahLst/>
                <a:cxnLst>
                  <a:cxn ang="0">
                    <a:pos x="0" y="0"/>
                  </a:cxn>
                  <a:cxn ang="0">
                    <a:pos x="0" y="19200"/>
                  </a:cxn>
                </a:cxnLst>
                <a:rect l="0" t="0" r="r" b="b"/>
                <a:pathLst>
                  <a:path w="20000" h="20000">
                    <a:moveTo>
                      <a:pt x="0" y="0"/>
                    </a:moveTo>
                    <a:lnTo>
                      <a:pt x="0" y="1920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4" name="Freeform 50"/>
              <p:cNvSpPr>
                <a:spLocks/>
              </p:cNvSpPr>
              <p:nvPr/>
            </p:nvSpPr>
            <p:spPr bwMode="auto">
              <a:xfrm>
                <a:off x="3796" y="5983"/>
                <a:ext cx="0" cy="24"/>
              </a:xfrm>
              <a:custGeom>
                <a:avLst/>
                <a:gdLst/>
                <a:ahLst/>
                <a:cxnLst>
                  <a:cxn ang="0">
                    <a:pos x="0" y="0"/>
                  </a:cxn>
                  <a:cxn ang="0">
                    <a:pos x="0" y="18889"/>
                  </a:cxn>
                </a:cxnLst>
                <a:rect l="0" t="0" r="r" b="b"/>
                <a:pathLst>
                  <a:path w="20000" h="20000">
                    <a:moveTo>
                      <a:pt x="0" y="0"/>
                    </a:moveTo>
                    <a:lnTo>
                      <a:pt x="0" y="1888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5" name="Oval 51"/>
              <p:cNvSpPr>
                <a:spLocks noChangeArrowheads="1"/>
              </p:cNvSpPr>
              <p:nvPr/>
            </p:nvSpPr>
            <p:spPr bwMode="auto">
              <a:xfrm>
                <a:off x="4237" y="5759"/>
                <a:ext cx="199" cy="188"/>
              </a:xfrm>
              <a:prstGeom prst="ellipse">
                <a:avLst/>
              </a:prstGeom>
              <a:noFill/>
              <a:ln w="1270">
                <a:solidFill>
                  <a:srgbClr val="008080"/>
                </a:solidFill>
                <a:round/>
                <a:headEnd/>
                <a:tailEnd/>
              </a:ln>
              <a:effectLst/>
            </p:spPr>
            <p:txBody>
              <a:bodyPr/>
              <a:lstStyle/>
              <a:p>
                <a:pPr>
                  <a:defRPr/>
                </a:pPr>
                <a:endParaRPr lang="en-US"/>
              </a:p>
            </p:txBody>
          </p:sp>
          <p:sp>
            <p:nvSpPr>
              <p:cNvPr id="1076" name="Oval 52"/>
              <p:cNvSpPr>
                <a:spLocks noChangeArrowheads="1"/>
              </p:cNvSpPr>
              <p:nvPr/>
            </p:nvSpPr>
            <p:spPr bwMode="auto">
              <a:xfrm>
                <a:off x="4237" y="5759"/>
                <a:ext cx="199" cy="188"/>
              </a:xfrm>
              <a:prstGeom prst="ellipse">
                <a:avLst/>
              </a:prstGeom>
              <a:noFill/>
              <a:ln w="16510">
                <a:solidFill>
                  <a:srgbClr val="008080"/>
                </a:solidFill>
                <a:round/>
                <a:headEnd/>
                <a:tailEnd/>
              </a:ln>
              <a:effectLst/>
            </p:spPr>
            <p:txBody>
              <a:bodyPr/>
              <a:lstStyle/>
              <a:p>
                <a:pPr>
                  <a:defRPr/>
                </a:pPr>
                <a:endParaRPr lang="en-US"/>
              </a:p>
            </p:txBody>
          </p:sp>
          <p:sp>
            <p:nvSpPr>
              <p:cNvPr id="1077" name="Freeform 53"/>
              <p:cNvSpPr>
                <a:spLocks/>
              </p:cNvSpPr>
              <p:nvPr/>
            </p:nvSpPr>
            <p:spPr bwMode="auto">
              <a:xfrm>
                <a:off x="4532" y="5975"/>
                <a:ext cx="59" cy="69"/>
              </a:xfrm>
              <a:custGeom>
                <a:avLst/>
                <a:gdLst/>
                <a:ahLst/>
                <a:cxnLst>
                  <a:cxn ang="0">
                    <a:pos x="0" y="0"/>
                  </a:cxn>
                  <a:cxn ang="0">
                    <a:pos x="12000" y="6122"/>
                  </a:cxn>
                  <a:cxn ang="0">
                    <a:pos x="19667" y="19592"/>
                  </a:cxn>
                  <a:cxn ang="0">
                    <a:pos x="0" y="19592"/>
                  </a:cxn>
                  <a:cxn ang="0">
                    <a:pos x="0" y="0"/>
                  </a:cxn>
                </a:cxnLst>
                <a:rect l="0" t="0" r="r" b="b"/>
                <a:pathLst>
                  <a:path w="20000" h="20000">
                    <a:moveTo>
                      <a:pt x="0" y="0"/>
                    </a:moveTo>
                    <a:lnTo>
                      <a:pt x="12000" y="6122"/>
                    </a:lnTo>
                    <a:lnTo>
                      <a:pt x="19667" y="19592"/>
                    </a:lnTo>
                    <a:lnTo>
                      <a:pt x="0" y="19592"/>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78" name="Freeform 54"/>
              <p:cNvSpPr>
                <a:spLocks/>
              </p:cNvSpPr>
              <p:nvPr/>
            </p:nvSpPr>
            <p:spPr bwMode="auto">
              <a:xfrm>
                <a:off x="4505" y="5975"/>
                <a:ext cx="91" cy="77"/>
              </a:xfrm>
              <a:custGeom>
                <a:avLst/>
                <a:gdLst/>
                <a:ahLst/>
                <a:cxnLst>
                  <a:cxn ang="0">
                    <a:pos x="0" y="0"/>
                  </a:cxn>
                  <a:cxn ang="0">
                    <a:pos x="14353" y="5263"/>
                  </a:cxn>
                  <a:cxn ang="0">
                    <a:pos x="19765" y="19649"/>
                  </a:cxn>
                </a:cxnLst>
                <a:rect l="0" t="0" r="r" b="b"/>
                <a:pathLst>
                  <a:path w="20000" h="20000">
                    <a:moveTo>
                      <a:pt x="0" y="0"/>
                    </a:moveTo>
                    <a:lnTo>
                      <a:pt x="14353" y="5263"/>
                    </a:lnTo>
                    <a:lnTo>
                      <a:pt x="19765" y="1964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79" name="Freeform 55"/>
              <p:cNvSpPr>
                <a:spLocks/>
              </p:cNvSpPr>
              <p:nvPr/>
            </p:nvSpPr>
            <p:spPr bwMode="auto">
              <a:xfrm>
                <a:off x="4076" y="5975"/>
                <a:ext cx="64" cy="69"/>
              </a:xfrm>
              <a:custGeom>
                <a:avLst/>
                <a:gdLst/>
                <a:ahLst/>
                <a:cxnLst>
                  <a:cxn ang="0">
                    <a:pos x="0" y="19592"/>
                  </a:cxn>
                  <a:cxn ang="0">
                    <a:pos x="3548" y="6122"/>
                  </a:cxn>
                  <a:cxn ang="0">
                    <a:pos x="19677" y="0"/>
                  </a:cxn>
                  <a:cxn ang="0">
                    <a:pos x="19677" y="19592"/>
                  </a:cxn>
                  <a:cxn ang="0">
                    <a:pos x="0" y="19592"/>
                  </a:cxn>
                </a:cxnLst>
                <a:rect l="0" t="0" r="r" b="b"/>
                <a:pathLst>
                  <a:path w="20000" h="20000">
                    <a:moveTo>
                      <a:pt x="0" y="19592"/>
                    </a:moveTo>
                    <a:lnTo>
                      <a:pt x="3548" y="6122"/>
                    </a:lnTo>
                    <a:lnTo>
                      <a:pt x="19677" y="0"/>
                    </a:lnTo>
                    <a:lnTo>
                      <a:pt x="19677" y="19592"/>
                    </a:lnTo>
                    <a:lnTo>
                      <a:pt x="0" y="19592"/>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80" name="Freeform 56"/>
              <p:cNvSpPr>
                <a:spLocks/>
              </p:cNvSpPr>
              <p:nvPr/>
            </p:nvSpPr>
            <p:spPr bwMode="auto">
              <a:xfrm>
                <a:off x="4091" y="5975"/>
                <a:ext cx="74" cy="77"/>
              </a:xfrm>
              <a:custGeom>
                <a:avLst/>
                <a:gdLst/>
                <a:ahLst/>
                <a:cxnLst>
                  <a:cxn ang="0">
                    <a:pos x="0" y="19649"/>
                  </a:cxn>
                  <a:cxn ang="0">
                    <a:pos x="6216" y="5263"/>
                  </a:cxn>
                  <a:cxn ang="0">
                    <a:pos x="19730" y="0"/>
                  </a:cxn>
                </a:cxnLst>
                <a:rect l="0" t="0" r="r" b="b"/>
                <a:pathLst>
                  <a:path w="20000" h="20000">
                    <a:moveTo>
                      <a:pt x="0" y="19649"/>
                    </a:moveTo>
                    <a:lnTo>
                      <a:pt x="6216" y="5263"/>
                    </a:lnTo>
                    <a:lnTo>
                      <a:pt x="1973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1" name="Freeform 57"/>
              <p:cNvSpPr>
                <a:spLocks/>
              </p:cNvSpPr>
              <p:nvPr/>
            </p:nvSpPr>
            <p:spPr bwMode="auto">
              <a:xfrm>
                <a:off x="4167" y="5975"/>
                <a:ext cx="119" cy="0"/>
              </a:xfrm>
              <a:custGeom>
                <a:avLst/>
                <a:gdLst/>
                <a:ahLst/>
                <a:cxnLst>
                  <a:cxn ang="0">
                    <a:pos x="0" y="0"/>
                  </a:cxn>
                  <a:cxn ang="0">
                    <a:pos x="19835" y="0"/>
                  </a:cxn>
                </a:cxnLst>
                <a:rect l="0" t="0" r="r" b="b"/>
                <a:pathLst>
                  <a:path w="20000" h="20000">
                    <a:moveTo>
                      <a:pt x="0" y="0"/>
                    </a:moveTo>
                    <a:lnTo>
                      <a:pt x="19835"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2" name="Freeform 58"/>
              <p:cNvSpPr>
                <a:spLocks/>
              </p:cNvSpPr>
              <p:nvPr/>
            </p:nvSpPr>
            <p:spPr bwMode="auto">
              <a:xfrm>
                <a:off x="4420" y="5975"/>
                <a:ext cx="102" cy="0"/>
              </a:xfrm>
              <a:custGeom>
                <a:avLst/>
                <a:gdLst/>
                <a:ahLst/>
                <a:cxnLst>
                  <a:cxn ang="0">
                    <a:pos x="0" y="0"/>
                  </a:cxn>
                  <a:cxn ang="0">
                    <a:pos x="19789" y="0"/>
                  </a:cxn>
                </a:cxnLst>
                <a:rect l="0" t="0" r="r" b="b"/>
                <a:pathLst>
                  <a:path w="20000" h="20000">
                    <a:moveTo>
                      <a:pt x="0" y="0"/>
                    </a:moveTo>
                    <a:lnTo>
                      <a:pt x="19789"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3" name="Freeform 59"/>
              <p:cNvSpPr>
                <a:spLocks/>
              </p:cNvSpPr>
              <p:nvPr/>
            </p:nvSpPr>
            <p:spPr bwMode="auto">
              <a:xfrm>
                <a:off x="4091" y="6040"/>
                <a:ext cx="87" cy="204"/>
              </a:xfrm>
              <a:custGeom>
                <a:avLst/>
                <a:gdLst/>
                <a:ahLst/>
                <a:cxnLst>
                  <a:cxn ang="0">
                    <a:pos x="0" y="0"/>
                  </a:cxn>
                  <a:cxn ang="0">
                    <a:pos x="0" y="4430"/>
                  </a:cxn>
                  <a:cxn ang="0">
                    <a:pos x="19765" y="19866"/>
                  </a:cxn>
                  <a:cxn ang="0">
                    <a:pos x="0" y="0"/>
                  </a:cxn>
                </a:cxnLst>
                <a:rect l="0" t="0" r="r" b="b"/>
                <a:pathLst>
                  <a:path w="20000" h="20000">
                    <a:moveTo>
                      <a:pt x="0" y="0"/>
                    </a:moveTo>
                    <a:lnTo>
                      <a:pt x="0" y="4430"/>
                    </a:lnTo>
                    <a:lnTo>
                      <a:pt x="19765" y="19866"/>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84" name="Freeform 60"/>
              <p:cNvSpPr>
                <a:spLocks/>
              </p:cNvSpPr>
              <p:nvPr/>
            </p:nvSpPr>
            <p:spPr bwMode="auto">
              <a:xfrm>
                <a:off x="4091" y="6040"/>
                <a:ext cx="87" cy="204"/>
              </a:xfrm>
              <a:custGeom>
                <a:avLst/>
                <a:gdLst/>
                <a:ahLst/>
                <a:cxnLst>
                  <a:cxn ang="0">
                    <a:pos x="0" y="0"/>
                  </a:cxn>
                  <a:cxn ang="0">
                    <a:pos x="0" y="4430"/>
                  </a:cxn>
                  <a:cxn ang="0">
                    <a:pos x="19765" y="19866"/>
                  </a:cxn>
                </a:cxnLst>
                <a:rect l="0" t="0" r="r" b="b"/>
                <a:pathLst>
                  <a:path w="20000" h="20000">
                    <a:moveTo>
                      <a:pt x="0" y="0"/>
                    </a:moveTo>
                    <a:lnTo>
                      <a:pt x="0" y="4430"/>
                    </a:lnTo>
                    <a:lnTo>
                      <a:pt x="19765" y="19866"/>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5" name="Freeform 61"/>
              <p:cNvSpPr>
                <a:spLocks/>
              </p:cNvSpPr>
              <p:nvPr/>
            </p:nvSpPr>
            <p:spPr bwMode="auto">
              <a:xfrm>
                <a:off x="4172" y="6223"/>
                <a:ext cx="75" cy="45"/>
              </a:xfrm>
              <a:custGeom>
                <a:avLst/>
                <a:gdLst/>
                <a:ahLst/>
                <a:cxnLst>
                  <a:cxn ang="0">
                    <a:pos x="19730" y="19394"/>
                  </a:cxn>
                  <a:cxn ang="0">
                    <a:pos x="7027" y="14545"/>
                  </a:cxn>
                  <a:cxn ang="0">
                    <a:pos x="0" y="0"/>
                  </a:cxn>
                  <a:cxn ang="0">
                    <a:pos x="19730" y="0"/>
                  </a:cxn>
                  <a:cxn ang="0">
                    <a:pos x="19730" y="19394"/>
                  </a:cxn>
                </a:cxnLst>
                <a:rect l="0" t="0" r="r" b="b"/>
                <a:pathLst>
                  <a:path w="20000" h="20000">
                    <a:moveTo>
                      <a:pt x="19730" y="19394"/>
                    </a:moveTo>
                    <a:lnTo>
                      <a:pt x="7027" y="14545"/>
                    </a:lnTo>
                    <a:lnTo>
                      <a:pt x="0" y="0"/>
                    </a:lnTo>
                    <a:lnTo>
                      <a:pt x="19730" y="0"/>
                    </a:lnTo>
                    <a:lnTo>
                      <a:pt x="19730" y="19394"/>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86" name="Freeform 62"/>
              <p:cNvSpPr>
                <a:spLocks/>
              </p:cNvSpPr>
              <p:nvPr/>
            </p:nvSpPr>
            <p:spPr bwMode="auto">
              <a:xfrm>
                <a:off x="4247" y="6223"/>
                <a:ext cx="70" cy="45"/>
              </a:xfrm>
              <a:custGeom>
                <a:avLst/>
                <a:gdLst/>
                <a:ahLst/>
                <a:cxnLst>
                  <a:cxn ang="0">
                    <a:pos x="19730" y="0"/>
                  </a:cxn>
                  <a:cxn ang="0">
                    <a:pos x="13514" y="14545"/>
                  </a:cxn>
                  <a:cxn ang="0">
                    <a:pos x="0" y="19394"/>
                  </a:cxn>
                  <a:cxn ang="0">
                    <a:pos x="0" y="0"/>
                  </a:cxn>
                  <a:cxn ang="0">
                    <a:pos x="19730" y="0"/>
                  </a:cxn>
                </a:cxnLst>
                <a:rect l="0" t="0" r="r" b="b"/>
                <a:pathLst>
                  <a:path w="20000" h="20000">
                    <a:moveTo>
                      <a:pt x="19730" y="0"/>
                    </a:moveTo>
                    <a:lnTo>
                      <a:pt x="13514" y="14545"/>
                    </a:lnTo>
                    <a:lnTo>
                      <a:pt x="0" y="19394"/>
                    </a:lnTo>
                    <a:lnTo>
                      <a:pt x="0" y="0"/>
                    </a:lnTo>
                    <a:lnTo>
                      <a:pt x="1973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87" name="Freeform 63"/>
              <p:cNvSpPr>
                <a:spLocks/>
              </p:cNvSpPr>
              <p:nvPr/>
            </p:nvSpPr>
            <p:spPr bwMode="auto">
              <a:xfrm>
                <a:off x="4264" y="5983"/>
                <a:ext cx="166" cy="285"/>
              </a:xfrm>
              <a:custGeom>
                <a:avLst/>
                <a:gdLst/>
                <a:ahLst/>
                <a:cxnLst>
                  <a:cxn ang="0">
                    <a:pos x="0" y="19903"/>
                  </a:cxn>
                  <a:cxn ang="0">
                    <a:pos x="8402" y="17391"/>
                  </a:cxn>
                  <a:cxn ang="0">
                    <a:pos x="12663" y="14300"/>
                  </a:cxn>
                  <a:cxn ang="0">
                    <a:pos x="17160" y="9662"/>
                  </a:cxn>
                  <a:cxn ang="0">
                    <a:pos x="19882" y="4831"/>
                  </a:cxn>
                  <a:cxn ang="0">
                    <a:pos x="19882" y="2609"/>
                  </a:cxn>
                  <a:cxn ang="0">
                    <a:pos x="19882" y="0"/>
                  </a:cxn>
                </a:cxnLst>
                <a:rect l="0" t="0" r="r" b="b"/>
                <a:pathLst>
                  <a:path w="20000" h="20000">
                    <a:moveTo>
                      <a:pt x="0" y="19903"/>
                    </a:moveTo>
                    <a:lnTo>
                      <a:pt x="8402" y="17391"/>
                    </a:lnTo>
                    <a:lnTo>
                      <a:pt x="12663" y="14300"/>
                    </a:lnTo>
                    <a:lnTo>
                      <a:pt x="17160" y="9662"/>
                    </a:lnTo>
                    <a:lnTo>
                      <a:pt x="19882" y="4831"/>
                    </a:lnTo>
                    <a:lnTo>
                      <a:pt x="19882" y="2609"/>
                    </a:lnTo>
                    <a:lnTo>
                      <a:pt x="19882"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8" name="Freeform 64"/>
              <p:cNvSpPr>
                <a:spLocks/>
              </p:cNvSpPr>
              <p:nvPr/>
            </p:nvSpPr>
            <p:spPr bwMode="auto">
              <a:xfrm>
                <a:off x="4199" y="6083"/>
                <a:ext cx="59" cy="87"/>
              </a:xfrm>
              <a:custGeom>
                <a:avLst/>
                <a:gdLst/>
                <a:ahLst/>
                <a:cxnLst>
                  <a:cxn ang="0">
                    <a:pos x="0" y="0"/>
                  </a:cxn>
                  <a:cxn ang="0">
                    <a:pos x="19667" y="19661"/>
                  </a:cxn>
                </a:cxnLst>
                <a:rect l="0" t="0" r="r" b="b"/>
                <a:pathLst>
                  <a:path w="20000" h="20000">
                    <a:moveTo>
                      <a:pt x="0" y="0"/>
                    </a:moveTo>
                    <a:lnTo>
                      <a:pt x="19667" y="19661"/>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89" name="Freeform 65"/>
              <p:cNvSpPr>
                <a:spLocks/>
              </p:cNvSpPr>
              <p:nvPr/>
            </p:nvSpPr>
            <p:spPr bwMode="auto">
              <a:xfrm>
                <a:off x="4264" y="5991"/>
                <a:ext cx="59" cy="163"/>
              </a:xfrm>
              <a:custGeom>
                <a:avLst/>
                <a:gdLst/>
                <a:ahLst/>
                <a:cxnLst>
                  <a:cxn ang="0">
                    <a:pos x="0" y="19828"/>
                  </a:cxn>
                  <a:cxn ang="0">
                    <a:pos x="3548" y="18448"/>
                  </a:cxn>
                  <a:cxn ang="0">
                    <a:pos x="12258" y="12759"/>
                  </a:cxn>
                  <a:cxn ang="0">
                    <a:pos x="19677" y="3103"/>
                  </a:cxn>
                  <a:cxn ang="0">
                    <a:pos x="19677" y="0"/>
                  </a:cxn>
                </a:cxnLst>
                <a:rect l="0" t="0" r="r" b="b"/>
                <a:pathLst>
                  <a:path w="20000" h="20000">
                    <a:moveTo>
                      <a:pt x="0" y="19828"/>
                    </a:moveTo>
                    <a:lnTo>
                      <a:pt x="3548" y="18448"/>
                    </a:lnTo>
                    <a:lnTo>
                      <a:pt x="12258" y="12759"/>
                    </a:lnTo>
                    <a:lnTo>
                      <a:pt x="19677" y="3103"/>
                    </a:lnTo>
                    <a:lnTo>
                      <a:pt x="19677"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0" name="Freeform 66"/>
              <p:cNvSpPr>
                <a:spLocks/>
              </p:cNvSpPr>
              <p:nvPr/>
            </p:nvSpPr>
            <p:spPr bwMode="auto">
              <a:xfrm>
                <a:off x="4328" y="6006"/>
                <a:ext cx="87" cy="0"/>
              </a:xfrm>
              <a:custGeom>
                <a:avLst/>
                <a:gdLst/>
                <a:ahLst/>
                <a:cxnLst>
                  <a:cxn ang="0">
                    <a:pos x="0" y="0"/>
                  </a:cxn>
                  <a:cxn ang="0">
                    <a:pos x="19765" y="0"/>
                  </a:cxn>
                </a:cxnLst>
                <a:rect l="0" t="0" r="r" b="b"/>
                <a:pathLst>
                  <a:path w="20000" h="20000">
                    <a:moveTo>
                      <a:pt x="0" y="0"/>
                    </a:moveTo>
                    <a:lnTo>
                      <a:pt x="19765"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1" name="Freeform 67"/>
              <p:cNvSpPr>
                <a:spLocks/>
              </p:cNvSpPr>
              <p:nvPr/>
            </p:nvSpPr>
            <p:spPr bwMode="auto">
              <a:xfrm>
                <a:off x="4113" y="6244"/>
                <a:ext cx="97" cy="114"/>
              </a:xfrm>
              <a:custGeom>
                <a:avLst/>
                <a:gdLst/>
                <a:ahLst/>
                <a:cxnLst>
                  <a:cxn ang="0">
                    <a:pos x="0" y="12048"/>
                  </a:cxn>
                  <a:cxn ang="0">
                    <a:pos x="0" y="4337"/>
                  </a:cxn>
                  <a:cxn ang="0">
                    <a:pos x="7755" y="0"/>
                  </a:cxn>
                  <a:cxn ang="0">
                    <a:pos x="15102" y="2169"/>
                  </a:cxn>
                  <a:cxn ang="0">
                    <a:pos x="19796" y="7952"/>
                  </a:cxn>
                  <a:cxn ang="0">
                    <a:pos x="19796" y="15663"/>
                  </a:cxn>
                  <a:cxn ang="0">
                    <a:pos x="15102" y="19759"/>
                  </a:cxn>
                  <a:cxn ang="0">
                    <a:pos x="5510" y="19759"/>
                  </a:cxn>
                  <a:cxn ang="0">
                    <a:pos x="0" y="12048"/>
                  </a:cxn>
                </a:cxnLst>
                <a:rect l="0" t="0" r="r" b="b"/>
                <a:pathLst>
                  <a:path w="20000" h="20000">
                    <a:moveTo>
                      <a:pt x="0" y="12048"/>
                    </a:moveTo>
                    <a:lnTo>
                      <a:pt x="0" y="4337"/>
                    </a:lnTo>
                    <a:lnTo>
                      <a:pt x="7755" y="0"/>
                    </a:lnTo>
                    <a:lnTo>
                      <a:pt x="15102" y="2169"/>
                    </a:lnTo>
                    <a:lnTo>
                      <a:pt x="19796" y="7952"/>
                    </a:lnTo>
                    <a:lnTo>
                      <a:pt x="19796" y="15663"/>
                    </a:lnTo>
                    <a:lnTo>
                      <a:pt x="15102" y="19759"/>
                    </a:lnTo>
                    <a:lnTo>
                      <a:pt x="5510" y="19759"/>
                    </a:lnTo>
                    <a:lnTo>
                      <a:pt x="0" y="12048"/>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92" name="Freeform 68"/>
              <p:cNvSpPr>
                <a:spLocks/>
              </p:cNvSpPr>
              <p:nvPr/>
            </p:nvSpPr>
            <p:spPr bwMode="auto">
              <a:xfrm>
                <a:off x="4113" y="6244"/>
                <a:ext cx="97" cy="114"/>
              </a:xfrm>
              <a:custGeom>
                <a:avLst/>
                <a:gdLst/>
                <a:ahLst/>
                <a:cxnLst>
                  <a:cxn ang="0">
                    <a:pos x="0" y="12048"/>
                  </a:cxn>
                  <a:cxn ang="0">
                    <a:pos x="0" y="4337"/>
                  </a:cxn>
                  <a:cxn ang="0">
                    <a:pos x="7755" y="0"/>
                  </a:cxn>
                  <a:cxn ang="0">
                    <a:pos x="15102" y="2169"/>
                  </a:cxn>
                  <a:cxn ang="0">
                    <a:pos x="19796" y="7952"/>
                  </a:cxn>
                  <a:cxn ang="0">
                    <a:pos x="19796" y="15663"/>
                  </a:cxn>
                  <a:cxn ang="0">
                    <a:pos x="15102" y="19759"/>
                  </a:cxn>
                  <a:cxn ang="0">
                    <a:pos x="5510" y="19759"/>
                  </a:cxn>
                  <a:cxn ang="0">
                    <a:pos x="0" y="12048"/>
                  </a:cxn>
                </a:cxnLst>
                <a:rect l="0" t="0" r="r" b="b"/>
                <a:pathLst>
                  <a:path w="20000" h="20000">
                    <a:moveTo>
                      <a:pt x="0" y="12048"/>
                    </a:moveTo>
                    <a:lnTo>
                      <a:pt x="0" y="4337"/>
                    </a:lnTo>
                    <a:lnTo>
                      <a:pt x="7755" y="0"/>
                    </a:lnTo>
                    <a:lnTo>
                      <a:pt x="15102" y="2169"/>
                    </a:lnTo>
                    <a:lnTo>
                      <a:pt x="19796" y="7952"/>
                    </a:lnTo>
                    <a:lnTo>
                      <a:pt x="19796" y="15663"/>
                    </a:lnTo>
                    <a:lnTo>
                      <a:pt x="15102" y="19759"/>
                    </a:lnTo>
                    <a:lnTo>
                      <a:pt x="5510" y="19759"/>
                    </a:lnTo>
                    <a:lnTo>
                      <a:pt x="0" y="12048"/>
                    </a:lnTo>
                    <a:close/>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3" name="Freeform 69"/>
              <p:cNvSpPr>
                <a:spLocks/>
              </p:cNvSpPr>
              <p:nvPr/>
            </p:nvSpPr>
            <p:spPr bwMode="auto">
              <a:xfrm>
                <a:off x="4462" y="6288"/>
                <a:ext cx="60" cy="53"/>
              </a:xfrm>
              <a:custGeom>
                <a:avLst/>
                <a:gdLst/>
                <a:ahLst/>
                <a:cxnLst>
                  <a:cxn ang="0">
                    <a:pos x="19677" y="0"/>
                  </a:cxn>
                  <a:cxn ang="0">
                    <a:pos x="16129" y="15714"/>
                  </a:cxn>
                  <a:cxn ang="0">
                    <a:pos x="0" y="19524"/>
                  </a:cxn>
                  <a:cxn ang="0">
                    <a:pos x="0" y="0"/>
                  </a:cxn>
                  <a:cxn ang="0">
                    <a:pos x="19677" y="0"/>
                  </a:cxn>
                </a:cxnLst>
                <a:rect l="0" t="0" r="r" b="b"/>
                <a:pathLst>
                  <a:path w="20000" h="20000">
                    <a:moveTo>
                      <a:pt x="19677" y="0"/>
                    </a:moveTo>
                    <a:lnTo>
                      <a:pt x="16129" y="15714"/>
                    </a:lnTo>
                    <a:lnTo>
                      <a:pt x="0" y="19524"/>
                    </a:lnTo>
                    <a:lnTo>
                      <a:pt x="0" y="0"/>
                    </a:lnTo>
                    <a:lnTo>
                      <a:pt x="19677"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94" name="Freeform 70"/>
              <p:cNvSpPr>
                <a:spLocks/>
              </p:cNvSpPr>
              <p:nvPr/>
            </p:nvSpPr>
            <p:spPr bwMode="auto">
              <a:xfrm>
                <a:off x="4446" y="6276"/>
                <a:ext cx="86" cy="76"/>
              </a:xfrm>
              <a:custGeom>
                <a:avLst/>
                <a:gdLst/>
                <a:ahLst/>
                <a:cxnLst>
                  <a:cxn ang="0">
                    <a:pos x="19765" y="0"/>
                  </a:cxn>
                  <a:cxn ang="0">
                    <a:pos x="14353" y="13469"/>
                  </a:cxn>
                  <a:cxn ang="0">
                    <a:pos x="0" y="19592"/>
                  </a:cxn>
                </a:cxnLst>
                <a:rect l="0" t="0" r="r" b="b"/>
                <a:pathLst>
                  <a:path w="20000" h="20000">
                    <a:moveTo>
                      <a:pt x="19765" y="0"/>
                    </a:moveTo>
                    <a:lnTo>
                      <a:pt x="14353" y="13469"/>
                    </a:lnTo>
                    <a:lnTo>
                      <a:pt x="0" y="19592"/>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5" name="Freeform 71"/>
              <p:cNvSpPr>
                <a:spLocks/>
              </p:cNvSpPr>
              <p:nvPr/>
            </p:nvSpPr>
            <p:spPr bwMode="auto">
              <a:xfrm>
                <a:off x="4522" y="6040"/>
                <a:ext cx="74" cy="249"/>
              </a:xfrm>
              <a:custGeom>
                <a:avLst/>
                <a:gdLst/>
                <a:ahLst/>
                <a:cxnLst>
                  <a:cxn ang="0">
                    <a:pos x="19722" y="0"/>
                  </a:cxn>
                  <a:cxn ang="0">
                    <a:pos x="0" y="19890"/>
                  </a:cxn>
                </a:cxnLst>
                <a:rect l="0" t="0" r="r" b="b"/>
                <a:pathLst>
                  <a:path w="20000" h="20000">
                    <a:moveTo>
                      <a:pt x="19722" y="0"/>
                    </a:moveTo>
                    <a:lnTo>
                      <a:pt x="0" y="1989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6" name="Freeform 72"/>
              <p:cNvSpPr>
                <a:spLocks/>
              </p:cNvSpPr>
              <p:nvPr/>
            </p:nvSpPr>
            <p:spPr bwMode="auto">
              <a:xfrm>
                <a:off x="4210" y="6341"/>
                <a:ext cx="236" cy="8"/>
              </a:xfrm>
              <a:custGeom>
                <a:avLst/>
                <a:gdLst/>
                <a:ahLst/>
                <a:cxnLst>
                  <a:cxn ang="0">
                    <a:pos x="0" y="0"/>
                  </a:cxn>
                  <a:cxn ang="0">
                    <a:pos x="19913" y="0"/>
                  </a:cxn>
                </a:cxnLst>
                <a:rect l="0" t="0" r="r" b="b"/>
                <a:pathLst>
                  <a:path w="20000" h="20000">
                    <a:moveTo>
                      <a:pt x="0" y="0"/>
                    </a:moveTo>
                    <a:lnTo>
                      <a:pt x="19913"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7" name="Freeform 73"/>
              <p:cNvSpPr>
                <a:spLocks/>
              </p:cNvSpPr>
              <p:nvPr/>
            </p:nvSpPr>
            <p:spPr bwMode="auto">
              <a:xfrm>
                <a:off x="4199" y="6268"/>
                <a:ext cx="172" cy="0"/>
              </a:xfrm>
              <a:custGeom>
                <a:avLst/>
                <a:gdLst/>
                <a:ahLst/>
                <a:cxnLst>
                  <a:cxn ang="0">
                    <a:pos x="0" y="0"/>
                  </a:cxn>
                  <a:cxn ang="0">
                    <a:pos x="19881" y="0"/>
                  </a:cxn>
                </a:cxnLst>
                <a:rect l="0" t="0" r="r" b="b"/>
                <a:pathLst>
                  <a:path w="20000" h="20000">
                    <a:moveTo>
                      <a:pt x="0" y="0"/>
                    </a:moveTo>
                    <a:lnTo>
                      <a:pt x="19881"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098" name="Freeform 74"/>
              <p:cNvSpPr>
                <a:spLocks/>
              </p:cNvSpPr>
              <p:nvPr/>
            </p:nvSpPr>
            <p:spPr bwMode="auto">
              <a:xfrm>
                <a:off x="4376" y="6244"/>
                <a:ext cx="49" cy="24"/>
              </a:xfrm>
              <a:custGeom>
                <a:avLst/>
                <a:gdLst/>
                <a:ahLst/>
                <a:cxnLst>
                  <a:cxn ang="0">
                    <a:pos x="19474" y="0"/>
                  </a:cxn>
                  <a:cxn ang="0">
                    <a:pos x="0" y="18889"/>
                  </a:cxn>
                  <a:cxn ang="0">
                    <a:pos x="0" y="0"/>
                  </a:cxn>
                  <a:cxn ang="0">
                    <a:pos x="19474" y="0"/>
                  </a:cxn>
                </a:cxnLst>
                <a:rect l="0" t="0" r="r" b="b"/>
                <a:pathLst>
                  <a:path w="20000" h="20000">
                    <a:moveTo>
                      <a:pt x="19474" y="0"/>
                    </a:moveTo>
                    <a:lnTo>
                      <a:pt x="0" y="18889"/>
                    </a:lnTo>
                    <a:lnTo>
                      <a:pt x="0" y="0"/>
                    </a:lnTo>
                    <a:lnTo>
                      <a:pt x="19474"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099" name="Freeform 75"/>
              <p:cNvSpPr>
                <a:spLocks/>
              </p:cNvSpPr>
              <p:nvPr/>
            </p:nvSpPr>
            <p:spPr bwMode="auto">
              <a:xfrm>
                <a:off x="4371" y="6230"/>
                <a:ext cx="49" cy="35"/>
              </a:xfrm>
              <a:custGeom>
                <a:avLst/>
                <a:gdLst/>
                <a:ahLst/>
                <a:cxnLst>
                  <a:cxn ang="0">
                    <a:pos x="19608" y="0"/>
                  </a:cxn>
                  <a:cxn ang="0">
                    <a:pos x="14902" y="13077"/>
                  </a:cxn>
                  <a:cxn ang="0">
                    <a:pos x="0" y="19231"/>
                  </a:cxn>
                </a:cxnLst>
                <a:rect l="0" t="0" r="r" b="b"/>
                <a:pathLst>
                  <a:path w="20000" h="20000">
                    <a:moveTo>
                      <a:pt x="19608" y="0"/>
                    </a:moveTo>
                    <a:lnTo>
                      <a:pt x="14902" y="13077"/>
                    </a:lnTo>
                    <a:lnTo>
                      <a:pt x="0" y="19231"/>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0" name="Freeform 76"/>
              <p:cNvSpPr>
                <a:spLocks/>
              </p:cNvSpPr>
              <p:nvPr/>
            </p:nvSpPr>
            <p:spPr bwMode="auto">
              <a:xfrm>
                <a:off x="4409" y="6109"/>
                <a:ext cx="70" cy="147"/>
              </a:xfrm>
              <a:custGeom>
                <a:avLst/>
                <a:gdLst/>
                <a:ahLst/>
                <a:cxnLst>
                  <a:cxn ang="0">
                    <a:pos x="19722" y="0"/>
                  </a:cxn>
                  <a:cxn ang="0">
                    <a:pos x="0" y="19813"/>
                  </a:cxn>
                </a:cxnLst>
                <a:rect l="0" t="0" r="r" b="b"/>
                <a:pathLst>
                  <a:path w="20000" h="20000">
                    <a:moveTo>
                      <a:pt x="19722" y="0"/>
                    </a:moveTo>
                    <a:lnTo>
                      <a:pt x="0" y="19813"/>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1" name="Freeform 77"/>
              <p:cNvSpPr>
                <a:spLocks/>
              </p:cNvSpPr>
              <p:nvPr/>
            </p:nvSpPr>
            <p:spPr bwMode="auto">
              <a:xfrm>
                <a:off x="4140" y="6878"/>
                <a:ext cx="172" cy="241"/>
              </a:xfrm>
              <a:custGeom>
                <a:avLst/>
                <a:gdLst/>
                <a:ahLst/>
                <a:cxnLst>
                  <a:cxn ang="0">
                    <a:pos x="0" y="0"/>
                  </a:cxn>
                  <a:cxn ang="0">
                    <a:pos x="19882" y="0"/>
                  </a:cxn>
                  <a:cxn ang="0">
                    <a:pos x="19882" y="19884"/>
                  </a:cxn>
                  <a:cxn ang="0">
                    <a:pos x="0" y="19884"/>
                  </a:cxn>
                  <a:cxn ang="0">
                    <a:pos x="0" y="0"/>
                  </a:cxn>
                </a:cxnLst>
                <a:rect l="0" t="0" r="r" b="b"/>
                <a:pathLst>
                  <a:path w="20000" h="20000">
                    <a:moveTo>
                      <a:pt x="0" y="0"/>
                    </a:moveTo>
                    <a:lnTo>
                      <a:pt x="19882" y="0"/>
                    </a:lnTo>
                    <a:lnTo>
                      <a:pt x="19882" y="19884"/>
                    </a:lnTo>
                    <a:lnTo>
                      <a:pt x="0" y="19884"/>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02" name="Rectangle 78"/>
              <p:cNvSpPr>
                <a:spLocks noChangeArrowheads="1"/>
              </p:cNvSpPr>
              <p:nvPr/>
            </p:nvSpPr>
            <p:spPr bwMode="auto">
              <a:xfrm>
                <a:off x="4145" y="6883"/>
                <a:ext cx="172" cy="232"/>
              </a:xfrm>
              <a:prstGeom prst="rect">
                <a:avLst/>
              </a:prstGeom>
              <a:solidFill>
                <a:srgbClr val="008080"/>
              </a:solidFill>
              <a:ln w="8890">
                <a:solidFill>
                  <a:srgbClr val="008080"/>
                </a:solidFill>
                <a:miter lim="800000"/>
                <a:headEnd/>
                <a:tailEnd/>
              </a:ln>
              <a:effectLst/>
            </p:spPr>
            <p:txBody>
              <a:bodyPr/>
              <a:lstStyle/>
              <a:p>
                <a:pPr>
                  <a:defRPr/>
                </a:pPr>
                <a:endParaRPr lang="en-US"/>
              </a:p>
            </p:txBody>
          </p:sp>
          <p:sp>
            <p:nvSpPr>
              <p:cNvPr id="1103" name="Freeform 79"/>
              <p:cNvSpPr>
                <a:spLocks/>
              </p:cNvSpPr>
              <p:nvPr/>
            </p:nvSpPr>
            <p:spPr bwMode="auto">
              <a:xfrm>
                <a:off x="4102" y="6358"/>
                <a:ext cx="107" cy="518"/>
              </a:xfrm>
              <a:custGeom>
                <a:avLst/>
                <a:gdLst/>
                <a:ahLst/>
                <a:cxnLst>
                  <a:cxn ang="0">
                    <a:pos x="0" y="19947"/>
                  </a:cxn>
                  <a:cxn ang="0">
                    <a:pos x="1682" y="17354"/>
                  </a:cxn>
                  <a:cxn ang="0">
                    <a:pos x="4299" y="11746"/>
                  </a:cxn>
                  <a:cxn ang="0">
                    <a:pos x="8785" y="8730"/>
                  </a:cxn>
                  <a:cxn ang="0">
                    <a:pos x="13084" y="3862"/>
                  </a:cxn>
                  <a:cxn ang="0">
                    <a:pos x="19813" y="0"/>
                  </a:cxn>
                </a:cxnLst>
                <a:rect l="0" t="0" r="r" b="b"/>
                <a:pathLst>
                  <a:path w="20000" h="20000">
                    <a:moveTo>
                      <a:pt x="0" y="19947"/>
                    </a:moveTo>
                    <a:lnTo>
                      <a:pt x="1682" y="17354"/>
                    </a:lnTo>
                    <a:lnTo>
                      <a:pt x="4299" y="11746"/>
                    </a:lnTo>
                    <a:lnTo>
                      <a:pt x="8785" y="8730"/>
                    </a:lnTo>
                    <a:lnTo>
                      <a:pt x="13084" y="3862"/>
                    </a:lnTo>
                    <a:lnTo>
                      <a:pt x="19813"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4" name="Freeform 80"/>
              <p:cNvSpPr>
                <a:spLocks/>
              </p:cNvSpPr>
              <p:nvPr/>
            </p:nvSpPr>
            <p:spPr bwMode="auto">
              <a:xfrm>
                <a:off x="4522" y="6288"/>
                <a:ext cx="87" cy="583"/>
              </a:xfrm>
              <a:custGeom>
                <a:avLst/>
                <a:gdLst/>
                <a:ahLst/>
                <a:cxnLst>
                  <a:cxn ang="0">
                    <a:pos x="19770" y="19953"/>
                  </a:cxn>
                  <a:cxn ang="0">
                    <a:pos x="16552" y="17237"/>
                  </a:cxn>
                  <a:cxn ang="0">
                    <a:pos x="13793" y="10023"/>
                  </a:cxn>
                  <a:cxn ang="0">
                    <a:pos x="11494" y="7307"/>
                  </a:cxn>
                  <a:cxn ang="0">
                    <a:pos x="8276" y="5059"/>
                  </a:cxn>
                  <a:cxn ang="0">
                    <a:pos x="5747" y="3138"/>
                  </a:cxn>
                  <a:cxn ang="0">
                    <a:pos x="0" y="0"/>
                  </a:cxn>
                </a:cxnLst>
                <a:rect l="0" t="0" r="r" b="b"/>
                <a:pathLst>
                  <a:path w="20000" h="20000">
                    <a:moveTo>
                      <a:pt x="19770" y="19953"/>
                    </a:moveTo>
                    <a:lnTo>
                      <a:pt x="16552" y="17237"/>
                    </a:lnTo>
                    <a:lnTo>
                      <a:pt x="13793" y="10023"/>
                    </a:lnTo>
                    <a:lnTo>
                      <a:pt x="11494" y="7307"/>
                    </a:lnTo>
                    <a:lnTo>
                      <a:pt x="8276" y="5059"/>
                    </a:lnTo>
                    <a:lnTo>
                      <a:pt x="5747" y="3138"/>
                    </a:lnTo>
                    <a:lnTo>
                      <a:pt x="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5" name="Freeform 81"/>
              <p:cNvSpPr>
                <a:spLocks/>
              </p:cNvSpPr>
              <p:nvPr/>
            </p:nvSpPr>
            <p:spPr bwMode="auto">
              <a:xfrm>
                <a:off x="4286" y="5937"/>
                <a:ext cx="162" cy="83"/>
              </a:xfrm>
              <a:custGeom>
                <a:avLst/>
                <a:gdLst/>
                <a:ahLst/>
                <a:cxnLst>
                  <a:cxn ang="0">
                    <a:pos x="0" y="6102"/>
                  </a:cxn>
                  <a:cxn ang="0">
                    <a:pos x="18354" y="0"/>
                  </a:cxn>
                  <a:cxn ang="0">
                    <a:pos x="19873" y="8814"/>
                  </a:cxn>
                  <a:cxn ang="0">
                    <a:pos x="13544" y="19661"/>
                  </a:cxn>
                  <a:cxn ang="0">
                    <a:pos x="7595" y="19661"/>
                  </a:cxn>
                  <a:cxn ang="0">
                    <a:pos x="0" y="8814"/>
                  </a:cxn>
                  <a:cxn ang="0">
                    <a:pos x="0" y="6102"/>
                  </a:cxn>
                </a:cxnLst>
                <a:rect l="0" t="0" r="r" b="b"/>
                <a:pathLst>
                  <a:path w="20000" h="20000">
                    <a:moveTo>
                      <a:pt x="0" y="6102"/>
                    </a:moveTo>
                    <a:lnTo>
                      <a:pt x="18354" y="0"/>
                    </a:lnTo>
                    <a:lnTo>
                      <a:pt x="19873" y="8814"/>
                    </a:lnTo>
                    <a:lnTo>
                      <a:pt x="13544" y="19661"/>
                    </a:lnTo>
                    <a:lnTo>
                      <a:pt x="7595" y="19661"/>
                    </a:lnTo>
                    <a:lnTo>
                      <a:pt x="0" y="8814"/>
                    </a:lnTo>
                    <a:lnTo>
                      <a:pt x="0" y="6102"/>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06" name="Freeform 82"/>
              <p:cNvSpPr>
                <a:spLocks/>
              </p:cNvSpPr>
              <p:nvPr/>
            </p:nvSpPr>
            <p:spPr bwMode="auto">
              <a:xfrm>
                <a:off x="4286" y="5937"/>
                <a:ext cx="162" cy="83"/>
              </a:xfrm>
              <a:custGeom>
                <a:avLst/>
                <a:gdLst/>
                <a:ahLst/>
                <a:cxnLst>
                  <a:cxn ang="0">
                    <a:pos x="0" y="6102"/>
                  </a:cxn>
                  <a:cxn ang="0">
                    <a:pos x="18354" y="0"/>
                  </a:cxn>
                  <a:cxn ang="0">
                    <a:pos x="19873" y="8814"/>
                  </a:cxn>
                  <a:cxn ang="0">
                    <a:pos x="13544" y="19661"/>
                  </a:cxn>
                  <a:cxn ang="0">
                    <a:pos x="7595" y="19661"/>
                  </a:cxn>
                  <a:cxn ang="0">
                    <a:pos x="0" y="8814"/>
                  </a:cxn>
                  <a:cxn ang="0">
                    <a:pos x="0" y="6102"/>
                  </a:cxn>
                </a:cxnLst>
                <a:rect l="0" t="0" r="r" b="b"/>
                <a:pathLst>
                  <a:path w="20000" h="20000">
                    <a:moveTo>
                      <a:pt x="0" y="6102"/>
                    </a:moveTo>
                    <a:lnTo>
                      <a:pt x="18354" y="0"/>
                    </a:lnTo>
                    <a:lnTo>
                      <a:pt x="19873" y="8814"/>
                    </a:lnTo>
                    <a:lnTo>
                      <a:pt x="13544" y="19661"/>
                    </a:lnTo>
                    <a:lnTo>
                      <a:pt x="7595" y="19661"/>
                    </a:lnTo>
                    <a:lnTo>
                      <a:pt x="0" y="8814"/>
                    </a:lnTo>
                    <a:lnTo>
                      <a:pt x="0" y="6102"/>
                    </a:lnTo>
                    <a:close/>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7" name="Freeform 83"/>
              <p:cNvSpPr>
                <a:spLocks/>
              </p:cNvSpPr>
              <p:nvPr/>
            </p:nvSpPr>
            <p:spPr bwMode="auto">
              <a:xfrm>
                <a:off x="4102" y="6869"/>
                <a:ext cx="507" cy="0"/>
              </a:xfrm>
              <a:custGeom>
                <a:avLst/>
                <a:gdLst/>
                <a:ahLst/>
                <a:cxnLst>
                  <a:cxn ang="0">
                    <a:pos x="19960" y="0"/>
                  </a:cxn>
                  <a:cxn ang="0">
                    <a:pos x="0" y="0"/>
                  </a:cxn>
                </a:cxnLst>
                <a:rect l="0" t="0" r="r" b="b"/>
                <a:pathLst>
                  <a:path w="20000" h="20000">
                    <a:moveTo>
                      <a:pt x="19960" y="0"/>
                    </a:moveTo>
                    <a:lnTo>
                      <a:pt x="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08" name="Freeform 84"/>
              <p:cNvSpPr>
                <a:spLocks/>
              </p:cNvSpPr>
              <p:nvPr/>
            </p:nvSpPr>
            <p:spPr bwMode="auto">
              <a:xfrm>
                <a:off x="4376" y="6878"/>
                <a:ext cx="178" cy="241"/>
              </a:xfrm>
              <a:custGeom>
                <a:avLst/>
                <a:gdLst/>
                <a:ahLst/>
                <a:cxnLst>
                  <a:cxn ang="0">
                    <a:pos x="0" y="0"/>
                  </a:cxn>
                  <a:cxn ang="0">
                    <a:pos x="19882" y="0"/>
                  </a:cxn>
                  <a:cxn ang="0">
                    <a:pos x="19882" y="19884"/>
                  </a:cxn>
                  <a:cxn ang="0">
                    <a:pos x="0" y="19884"/>
                  </a:cxn>
                  <a:cxn ang="0">
                    <a:pos x="0" y="0"/>
                  </a:cxn>
                </a:cxnLst>
                <a:rect l="0" t="0" r="r" b="b"/>
                <a:pathLst>
                  <a:path w="20000" h="20000">
                    <a:moveTo>
                      <a:pt x="0" y="0"/>
                    </a:moveTo>
                    <a:lnTo>
                      <a:pt x="19882" y="0"/>
                    </a:lnTo>
                    <a:lnTo>
                      <a:pt x="19882" y="19884"/>
                    </a:lnTo>
                    <a:lnTo>
                      <a:pt x="0" y="19884"/>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09" name="Rectangle 85"/>
              <p:cNvSpPr>
                <a:spLocks noChangeArrowheads="1"/>
              </p:cNvSpPr>
              <p:nvPr/>
            </p:nvSpPr>
            <p:spPr bwMode="auto">
              <a:xfrm>
                <a:off x="4393" y="6883"/>
                <a:ext cx="166" cy="232"/>
              </a:xfrm>
              <a:prstGeom prst="rect">
                <a:avLst/>
              </a:prstGeom>
              <a:solidFill>
                <a:srgbClr val="008080"/>
              </a:solidFill>
              <a:ln w="8890">
                <a:solidFill>
                  <a:srgbClr val="008080"/>
                </a:solidFill>
                <a:miter lim="800000"/>
                <a:headEnd/>
                <a:tailEnd/>
              </a:ln>
              <a:effectLst/>
            </p:spPr>
            <p:txBody>
              <a:bodyPr/>
              <a:lstStyle/>
              <a:p>
                <a:pPr>
                  <a:defRPr/>
                </a:pPr>
                <a:endParaRPr lang="en-US"/>
              </a:p>
            </p:txBody>
          </p:sp>
          <p:sp>
            <p:nvSpPr>
              <p:cNvPr id="1110" name="Oval 86"/>
              <p:cNvSpPr>
                <a:spLocks noChangeArrowheads="1"/>
              </p:cNvSpPr>
              <p:nvPr/>
            </p:nvSpPr>
            <p:spPr bwMode="auto">
              <a:xfrm>
                <a:off x="4822" y="5759"/>
                <a:ext cx="199" cy="188"/>
              </a:xfrm>
              <a:prstGeom prst="ellipse">
                <a:avLst/>
              </a:prstGeom>
              <a:noFill/>
              <a:ln w="1270">
                <a:solidFill>
                  <a:srgbClr val="008080"/>
                </a:solidFill>
                <a:round/>
                <a:headEnd/>
                <a:tailEnd/>
              </a:ln>
              <a:effectLst/>
            </p:spPr>
            <p:txBody>
              <a:bodyPr/>
              <a:lstStyle/>
              <a:p>
                <a:pPr>
                  <a:defRPr/>
                </a:pPr>
                <a:endParaRPr lang="en-US"/>
              </a:p>
            </p:txBody>
          </p:sp>
          <p:sp>
            <p:nvSpPr>
              <p:cNvPr id="1111" name="Oval 87"/>
              <p:cNvSpPr>
                <a:spLocks noChangeArrowheads="1"/>
              </p:cNvSpPr>
              <p:nvPr/>
            </p:nvSpPr>
            <p:spPr bwMode="auto">
              <a:xfrm>
                <a:off x="4822" y="5759"/>
                <a:ext cx="199" cy="188"/>
              </a:xfrm>
              <a:prstGeom prst="ellipse">
                <a:avLst/>
              </a:prstGeom>
              <a:noFill/>
              <a:ln w="16510">
                <a:solidFill>
                  <a:srgbClr val="008080"/>
                </a:solidFill>
                <a:round/>
                <a:headEnd/>
                <a:tailEnd/>
              </a:ln>
              <a:effectLst/>
            </p:spPr>
            <p:txBody>
              <a:bodyPr/>
              <a:lstStyle/>
              <a:p>
                <a:pPr>
                  <a:defRPr/>
                </a:pPr>
                <a:endParaRPr lang="en-US"/>
              </a:p>
            </p:txBody>
          </p:sp>
          <p:sp>
            <p:nvSpPr>
              <p:cNvPr id="1112" name="Freeform 88"/>
              <p:cNvSpPr>
                <a:spLocks/>
              </p:cNvSpPr>
              <p:nvPr/>
            </p:nvSpPr>
            <p:spPr bwMode="auto">
              <a:xfrm>
                <a:off x="5058" y="5975"/>
                <a:ext cx="70" cy="69"/>
              </a:xfrm>
              <a:custGeom>
                <a:avLst/>
                <a:gdLst/>
                <a:ahLst/>
                <a:cxnLst>
                  <a:cxn ang="0">
                    <a:pos x="0" y="0"/>
                  </a:cxn>
                  <a:cxn ang="0">
                    <a:pos x="13514" y="6122"/>
                  </a:cxn>
                  <a:cxn ang="0">
                    <a:pos x="19730" y="19592"/>
                  </a:cxn>
                  <a:cxn ang="0">
                    <a:pos x="0" y="19592"/>
                  </a:cxn>
                  <a:cxn ang="0">
                    <a:pos x="0" y="0"/>
                  </a:cxn>
                </a:cxnLst>
                <a:rect l="0" t="0" r="r" b="b"/>
                <a:pathLst>
                  <a:path w="20000" h="20000">
                    <a:moveTo>
                      <a:pt x="0" y="0"/>
                    </a:moveTo>
                    <a:lnTo>
                      <a:pt x="13514" y="6122"/>
                    </a:lnTo>
                    <a:lnTo>
                      <a:pt x="19730" y="19592"/>
                    </a:lnTo>
                    <a:lnTo>
                      <a:pt x="0" y="19592"/>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13" name="Freeform 89"/>
              <p:cNvSpPr>
                <a:spLocks/>
              </p:cNvSpPr>
              <p:nvPr/>
            </p:nvSpPr>
            <p:spPr bwMode="auto">
              <a:xfrm>
                <a:off x="5043" y="5975"/>
                <a:ext cx="88" cy="77"/>
              </a:xfrm>
              <a:custGeom>
                <a:avLst/>
                <a:gdLst/>
                <a:ahLst/>
                <a:cxnLst>
                  <a:cxn ang="0">
                    <a:pos x="0" y="0"/>
                  </a:cxn>
                  <a:cxn ang="0">
                    <a:pos x="14353" y="5263"/>
                  </a:cxn>
                  <a:cxn ang="0">
                    <a:pos x="19765" y="19649"/>
                  </a:cxn>
                </a:cxnLst>
                <a:rect l="0" t="0" r="r" b="b"/>
                <a:pathLst>
                  <a:path w="20000" h="20000">
                    <a:moveTo>
                      <a:pt x="0" y="0"/>
                    </a:moveTo>
                    <a:lnTo>
                      <a:pt x="14353" y="5263"/>
                    </a:lnTo>
                    <a:lnTo>
                      <a:pt x="19765" y="1964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14" name="Freeform 90"/>
              <p:cNvSpPr>
                <a:spLocks/>
              </p:cNvSpPr>
              <p:nvPr/>
            </p:nvSpPr>
            <p:spPr bwMode="auto">
              <a:xfrm>
                <a:off x="4699" y="5975"/>
                <a:ext cx="75" cy="69"/>
              </a:xfrm>
              <a:custGeom>
                <a:avLst/>
                <a:gdLst/>
                <a:ahLst/>
                <a:cxnLst>
                  <a:cxn ang="0">
                    <a:pos x="0" y="19592"/>
                  </a:cxn>
                  <a:cxn ang="0">
                    <a:pos x="6479" y="6122"/>
                  </a:cxn>
                  <a:cxn ang="0">
                    <a:pos x="19718" y="0"/>
                  </a:cxn>
                  <a:cxn ang="0">
                    <a:pos x="19718" y="19592"/>
                  </a:cxn>
                  <a:cxn ang="0">
                    <a:pos x="0" y="19592"/>
                  </a:cxn>
                </a:cxnLst>
                <a:rect l="0" t="0" r="r" b="b"/>
                <a:pathLst>
                  <a:path w="20000" h="20000">
                    <a:moveTo>
                      <a:pt x="0" y="19592"/>
                    </a:moveTo>
                    <a:lnTo>
                      <a:pt x="6479" y="6122"/>
                    </a:lnTo>
                    <a:lnTo>
                      <a:pt x="19718" y="0"/>
                    </a:lnTo>
                    <a:lnTo>
                      <a:pt x="19718" y="19592"/>
                    </a:lnTo>
                    <a:lnTo>
                      <a:pt x="0" y="19592"/>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15" name="Freeform 91"/>
              <p:cNvSpPr>
                <a:spLocks/>
              </p:cNvSpPr>
              <p:nvPr/>
            </p:nvSpPr>
            <p:spPr bwMode="auto">
              <a:xfrm>
                <a:off x="4699" y="5975"/>
                <a:ext cx="91" cy="77"/>
              </a:xfrm>
              <a:custGeom>
                <a:avLst/>
                <a:gdLst/>
                <a:ahLst/>
                <a:cxnLst>
                  <a:cxn ang="0">
                    <a:pos x="0" y="19649"/>
                  </a:cxn>
                  <a:cxn ang="0">
                    <a:pos x="5647" y="5263"/>
                  </a:cxn>
                  <a:cxn ang="0">
                    <a:pos x="19765" y="0"/>
                  </a:cxn>
                </a:cxnLst>
                <a:rect l="0" t="0" r="r" b="b"/>
                <a:pathLst>
                  <a:path w="20000" h="20000">
                    <a:moveTo>
                      <a:pt x="0" y="19649"/>
                    </a:moveTo>
                    <a:lnTo>
                      <a:pt x="5647" y="5263"/>
                    </a:lnTo>
                    <a:lnTo>
                      <a:pt x="19765"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16" name="Freeform 92"/>
              <p:cNvSpPr>
                <a:spLocks/>
              </p:cNvSpPr>
              <p:nvPr/>
            </p:nvSpPr>
            <p:spPr bwMode="auto">
              <a:xfrm>
                <a:off x="4763" y="5975"/>
                <a:ext cx="114" cy="0"/>
              </a:xfrm>
              <a:custGeom>
                <a:avLst/>
                <a:gdLst/>
                <a:ahLst/>
                <a:cxnLst>
                  <a:cxn ang="0">
                    <a:pos x="0" y="0"/>
                  </a:cxn>
                  <a:cxn ang="0">
                    <a:pos x="19817" y="0"/>
                  </a:cxn>
                </a:cxnLst>
                <a:rect l="0" t="0" r="r" b="b"/>
                <a:pathLst>
                  <a:path w="20000" h="20000">
                    <a:moveTo>
                      <a:pt x="0" y="0"/>
                    </a:moveTo>
                    <a:lnTo>
                      <a:pt x="19817"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17" name="Freeform 93"/>
              <p:cNvSpPr>
                <a:spLocks/>
              </p:cNvSpPr>
              <p:nvPr/>
            </p:nvSpPr>
            <p:spPr bwMode="auto">
              <a:xfrm>
                <a:off x="4970" y="5975"/>
                <a:ext cx="92" cy="0"/>
              </a:xfrm>
              <a:custGeom>
                <a:avLst/>
                <a:gdLst/>
                <a:ahLst/>
                <a:cxnLst>
                  <a:cxn ang="0">
                    <a:pos x="0" y="0"/>
                  </a:cxn>
                  <a:cxn ang="0">
                    <a:pos x="19765" y="0"/>
                  </a:cxn>
                </a:cxnLst>
                <a:rect l="0" t="0" r="r" b="b"/>
                <a:pathLst>
                  <a:path w="20000" h="20000">
                    <a:moveTo>
                      <a:pt x="0" y="0"/>
                    </a:moveTo>
                    <a:lnTo>
                      <a:pt x="19765"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18" name="Freeform 94"/>
              <p:cNvSpPr>
                <a:spLocks/>
              </p:cNvSpPr>
              <p:nvPr/>
            </p:nvSpPr>
            <p:spPr bwMode="auto">
              <a:xfrm>
                <a:off x="4860" y="5975"/>
                <a:ext cx="64" cy="77"/>
              </a:xfrm>
              <a:custGeom>
                <a:avLst/>
                <a:gdLst/>
                <a:ahLst/>
                <a:cxnLst>
                  <a:cxn ang="0">
                    <a:pos x="19677" y="19649"/>
                  </a:cxn>
                  <a:cxn ang="0">
                    <a:pos x="0" y="0"/>
                  </a:cxn>
                </a:cxnLst>
                <a:rect l="0" t="0" r="r" b="b"/>
                <a:pathLst>
                  <a:path w="20000" h="20000">
                    <a:moveTo>
                      <a:pt x="19677" y="19649"/>
                    </a:moveTo>
                    <a:lnTo>
                      <a:pt x="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19" name="Freeform 95"/>
              <p:cNvSpPr>
                <a:spLocks/>
              </p:cNvSpPr>
              <p:nvPr/>
            </p:nvSpPr>
            <p:spPr bwMode="auto">
              <a:xfrm>
                <a:off x="4924" y="5975"/>
                <a:ext cx="64" cy="77"/>
              </a:xfrm>
              <a:custGeom>
                <a:avLst/>
                <a:gdLst/>
                <a:ahLst/>
                <a:cxnLst>
                  <a:cxn ang="0">
                    <a:pos x="0" y="19649"/>
                  </a:cxn>
                  <a:cxn ang="0">
                    <a:pos x="19683" y="0"/>
                  </a:cxn>
                </a:cxnLst>
                <a:rect l="0" t="0" r="r" b="b"/>
                <a:pathLst>
                  <a:path w="20000" h="20000">
                    <a:moveTo>
                      <a:pt x="0" y="19649"/>
                    </a:moveTo>
                    <a:lnTo>
                      <a:pt x="19683"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0" name="Freeform 96"/>
              <p:cNvSpPr>
                <a:spLocks/>
              </p:cNvSpPr>
              <p:nvPr/>
            </p:nvSpPr>
            <p:spPr bwMode="auto">
              <a:xfrm>
                <a:off x="4887" y="5937"/>
                <a:ext cx="0" cy="60"/>
              </a:xfrm>
              <a:custGeom>
                <a:avLst/>
                <a:gdLst/>
                <a:ahLst/>
                <a:cxnLst>
                  <a:cxn ang="0">
                    <a:pos x="0" y="0"/>
                  </a:cxn>
                  <a:cxn ang="0">
                    <a:pos x="0" y="19524"/>
                  </a:cxn>
                </a:cxnLst>
                <a:rect l="0" t="0" r="r" b="b"/>
                <a:pathLst>
                  <a:path w="20000" h="20000">
                    <a:moveTo>
                      <a:pt x="0" y="0"/>
                    </a:moveTo>
                    <a:lnTo>
                      <a:pt x="0" y="19524"/>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1" name="Freeform 97"/>
              <p:cNvSpPr>
                <a:spLocks/>
              </p:cNvSpPr>
              <p:nvPr/>
            </p:nvSpPr>
            <p:spPr bwMode="auto">
              <a:xfrm>
                <a:off x="4970" y="5937"/>
                <a:ext cx="0" cy="60"/>
              </a:xfrm>
              <a:custGeom>
                <a:avLst/>
                <a:gdLst/>
                <a:ahLst/>
                <a:cxnLst>
                  <a:cxn ang="0">
                    <a:pos x="0" y="0"/>
                  </a:cxn>
                  <a:cxn ang="0">
                    <a:pos x="0" y="19524"/>
                  </a:cxn>
                </a:cxnLst>
                <a:rect l="0" t="0" r="r" b="b"/>
                <a:pathLst>
                  <a:path w="20000" h="20000">
                    <a:moveTo>
                      <a:pt x="0" y="0"/>
                    </a:moveTo>
                    <a:lnTo>
                      <a:pt x="0" y="19524"/>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2" name="Freeform 98"/>
              <p:cNvSpPr>
                <a:spLocks/>
              </p:cNvSpPr>
              <p:nvPr/>
            </p:nvSpPr>
            <p:spPr bwMode="auto">
              <a:xfrm>
                <a:off x="4860" y="5782"/>
                <a:ext cx="183" cy="135"/>
              </a:xfrm>
              <a:custGeom>
                <a:avLst/>
                <a:gdLst/>
                <a:ahLst/>
                <a:cxnLst>
                  <a:cxn ang="0">
                    <a:pos x="0" y="5000"/>
                  </a:cxn>
                  <a:cxn ang="0">
                    <a:pos x="5495" y="5000"/>
                  </a:cxn>
                  <a:cxn ang="0">
                    <a:pos x="13407" y="14600"/>
                  </a:cxn>
                  <a:cxn ang="0">
                    <a:pos x="14396" y="19800"/>
                  </a:cxn>
                  <a:cxn ang="0">
                    <a:pos x="18571" y="16400"/>
                  </a:cxn>
                  <a:cxn ang="0">
                    <a:pos x="19890" y="11600"/>
                  </a:cxn>
                  <a:cxn ang="0">
                    <a:pos x="16044" y="5000"/>
                  </a:cxn>
                  <a:cxn ang="0">
                    <a:pos x="13407" y="0"/>
                  </a:cxn>
                  <a:cxn ang="0">
                    <a:pos x="6593" y="0"/>
                  </a:cxn>
                  <a:cxn ang="0">
                    <a:pos x="3956" y="0"/>
                  </a:cxn>
                  <a:cxn ang="0">
                    <a:pos x="0" y="5000"/>
                  </a:cxn>
                </a:cxnLst>
                <a:rect l="0" t="0" r="r" b="b"/>
                <a:pathLst>
                  <a:path w="20000" h="20000">
                    <a:moveTo>
                      <a:pt x="0" y="5000"/>
                    </a:moveTo>
                    <a:lnTo>
                      <a:pt x="5495" y="5000"/>
                    </a:lnTo>
                    <a:lnTo>
                      <a:pt x="13407" y="14600"/>
                    </a:lnTo>
                    <a:lnTo>
                      <a:pt x="14396" y="19800"/>
                    </a:lnTo>
                    <a:lnTo>
                      <a:pt x="18571" y="16400"/>
                    </a:lnTo>
                    <a:lnTo>
                      <a:pt x="19890" y="11600"/>
                    </a:lnTo>
                    <a:lnTo>
                      <a:pt x="16044" y="5000"/>
                    </a:lnTo>
                    <a:lnTo>
                      <a:pt x="13407" y="0"/>
                    </a:lnTo>
                    <a:lnTo>
                      <a:pt x="6593" y="0"/>
                    </a:lnTo>
                    <a:lnTo>
                      <a:pt x="3956" y="0"/>
                    </a:lnTo>
                    <a:lnTo>
                      <a:pt x="0" y="5000"/>
                    </a:lnTo>
                    <a:close/>
                  </a:path>
                </a:pathLst>
              </a:custGeom>
              <a:solidFill>
                <a:srgbClr val="008080"/>
              </a:solidFill>
              <a:ln w="8890" cap="flat">
                <a:solidFill>
                  <a:srgbClr val="008080"/>
                </a:solidFill>
                <a:prstDash val="solid"/>
                <a:round/>
                <a:headEnd type="none" w="med" len="med"/>
                <a:tailEnd type="none" w="med" len="med"/>
              </a:ln>
              <a:effectLst/>
            </p:spPr>
            <p:txBody>
              <a:bodyPr/>
              <a:lstStyle/>
              <a:p>
                <a:pPr>
                  <a:defRPr/>
                </a:pPr>
                <a:endParaRPr lang="en-US"/>
              </a:p>
            </p:txBody>
          </p:sp>
          <p:sp>
            <p:nvSpPr>
              <p:cNvPr id="1123" name="Freeform 99"/>
              <p:cNvSpPr>
                <a:spLocks/>
              </p:cNvSpPr>
              <p:nvPr/>
            </p:nvSpPr>
            <p:spPr bwMode="auto">
              <a:xfrm>
                <a:off x="4699" y="6040"/>
                <a:ext cx="0" cy="363"/>
              </a:xfrm>
              <a:custGeom>
                <a:avLst/>
                <a:gdLst/>
                <a:ahLst/>
                <a:cxnLst>
                  <a:cxn ang="0">
                    <a:pos x="0" y="0"/>
                  </a:cxn>
                  <a:cxn ang="0">
                    <a:pos x="0" y="19924"/>
                  </a:cxn>
                </a:cxnLst>
                <a:rect l="0" t="0" r="r" b="b"/>
                <a:pathLst>
                  <a:path w="20000" h="20000">
                    <a:moveTo>
                      <a:pt x="0" y="0"/>
                    </a:moveTo>
                    <a:lnTo>
                      <a:pt x="0" y="19924"/>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4" name="Freeform 100"/>
              <p:cNvSpPr>
                <a:spLocks/>
              </p:cNvSpPr>
              <p:nvPr/>
            </p:nvSpPr>
            <p:spPr bwMode="auto">
              <a:xfrm>
                <a:off x="5128" y="6040"/>
                <a:ext cx="0" cy="363"/>
              </a:xfrm>
              <a:custGeom>
                <a:avLst/>
                <a:gdLst/>
                <a:ahLst/>
                <a:cxnLst>
                  <a:cxn ang="0">
                    <a:pos x="0" y="0"/>
                  </a:cxn>
                  <a:cxn ang="0">
                    <a:pos x="0" y="19924"/>
                  </a:cxn>
                </a:cxnLst>
                <a:rect l="0" t="0" r="r" b="b"/>
                <a:pathLst>
                  <a:path w="20000" h="20000">
                    <a:moveTo>
                      <a:pt x="0" y="0"/>
                    </a:moveTo>
                    <a:lnTo>
                      <a:pt x="0" y="19924"/>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5" name="Freeform 101"/>
              <p:cNvSpPr>
                <a:spLocks/>
              </p:cNvSpPr>
              <p:nvPr/>
            </p:nvSpPr>
            <p:spPr bwMode="auto">
              <a:xfrm>
                <a:off x="4688" y="6412"/>
                <a:ext cx="83" cy="0"/>
              </a:xfrm>
              <a:custGeom>
                <a:avLst/>
                <a:gdLst/>
                <a:ahLst/>
                <a:cxnLst>
                  <a:cxn ang="0">
                    <a:pos x="0" y="0"/>
                  </a:cxn>
                  <a:cxn ang="0">
                    <a:pos x="19730" y="0"/>
                  </a:cxn>
                </a:cxnLst>
                <a:rect l="0" t="0" r="r" b="b"/>
                <a:pathLst>
                  <a:path w="20000" h="20000">
                    <a:moveTo>
                      <a:pt x="0" y="0"/>
                    </a:moveTo>
                    <a:lnTo>
                      <a:pt x="19730"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6" name="Freeform 102"/>
              <p:cNvSpPr>
                <a:spLocks/>
              </p:cNvSpPr>
              <p:nvPr/>
            </p:nvSpPr>
            <p:spPr bwMode="auto">
              <a:xfrm>
                <a:off x="5071" y="6412"/>
                <a:ext cx="74" cy="0"/>
              </a:xfrm>
              <a:custGeom>
                <a:avLst/>
                <a:gdLst/>
                <a:ahLst/>
                <a:cxnLst>
                  <a:cxn ang="0">
                    <a:pos x="0" y="0"/>
                  </a:cxn>
                  <a:cxn ang="0">
                    <a:pos x="19722" y="0"/>
                  </a:cxn>
                </a:cxnLst>
                <a:rect l="0" t="0" r="r" b="b"/>
                <a:pathLst>
                  <a:path w="20000" h="20000">
                    <a:moveTo>
                      <a:pt x="0" y="0"/>
                    </a:moveTo>
                    <a:lnTo>
                      <a:pt x="19722"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7" name="Freeform 103"/>
              <p:cNvSpPr>
                <a:spLocks/>
              </p:cNvSpPr>
              <p:nvPr/>
            </p:nvSpPr>
            <p:spPr bwMode="auto">
              <a:xfrm>
                <a:off x="5011" y="5885"/>
                <a:ext cx="0" cy="86"/>
              </a:xfrm>
              <a:custGeom>
                <a:avLst/>
                <a:gdLst/>
                <a:ahLst/>
                <a:cxnLst>
                  <a:cxn ang="0">
                    <a:pos x="0" y="0"/>
                  </a:cxn>
                  <a:cxn ang="0">
                    <a:pos x="0" y="19701"/>
                  </a:cxn>
                </a:cxnLst>
                <a:rect l="0" t="0" r="r" b="b"/>
                <a:pathLst>
                  <a:path w="20000" h="20000">
                    <a:moveTo>
                      <a:pt x="0" y="0"/>
                    </a:moveTo>
                    <a:lnTo>
                      <a:pt x="0" y="19701"/>
                    </a:lnTo>
                  </a:path>
                </a:pathLst>
              </a:custGeom>
              <a:noFill/>
              <a:ln w="25400" cap="flat">
                <a:solidFill>
                  <a:srgbClr val="008080"/>
                </a:solidFill>
                <a:prstDash val="solid"/>
                <a:round/>
                <a:headEnd type="none" w="med" len="med"/>
                <a:tailEnd type="none" w="med" len="med"/>
              </a:ln>
              <a:effectLst/>
            </p:spPr>
            <p:txBody>
              <a:bodyPr/>
              <a:lstStyle/>
              <a:p>
                <a:pPr>
                  <a:defRPr/>
                </a:pPr>
                <a:endParaRPr lang="en-US"/>
              </a:p>
            </p:txBody>
          </p:sp>
          <p:sp>
            <p:nvSpPr>
              <p:cNvPr id="1128" name="Freeform 104"/>
              <p:cNvSpPr>
                <a:spLocks/>
              </p:cNvSpPr>
              <p:nvPr/>
            </p:nvSpPr>
            <p:spPr bwMode="auto">
              <a:xfrm>
                <a:off x="4763" y="6083"/>
                <a:ext cx="0" cy="764"/>
              </a:xfrm>
              <a:custGeom>
                <a:avLst/>
                <a:gdLst/>
                <a:ahLst/>
                <a:cxnLst>
                  <a:cxn ang="0">
                    <a:pos x="0" y="0"/>
                  </a:cxn>
                  <a:cxn ang="0">
                    <a:pos x="0" y="19964"/>
                  </a:cxn>
                </a:cxnLst>
                <a:rect l="0" t="0" r="r" b="b"/>
                <a:pathLst>
                  <a:path w="20000" h="20000">
                    <a:moveTo>
                      <a:pt x="0" y="0"/>
                    </a:moveTo>
                    <a:lnTo>
                      <a:pt x="0" y="19964"/>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29" name="Freeform 105"/>
              <p:cNvSpPr>
                <a:spLocks/>
              </p:cNvSpPr>
              <p:nvPr/>
            </p:nvSpPr>
            <p:spPr bwMode="auto">
              <a:xfrm>
                <a:off x="5071" y="6097"/>
                <a:ext cx="0" cy="703"/>
              </a:xfrm>
              <a:custGeom>
                <a:avLst/>
                <a:gdLst/>
                <a:ahLst/>
                <a:cxnLst>
                  <a:cxn ang="0">
                    <a:pos x="0" y="0"/>
                  </a:cxn>
                  <a:cxn ang="0">
                    <a:pos x="0" y="19961"/>
                  </a:cxn>
                </a:cxnLst>
                <a:rect l="0" t="0" r="r" b="b"/>
                <a:pathLst>
                  <a:path w="20000" h="20000">
                    <a:moveTo>
                      <a:pt x="0" y="0"/>
                    </a:moveTo>
                    <a:lnTo>
                      <a:pt x="0" y="19961"/>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30" name="Freeform 106"/>
              <p:cNvSpPr>
                <a:spLocks/>
              </p:cNvSpPr>
              <p:nvPr/>
            </p:nvSpPr>
            <p:spPr bwMode="auto">
              <a:xfrm>
                <a:off x="4776" y="6651"/>
                <a:ext cx="295" cy="179"/>
              </a:xfrm>
              <a:custGeom>
                <a:avLst/>
                <a:gdLst/>
                <a:ahLst/>
                <a:cxnLst>
                  <a:cxn ang="0">
                    <a:pos x="0" y="0"/>
                  </a:cxn>
                  <a:cxn ang="0">
                    <a:pos x="19931" y="0"/>
                  </a:cxn>
                  <a:cxn ang="0">
                    <a:pos x="19931" y="19848"/>
                  </a:cxn>
                  <a:cxn ang="0">
                    <a:pos x="0" y="19848"/>
                  </a:cxn>
                  <a:cxn ang="0">
                    <a:pos x="0" y="0"/>
                  </a:cxn>
                </a:cxnLst>
                <a:rect l="0" t="0" r="r" b="b"/>
                <a:pathLst>
                  <a:path w="20000" h="20000">
                    <a:moveTo>
                      <a:pt x="0" y="0"/>
                    </a:moveTo>
                    <a:lnTo>
                      <a:pt x="19931" y="0"/>
                    </a:lnTo>
                    <a:lnTo>
                      <a:pt x="19931" y="19848"/>
                    </a:lnTo>
                    <a:lnTo>
                      <a:pt x="0" y="19848"/>
                    </a:lnTo>
                    <a:lnTo>
                      <a:pt x="0" y="0"/>
                    </a:lnTo>
                    <a:close/>
                  </a:path>
                </a:pathLst>
              </a:custGeom>
              <a:solidFill>
                <a:srgbClr val="008080"/>
              </a:solidFill>
              <a:ln w="1270" cap="flat">
                <a:solidFill>
                  <a:srgbClr val="008080"/>
                </a:solidFill>
                <a:round/>
                <a:headEnd type="none" w="med" len="med"/>
                <a:tailEnd type="none" w="med" len="med"/>
              </a:ln>
              <a:effectLst/>
            </p:spPr>
            <p:txBody>
              <a:bodyPr/>
              <a:lstStyle/>
              <a:p>
                <a:pPr>
                  <a:defRPr/>
                </a:pPr>
                <a:endParaRPr lang="en-US"/>
              </a:p>
            </p:txBody>
          </p:sp>
          <p:sp>
            <p:nvSpPr>
              <p:cNvPr id="1131" name="Rectangle 107"/>
              <p:cNvSpPr>
                <a:spLocks noChangeArrowheads="1"/>
              </p:cNvSpPr>
              <p:nvPr/>
            </p:nvSpPr>
            <p:spPr bwMode="auto">
              <a:xfrm>
                <a:off x="4780" y="6655"/>
                <a:ext cx="296" cy="180"/>
              </a:xfrm>
              <a:prstGeom prst="rect">
                <a:avLst/>
              </a:prstGeom>
              <a:noFill/>
              <a:ln w="8890">
                <a:solidFill>
                  <a:srgbClr val="008080"/>
                </a:solidFill>
                <a:miter lim="800000"/>
                <a:headEnd/>
                <a:tailEnd/>
              </a:ln>
              <a:effectLst/>
            </p:spPr>
            <p:txBody>
              <a:bodyPr/>
              <a:lstStyle/>
              <a:p>
                <a:pPr>
                  <a:defRPr/>
                </a:pPr>
                <a:endParaRPr lang="en-US"/>
              </a:p>
            </p:txBody>
          </p:sp>
          <p:sp>
            <p:nvSpPr>
              <p:cNvPr id="1132" name="Freeform 108"/>
              <p:cNvSpPr>
                <a:spLocks/>
              </p:cNvSpPr>
              <p:nvPr/>
            </p:nvSpPr>
            <p:spPr bwMode="auto">
              <a:xfrm>
                <a:off x="4817" y="6847"/>
                <a:ext cx="204" cy="261"/>
              </a:xfrm>
              <a:custGeom>
                <a:avLst/>
                <a:gdLst/>
                <a:ahLst/>
                <a:cxnLst>
                  <a:cxn ang="0">
                    <a:pos x="0" y="0"/>
                  </a:cxn>
                  <a:cxn ang="0">
                    <a:pos x="4585" y="19894"/>
                  </a:cxn>
                  <a:cxn ang="0">
                    <a:pos x="15317" y="19894"/>
                  </a:cxn>
                  <a:cxn ang="0">
                    <a:pos x="19902" y="0"/>
                  </a:cxn>
                  <a:cxn ang="0">
                    <a:pos x="0" y="0"/>
                  </a:cxn>
                </a:cxnLst>
                <a:rect l="0" t="0" r="r" b="b"/>
                <a:pathLst>
                  <a:path w="20000" h="20000">
                    <a:moveTo>
                      <a:pt x="0" y="0"/>
                    </a:moveTo>
                    <a:lnTo>
                      <a:pt x="4585" y="19894"/>
                    </a:lnTo>
                    <a:lnTo>
                      <a:pt x="15317" y="19894"/>
                    </a:lnTo>
                    <a:lnTo>
                      <a:pt x="19902" y="0"/>
                    </a:lnTo>
                    <a:lnTo>
                      <a:pt x="0" y="0"/>
                    </a:lnTo>
                    <a:close/>
                  </a:path>
                </a:pathLst>
              </a:custGeom>
              <a:noFill/>
              <a:ln w="1270" cap="flat">
                <a:solidFill>
                  <a:srgbClr val="008080"/>
                </a:solidFill>
                <a:round/>
                <a:headEnd type="none" w="med" len="med"/>
                <a:tailEnd type="none" w="med" len="med"/>
              </a:ln>
              <a:effectLst/>
            </p:spPr>
            <p:txBody>
              <a:bodyPr/>
              <a:lstStyle/>
              <a:p>
                <a:pPr>
                  <a:defRPr/>
                </a:pPr>
                <a:endParaRPr lang="en-US"/>
              </a:p>
            </p:txBody>
          </p:sp>
          <p:sp>
            <p:nvSpPr>
              <p:cNvPr id="1133" name="Freeform 109"/>
              <p:cNvSpPr>
                <a:spLocks/>
              </p:cNvSpPr>
              <p:nvPr/>
            </p:nvSpPr>
            <p:spPr bwMode="auto">
              <a:xfrm>
                <a:off x="4817" y="6847"/>
                <a:ext cx="204" cy="261"/>
              </a:xfrm>
              <a:custGeom>
                <a:avLst/>
                <a:gdLst/>
                <a:ahLst/>
                <a:cxnLst>
                  <a:cxn ang="0">
                    <a:pos x="0" y="0"/>
                  </a:cxn>
                  <a:cxn ang="0">
                    <a:pos x="4585" y="19894"/>
                  </a:cxn>
                  <a:cxn ang="0">
                    <a:pos x="15317" y="19894"/>
                  </a:cxn>
                  <a:cxn ang="0">
                    <a:pos x="19902" y="0"/>
                  </a:cxn>
                  <a:cxn ang="0">
                    <a:pos x="0" y="0"/>
                  </a:cxn>
                </a:cxnLst>
                <a:rect l="0" t="0" r="r" b="b"/>
                <a:pathLst>
                  <a:path w="20000" h="20000">
                    <a:moveTo>
                      <a:pt x="0" y="0"/>
                    </a:moveTo>
                    <a:lnTo>
                      <a:pt x="4585" y="19894"/>
                    </a:lnTo>
                    <a:lnTo>
                      <a:pt x="15317" y="19894"/>
                    </a:lnTo>
                    <a:lnTo>
                      <a:pt x="19902" y="0"/>
                    </a:lnTo>
                    <a:lnTo>
                      <a:pt x="0" y="0"/>
                    </a:lnTo>
                    <a:close/>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34" name="Freeform 110"/>
              <p:cNvSpPr>
                <a:spLocks/>
              </p:cNvSpPr>
              <p:nvPr/>
            </p:nvSpPr>
            <p:spPr bwMode="auto">
              <a:xfrm>
                <a:off x="4909" y="6852"/>
                <a:ext cx="0" cy="259"/>
              </a:xfrm>
              <a:custGeom>
                <a:avLst/>
                <a:gdLst/>
                <a:ahLst/>
                <a:cxnLst>
                  <a:cxn ang="0">
                    <a:pos x="0" y="0"/>
                  </a:cxn>
                  <a:cxn ang="0">
                    <a:pos x="0" y="19889"/>
                  </a:cxn>
                </a:cxnLst>
                <a:rect l="0" t="0" r="r" b="b"/>
                <a:pathLst>
                  <a:path w="20000" h="20000">
                    <a:moveTo>
                      <a:pt x="0" y="0"/>
                    </a:moveTo>
                    <a:lnTo>
                      <a:pt x="0" y="19889"/>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sp>
            <p:nvSpPr>
              <p:cNvPr id="1135" name="Oval 111"/>
              <p:cNvSpPr>
                <a:spLocks noChangeArrowheads="1"/>
              </p:cNvSpPr>
              <p:nvPr/>
            </p:nvSpPr>
            <p:spPr bwMode="auto">
              <a:xfrm>
                <a:off x="4688" y="6412"/>
                <a:ext cx="83" cy="81"/>
              </a:xfrm>
              <a:prstGeom prst="ellipse">
                <a:avLst/>
              </a:prstGeom>
              <a:noFill/>
              <a:ln w="1270">
                <a:solidFill>
                  <a:srgbClr val="008080"/>
                </a:solidFill>
                <a:round/>
                <a:headEnd/>
                <a:tailEnd/>
              </a:ln>
              <a:effectLst/>
            </p:spPr>
            <p:txBody>
              <a:bodyPr/>
              <a:lstStyle/>
              <a:p>
                <a:pPr>
                  <a:defRPr/>
                </a:pPr>
                <a:endParaRPr lang="en-US"/>
              </a:p>
            </p:txBody>
          </p:sp>
          <p:sp>
            <p:nvSpPr>
              <p:cNvPr id="1136" name="Oval 112"/>
              <p:cNvSpPr>
                <a:spLocks noChangeArrowheads="1"/>
              </p:cNvSpPr>
              <p:nvPr/>
            </p:nvSpPr>
            <p:spPr bwMode="auto">
              <a:xfrm>
                <a:off x="4688" y="6412"/>
                <a:ext cx="75" cy="81"/>
              </a:xfrm>
              <a:prstGeom prst="ellipse">
                <a:avLst/>
              </a:prstGeom>
              <a:noFill/>
              <a:ln w="16510">
                <a:solidFill>
                  <a:srgbClr val="008080"/>
                </a:solidFill>
                <a:round/>
                <a:headEnd/>
                <a:tailEnd/>
              </a:ln>
              <a:effectLst/>
            </p:spPr>
            <p:txBody>
              <a:bodyPr/>
              <a:lstStyle/>
              <a:p>
                <a:pPr>
                  <a:defRPr/>
                </a:pPr>
                <a:endParaRPr lang="en-US"/>
              </a:p>
            </p:txBody>
          </p:sp>
          <p:sp>
            <p:nvSpPr>
              <p:cNvPr id="1137" name="Oval 113"/>
              <p:cNvSpPr>
                <a:spLocks noChangeArrowheads="1"/>
              </p:cNvSpPr>
              <p:nvPr/>
            </p:nvSpPr>
            <p:spPr bwMode="auto">
              <a:xfrm>
                <a:off x="5071" y="6412"/>
                <a:ext cx="74" cy="81"/>
              </a:xfrm>
              <a:prstGeom prst="ellipse">
                <a:avLst/>
              </a:prstGeom>
              <a:noFill/>
              <a:ln w="1270">
                <a:solidFill>
                  <a:srgbClr val="008080"/>
                </a:solidFill>
                <a:round/>
                <a:headEnd/>
                <a:tailEnd/>
              </a:ln>
              <a:effectLst/>
            </p:spPr>
            <p:txBody>
              <a:bodyPr/>
              <a:lstStyle/>
              <a:p>
                <a:pPr>
                  <a:defRPr/>
                </a:pPr>
                <a:endParaRPr lang="en-US"/>
              </a:p>
            </p:txBody>
          </p:sp>
          <p:sp>
            <p:nvSpPr>
              <p:cNvPr id="1138" name="Oval 114"/>
              <p:cNvSpPr>
                <a:spLocks noChangeArrowheads="1"/>
              </p:cNvSpPr>
              <p:nvPr/>
            </p:nvSpPr>
            <p:spPr bwMode="auto">
              <a:xfrm>
                <a:off x="5071" y="6412"/>
                <a:ext cx="74" cy="81"/>
              </a:xfrm>
              <a:prstGeom prst="ellipse">
                <a:avLst/>
              </a:prstGeom>
              <a:noFill/>
              <a:ln w="16510">
                <a:solidFill>
                  <a:srgbClr val="008080"/>
                </a:solidFill>
                <a:round/>
                <a:headEnd/>
                <a:tailEnd/>
              </a:ln>
              <a:effectLst/>
            </p:spPr>
            <p:txBody>
              <a:bodyPr/>
              <a:lstStyle/>
              <a:p>
                <a:pPr>
                  <a:defRPr/>
                </a:pPr>
                <a:endParaRPr lang="en-US"/>
              </a:p>
            </p:txBody>
          </p:sp>
          <p:sp>
            <p:nvSpPr>
              <p:cNvPr id="1139" name="Freeform 115"/>
              <p:cNvSpPr>
                <a:spLocks/>
              </p:cNvSpPr>
              <p:nvPr/>
            </p:nvSpPr>
            <p:spPr bwMode="auto">
              <a:xfrm>
                <a:off x="4909" y="6052"/>
                <a:ext cx="28" cy="0"/>
              </a:xfrm>
              <a:custGeom>
                <a:avLst/>
                <a:gdLst/>
                <a:ahLst/>
                <a:cxnLst>
                  <a:cxn ang="0">
                    <a:pos x="0" y="0"/>
                  </a:cxn>
                  <a:cxn ang="0">
                    <a:pos x="19167" y="0"/>
                  </a:cxn>
                </a:cxnLst>
                <a:rect l="0" t="0" r="r" b="b"/>
                <a:pathLst>
                  <a:path w="20000" h="20000">
                    <a:moveTo>
                      <a:pt x="0" y="0"/>
                    </a:moveTo>
                    <a:lnTo>
                      <a:pt x="19167" y="0"/>
                    </a:lnTo>
                  </a:path>
                </a:pathLst>
              </a:custGeom>
              <a:noFill/>
              <a:ln w="16510" cap="flat">
                <a:solidFill>
                  <a:srgbClr val="008080"/>
                </a:solidFill>
                <a:prstDash val="solid"/>
                <a:round/>
                <a:headEnd type="none" w="med" len="med"/>
                <a:tailEnd type="none" w="med" len="med"/>
              </a:ln>
              <a:effectLst/>
            </p:spPr>
            <p:txBody>
              <a:bodyPr/>
              <a:lstStyle/>
              <a:p>
                <a:pPr>
                  <a:defRPr/>
                </a:pPr>
                <a:endParaRPr lang="en-US"/>
              </a:p>
            </p:txBody>
          </p:sp>
        </p:grpSp>
      </p:grpSp>
      <p:sp>
        <p:nvSpPr>
          <p:cNvPr id="1141" name="Text Box 117"/>
          <p:cNvSpPr txBox="1">
            <a:spLocks noChangeArrowheads="1"/>
          </p:cNvSpPr>
          <p:nvPr/>
        </p:nvSpPr>
        <p:spPr bwMode="auto">
          <a:xfrm>
            <a:off x="3657600" y="1373188"/>
            <a:ext cx="3884613" cy="1200150"/>
          </a:xfrm>
          <a:prstGeom prst="rect">
            <a:avLst/>
          </a:prstGeom>
          <a:noFill/>
          <a:ln w="9525">
            <a:noFill/>
            <a:miter lim="800000"/>
            <a:headEnd/>
            <a:tailEnd/>
          </a:ln>
          <a:effectLst/>
        </p:spPr>
        <p:txBody>
          <a:bodyPr lIns="91359" tIns="45677" rIns="91359" bIns="45677">
            <a:spAutoFit/>
          </a:bodyPr>
          <a:lstStyle/>
          <a:p>
            <a:pPr defTabSz="4803472">
              <a:spcBef>
                <a:spcPct val="50000"/>
              </a:spcBef>
              <a:defRPr/>
            </a:pPr>
            <a:r>
              <a:rPr lang="en-US" sz="2400" b="1" dirty="0">
                <a:solidFill>
                  <a:schemeClr val="hlink"/>
                </a:solidFill>
                <a:latin typeface="Arial" charset="0"/>
              </a:rPr>
              <a:t>VA HSR&amp;D Center for the Study of Healthcare Provider Behavior</a:t>
            </a: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799013" rtl="0" eaLnBrk="0" fontAlgn="base" hangingPunct="0">
        <a:spcBef>
          <a:spcPct val="0"/>
        </a:spcBef>
        <a:spcAft>
          <a:spcPct val="0"/>
        </a:spcAft>
        <a:defRPr sz="23300">
          <a:solidFill>
            <a:schemeClr val="tx2"/>
          </a:solidFill>
          <a:latin typeface="+mj-lt"/>
          <a:ea typeface="+mj-ea"/>
          <a:cs typeface="+mj-cs"/>
        </a:defRPr>
      </a:lvl1pPr>
      <a:lvl2pPr algn="ctr" defTabSz="4799013" rtl="0" eaLnBrk="0" fontAlgn="base" hangingPunct="0">
        <a:spcBef>
          <a:spcPct val="0"/>
        </a:spcBef>
        <a:spcAft>
          <a:spcPct val="0"/>
        </a:spcAft>
        <a:defRPr sz="23300">
          <a:solidFill>
            <a:schemeClr val="tx2"/>
          </a:solidFill>
          <a:latin typeface="Arial" charset="0"/>
        </a:defRPr>
      </a:lvl2pPr>
      <a:lvl3pPr algn="ctr" defTabSz="4799013" rtl="0" eaLnBrk="0" fontAlgn="base" hangingPunct="0">
        <a:spcBef>
          <a:spcPct val="0"/>
        </a:spcBef>
        <a:spcAft>
          <a:spcPct val="0"/>
        </a:spcAft>
        <a:defRPr sz="23300">
          <a:solidFill>
            <a:schemeClr val="tx2"/>
          </a:solidFill>
          <a:latin typeface="Arial" charset="0"/>
        </a:defRPr>
      </a:lvl3pPr>
      <a:lvl4pPr algn="ctr" defTabSz="4799013" rtl="0" eaLnBrk="0" fontAlgn="base" hangingPunct="0">
        <a:spcBef>
          <a:spcPct val="0"/>
        </a:spcBef>
        <a:spcAft>
          <a:spcPct val="0"/>
        </a:spcAft>
        <a:defRPr sz="23300">
          <a:solidFill>
            <a:schemeClr val="tx2"/>
          </a:solidFill>
          <a:latin typeface="Arial" charset="0"/>
        </a:defRPr>
      </a:lvl4pPr>
      <a:lvl5pPr algn="ctr" defTabSz="4799013" rtl="0" eaLnBrk="0" fontAlgn="base" hangingPunct="0">
        <a:spcBef>
          <a:spcPct val="0"/>
        </a:spcBef>
        <a:spcAft>
          <a:spcPct val="0"/>
        </a:spcAft>
        <a:defRPr sz="23300">
          <a:solidFill>
            <a:schemeClr val="tx2"/>
          </a:solidFill>
          <a:latin typeface="Arial" charset="0"/>
        </a:defRPr>
      </a:lvl5pPr>
      <a:lvl6pPr marL="457019" algn="ctr" defTabSz="4803472" rtl="0" fontAlgn="base">
        <a:spcBef>
          <a:spcPct val="0"/>
        </a:spcBef>
        <a:spcAft>
          <a:spcPct val="0"/>
        </a:spcAft>
        <a:defRPr sz="23300">
          <a:solidFill>
            <a:schemeClr val="tx2"/>
          </a:solidFill>
          <a:latin typeface="Arial" charset="0"/>
        </a:defRPr>
      </a:lvl6pPr>
      <a:lvl7pPr marL="914043" algn="ctr" defTabSz="4803472" rtl="0" fontAlgn="base">
        <a:spcBef>
          <a:spcPct val="0"/>
        </a:spcBef>
        <a:spcAft>
          <a:spcPct val="0"/>
        </a:spcAft>
        <a:defRPr sz="23300">
          <a:solidFill>
            <a:schemeClr val="tx2"/>
          </a:solidFill>
          <a:latin typeface="Arial" charset="0"/>
        </a:defRPr>
      </a:lvl7pPr>
      <a:lvl8pPr marL="1371058" algn="ctr" defTabSz="4803472" rtl="0" fontAlgn="base">
        <a:spcBef>
          <a:spcPct val="0"/>
        </a:spcBef>
        <a:spcAft>
          <a:spcPct val="0"/>
        </a:spcAft>
        <a:defRPr sz="23300">
          <a:solidFill>
            <a:schemeClr val="tx2"/>
          </a:solidFill>
          <a:latin typeface="Arial" charset="0"/>
        </a:defRPr>
      </a:lvl8pPr>
      <a:lvl9pPr marL="1828082" algn="ctr" defTabSz="4803472" rtl="0" fontAlgn="base">
        <a:spcBef>
          <a:spcPct val="0"/>
        </a:spcBef>
        <a:spcAft>
          <a:spcPct val="0"/>
        </a:spcAft>
        <a:defRPr sz="23300">
          <a:solidFill>
            <a:schemeClr val="tx2"/>
          </a:solidFill>
          <a:latin typeface="Arial" charset="0"/>
        </a:defRPr>
      </a:lvl9pPr>
    </p:titleStyle>
    <p:bodyStyle>
      <a:lvl1pPr marL="1797050" indent="-1797050" algn="l" defTabSz="4799013" rtl="0" eaLnBrk="0" fontAlgn="base" hangingPunct="0">
        <a:spcBef>
          <a:spcPct val="20000"/>
        </a:spcBef>
        <a:spcAft>
          <a:spcPct val="0"/>
        </a:spcAft>
        <a:buChar char="•"/>
        <a:defRPr sz="17000">
          <a:solidFill>
            <a:schemeClr val="tx1"/>
          </a:solidFill>
          <a:latin typeface="+mn-lt"/>
          <a:ea typeface="+mn-ea"/>
          <a:cs typeface="+mn-cs"/>
        </a:defRPr>
      </a:lvl1pPr>
      <a:lvl2pPr marL="3895725" indent="-1490663" algn="l" defTabSz="4799013" rtl="0" eaLnBrk="0" fontAlgn="base" hangingPunct="0">
        <a:spcBef>
          <a:spcPct val="20000"/>
        </a:spcBef>
        <a:spcAft>
          <a:spcPct val="0"/>
        </a:spcAft>
        <a:buChar char="–"/>
        <a:defRPr sz="14600">
          <a:solidFill>
            <a:schemeClr val="tx1"/>
          </a:solidFill>
          <a:latin typeface="+mn-lt"/>
        </a:defRPr>
      </a:lvl2pPr>
      <a:lvl3pPr marL="5995988" indent="-1195388" algn="l" defTabSz="4799013" rtl="0" eaLnBrk="0" fontAlgn="base" hangingPunct="0">
        <a:spcBef>
          <a:spcPct val="20000"/>
        </a:spcBef>
        <a:spcAft>
          <a:spcPct val="0"/>
        </a:spcAft>
        <a:buChar char="•"/>
        <a:defRPr sz="12600">
          <a:solidFill>
            <a:schemeClr val="tx1"/>
          </a:solidFill>
          <a:latin typeface="+mn-lt"/>
        </a:defRPr>
      </a:lvl3pPr>
      <a:lvl4pPr marL="8394700" indent="-1195388" algn="l" defTabSz="4799013" rtl="0" eaLnBrk="0" fontAlgn="base" hangingPunct="0">
        <a:spcBef>
          <a:spcPct val="20000"/>
        </a:spcBef>
        <a:spcAft>
          <a:spcPct val="0"/>
        </a:spcAft>
        <a:buChar char="–"/>
        <a:defRPr sz="10700">
          <a:solidFill>
            <a:schemeClr val="tx1"/>
          </a:solidFill>
          <a:latin typeface="+mn-lt"/>
        </a:defRPr>
      </a:lvl4pPr>
      <a:lvl5pPr marL="10795000" indent="-1189038" algn="l" defTabSz="4799013" rtl="0" eaLnBrk="0" fontAlgn="base" hangingPunct="0">
        <a:spcBef>
          <a:spcPct val="20000"/>
        </a:spcBef>
        <a:spcAft>
          <a:spcPct val="0"/>
        </a:spcAft>
        <a:buChar char="»"/>
        <a:defRPr sz="10700">
          <a:solidFill>
            <a:schemeClr val="tx1"/>
          </a:solidFill>
          <a:latin typeface="+mn-lt"/>
        </a:defRPr>
      </a:lvl5pPr>
      <a:lvl6pPr marL="11260470" indent="-1194920" algn="l" defTabSz="4803472" rtl="0" fontAlgn="base">
        <a:spcBef>
          <a:spcPct val="20000"/>
        </a:spcBef>
        <a:spcAft>
          <a:spcPct val="0"/>
        </a:spcAft>
        <a:buChar char="»"/>
        <a:defRPr sz="10700">
          <a:solidFill>
            <a:schemeClr val="tx1"/>
          </a:solidFill>
          <a:latin typeface="+mn-lt"/>
        </a:defRPr>
      </a:lvl6pPr>
      <a:lvl7pPr marL="11717490" indent="-1194920" algn="l" defTabSz="4803472" rtl="0" fontAlgn="base">
        <a:spcBef>
          <a:spcPct val="20000"/>
        </a:spcBef>
        <a:spcAft>
          <a:spcPct val="0"/>
        </a:spcAft>
        <a:buChar char="»"/>
        <a:defRPr sz="10700">
          <a:solidFill>
            <a:schemeClr val="tx1"/>
          </a:solidFill>
          <a:latin typeface="+mn-lt"/>
        </a:defRPr>
      </a:lvl7pPr>
      <a:lvl8pPr marL="12174513" indent="-1194920" algn="l" defTabSz="4803472" rtl="0" fontAlgn="base">
        <a:spcBef>
          <a:spcPct val="20000"/>
        </a:spcBef>
        <a:spcAft>
          <a:spcPct val="0"/>
        </a:spcAft>
        <a:buChar char="»"/>
        <a:defRPr sz="10700">
          <a:solidFill>
            <a:schemeClr val="tx1"/>
          </a:solidFill>
          <a:latin typeface="+mn-lt"/>
        </a:defRPr>
      </a:lvl8pPr>
      <a:lvl9pPr marL="12631532" indent="-1194920" algn="l" defTabSz="4803472" rtl="0" fontAlgn="base">
        <a:spcBef>
          <a:spcPct val="20000"/>
        </a:spcBef>
        <a:spcAft>
          <a:spcPct val="0"/>
        </a:spcAft>
        <a:buChar char="»"/>
        <a:defRPr sz="10700">
          <a:solidFill>
            <a:schemeClr val="tx1"/>
          </a:solidFill>
          <a:latin typeface="+mn-lt"/>
        </a:defRPr>
      </a:lvl9pPr>
    </p:bodyStyle>
    <p:otherStyle>
      <a:defPPr>
        <a:defRPr lang="en-US"/>
      </a:defPPr>
      <a:lvl1pPr marL="0" algn="l" defTabSz="914043" rtl="0" eaLnBrk="1" latinLnBrk="0" hangingPunct="1">
        <a:defRPr sz="2000" kern="1200">
          <a:solidFill>
            <a:schemeClr val="tx1"/>
          </a:solidFill>
          <a:latin typeface="+mn-lt"/>
          <a:ea typeface="+mn-ea"/>
          <a:cs typeface="+mn-cs"/>
        </a:defRPr>
      </a:lvl1pPr>
      <a:lvl2pPr marL="457019" algn="l" defTabSz="914043" rtl="0" eaLnBrk="1" latinLnBrk="0" hangingPunct="1">
        <a:defRPr sz="2000" kern="1200">
          <a:solidFill>
            <a:schemeClr val="tx1"/>
          </a:solidFill>
          <a:latin typeface="+mn-lt"/>
          <a:ea typeface="+mn-ea"/>
          <a:cs typeface="+mn-cs"/>
        </a:defRPr>
      </a:lvl2pPr>
      <a:lvl3pPr marL="914043" algn="l" defTabSz="914043" rtl="0" eaLnBrk="1" latinLnBrk="0" hangingPunct="1">
        <a:defRPr sz="2000" kern="1200">
          <a:solidFill>
            <a:schemeClr val="tx1"/>
          </a:solidFill>
          <a:latin typeface="+mn-lt"/>
          <a:ea typeface="+mn-ea"/>
          <a:cs typeface="+mn-cs"/>
        </a:defRPr>
      </a:lvl3pPr>
      <a:lvl4pPr marL="1371058" algn="l" defTabSz="914043" rtl="0" eaLnBrk="1" latinLnBrk="0" hangingPunct="1">
        <a:defRPr sz="2000" kern="1200">
          <a:solidFill>
            <a:schemeClr val="tx1"/>
          </a:solidFill>
          <a:latin typeface="+mn-lt"/>
          <a:ea typeface="+mn-ea"/>
          <a:cs typeface="+mn-cs"/>
        </a:defRPr>
      </a:lvl4pPr>
      <a:lvl5pPr marL="1828082" algn="l" defTabSz="914043" rtl="0" eaLnBrk="1" latinLnBrk="0" hangingPunct="1">
        <a:defRPr sz="2000" kern="1200">
          <a:solidFill>
            <a:schemeClr val="tx1"/>
          </a:solidFill>
          <a:latin typeface="+mn-lt"/>
          <a:ea typeface="+mn-ea"/>
          <a:cs typeface="+mn-cs"/>
        </a:defRPr>
      </a:lvl5pPr>
      <a:lvl6pPr marL="2285105" algn="l" defTabSz="914043" rtl="0" eaLnBrk="1" latinLnBrk="0" hangingPunct="1">
        <a:defRPr sz="2000" kern="1200">
          <a:solidFill>
            <a:schemeClr val="tx1"/>
          </a:solidFill>
          <a:latin typeface="+mn-lt"/>
          <a:ea typeface="+mn-ea"/>
          <a:cs typeface="+mn-cs"/>
        </a:defRPr>
      </a:lvl6pPr>
      <a:lvl7pPr marL="2742125" algn="l" defTabSz="914043" rtl="0" eaLnBrk="1" latinLnBrk="0" hangingPunct="1">
        <a:defRPr sz="2000" kern="1200">
          <a:solidFill>
            <a:schemeClr val="tx1"/>
          </a:solidFill>
          <a:latin typeface="+mn-lt"/>
          <a:ea typeface="+mn-ea"/>
          <a:cs typeface="+mn-cs"/>
        </a:defRPr>
      </a:lvl7pPr>
      <a:lvl8pPr marL="3199140" algn="l" defTabSz="914043" rtl="0" eaLnBrk="1" latinLnBrk="0" hangingPunct="1">
        <a:defRPr sz="2000" kern="1200">
          <a:solidFill>
            <a:schemeClr val="tx1"/>
          </a:solidFill>
          <a:latin typeface="+mn-lt"/>
          <a:ea typeface="+mn-ea"/>
          <a:cs typeface="+mn-cs"/>
        </a:defRPr>
      </a:lvl8pPr>
      <a:lvl9pPr marL="3656160" algn="l" defTabSz="914043"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srd.research.va.gov/publications/prim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jlmagnabosco@mindspring.com" TargetMode="External"/><Relationship Id="rId4" Type="http://schemas.openxmlformats.org/officeDocument/2006/relationships/hyperlink" Target="http://www.who.int/mental_health/management/depress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29"/>
          <p:cNvSpPr txBox="1">
            <a:spLocks noChangeArrowheads="1"/>
          </p:cNvSpPr>
          <p:nvPr/>
        </p:nvSpPr>
        <p:spPr bwMode="auto">
          <a:xfrm>
            <a:off x="542925" y="13687425"/>
            <a:ext cx="15801975" cy="701675"/>
          </a:xfrm>
          <a:prstGeom prst="rect">
            <a:avLst/>
          </a:prstGeom>
          <a:solidFill>
            <a:srgbClr val="92D050"/>
          </a:solidFill>
          <a:ln w="9525">
            <a:noFill/>
            <a:miter lim="800000"/>
            <a:headEnd/>
            <a:tailEnd/>
          </a:ln>
        </p:spPr>
        <p:txBody>
          <a:bodyPr>
            <a:spAutoFit/>
          </a:bodyPr>
          <a:lstStyle/>
          <a:p>
            <a:endParaRPr lang="en-US"/>
          </a:p>
        </p:txBody>
      </p:sp>
      <p:sp>
        <p:nvSpPr>
          <p:cNvPr id="2051" name="TextBox 35"/>
          <p:cNvSpPr txBox="1">
            <a:spLocks noChangeArrowheads="1"/>
          </p:cNvSpPr>
          <p:nvPr/>
        </p:nvSpPr>
        <p:spPr bwMode="auto">
          <a:xfrm>
            <a:off x="19013488" y="13281025"/>
            <a:ext cx="3892550" cy="563563"/>
          </a:xfrm>
          <a:prstGeom prst="rect">
            <a:avLst/>
          </a:prstGeom>
          <a:solidFill>
            <a:srgbClr val="92D050"/>
          </a:solidFill>
          <a:ln w="9525">
            <a:noFill/>
            <a:miter lim="800000"/>
            <a:headEnd/>
            <a:tailEnd/>
          </a:ln>
        </p:spPr>
        <p:txBody>
          <a:bodyPr>
            <a:spAutoFit/>
          </a:bodyPr>
          <a:lstStyle/>
          <a:p>
            <a:endParaRPr lang="en-US"/>
          </a:p>
        </p:txBody>
      </p:sp>
      <p:sp>
        <p:nvSpPr>
          <p:cNvPr id="2052" name="TextBox 34"/>
          <p:cNvSpPr txBox="1">
            <a:spLocks noChangeArrowheads="1"/>
          </p:cNvSpPr>
          <p:nvPr/>
        </p:nvSpPr>
        <p:spPr bwMode="auto">
          <a:xfrm>
            <a:off x="19007138" y="9993313"/>
            <a:ext cx="3571875" cy="620712"/>
          </a:xfrm>
          <a:prstGeom prst="rect">
            <a:avLst/>
          </a:prstGeom>
          <a:solidFill>
            <a:srgbClr val="92D050"/>
          </a:solidFill>
          <a:ln w="9525">
            <a:noFill/>
            <a:miter lim="800000"/>
            <a:headEnd/>
            <a:tailEnd/>
          </a:ln>
        </p:spPr>
        <p:txBody>
          <a:bodyPr>
            <a:spAutoFit/>
          </a:bodyPr>
          <a:lstStyle/>
          <a:p>
            <a:endParaRPr lang="en-US"/>
          </a:p>
        </p:txBody>
      </p:sp>
      <p:sp>
        <p:nvSpPr>
          <p:cNvPr id="2053" name="TextBox 33"/>
          <p:cNvSpPr txBox="1">
            <a:spLocks noChangeArrowheads="1"/>
          </p:cNvSpPr>
          <p:nvPr/>
        </p:nvSpPr>
        <p:spPr bwMode="auto">
          <a:xfrm>
            <a:off x="18999200" y="7967663"/>
            <a:ext cx="1963738" cy="514350"/>
          </a:xfrm>
          <a:prstGeom prst="rect">
            <a:avLst/>
          </a:prstGeom>
          <a:solidFill>
            <a:srgbClr val="92D050"/>
          </a:solidFill>
          <a:ln w="9525">
            <a:noFill/>
            <a:miter lim="800000"/>
            <a:headEnd/>
            <a:tailEnd/>
          </a:ln>
        </p:spPr>
        <p:txBody>
          <a:bodyPr>
            <a:spAutoFit/>
          </a:bodyPr>
          <a:lstStyle/>
          <a:p>
            <a:endParaRPr lang="en-US"/>
          </a:p>
        </p:txBody>
      </p:sp>
      <p:sp>
        <p:nvSpPr>
          <p:cNvPr id="2054" name="TextBox 29"/>
          <p:cNvSpPr txBox="1">
            <a:spLocks/>
          </p:cNvSpPr>
          <p:nvPr/>
        </p:nvSpPr>
        <p:spPr bwMode="auto">
          <a:xfrm>
            <a:off x="18984913" y="6386513"/>
            <a:ext cx="3565525" cy="481012"/>
          </a:xfrm>
          <a:prstGeom prst="rect">
            <a:avLst/>
          </a:prstGeom>
          <a:solidFill>
            <a:srgbClr val="92D050"/>
          </a:solidFill>
          <a:ln w="9525">
            <a:noFill/>
            <a:miter lim="800000"/>
            <a:headEnd/>
            <a:tailEnd/>
          </a:ln>
        </p:spPr>
        <p:txBody>
          <a:bodyPr>
            <a:spAutoFit/>
          </a:bodyPr>
          <a:lstStyle/>
          <a:p>
            <a:endParaRPr lang="en-US"/>
          </a:p>
        </p:txBody>
      </p:sp>
      <p:sp>
        <p:nvSpPr>
          <p:cNvPr id="2055" name="Text Box 4"/>
          <p:cNvSpPr txBox="1">
            <a:spLocks noChangeArrowheads="1"/>
          </p:cNvSpPr>
          <p:nvPr/>
        </p:nvSpPr>
        <p:spPr bwMode="auto">
          <a:xfrm>
            <a:off x="5426075" y="325438"/>
            <a:ext cx="41589325" cy="4835525"/>
          </a:xfrm>
          <a:prstGeom prst="rect">
            <a:avLst/>
          </a:prstGeom>
          <a:noFill/>
          <a:ln w="9525">
            <a:noFill/>
            <a:miter lim="800000"/>
            <a:headEnd/>
            <a:tailEnd/>
          </a:ln>
        </p:spPr>
        <p:txBody>
          <a:bodyPr lIns="91359" tIns="45677" rIns="91359" bIns="45677">
            <a:spAutoFit/>
          </a:bodyPr>
          <a:lstStyle/>
          <a:p>
            <a:pPr algn="ctr" defTabSz="4799013">
              <a:spcBef>
                <a:spcPts val="2363"/>
              </a:spcBef>
            </a:pPr>
            <a:r>
              <a:rPr lang="en-US" sz="5500" b="1">
                <a:latin typeface="Futura Md BT" pitchFamily="34" charset="0"/>
              </a:rPr>
              <a:t> Barriers in Implementing Evidence-Based Collaborative Care for Depression: </a:t>
            </a:r>
          </a:p>
          <a:p>
            <a:pPr algn="ctr" defTabSz="4799013">
              <a:spcBef>
                <a:spcPts val="2363"/>
              </a:spcBef>
              <a:spcAft>
                <a:spcPts val="588"/>
              </a:spcAft>
            </a:pPr>
            <a:r>
              <a:rPr lang="en-US" sz="5500" b="1">
                <a:latin typeface="Futura Md BT" pitchFamily="34" charset="0"/>
              </a:rPr>
              <a:t>Providers’ Perspectives on Comfort and Difficulty Delivering Care in Primary Care </a:t>
            </a:r>
          </a:p>
          <a:p>
            <a:pPr algn="ctr" defTabSz="4799013">
              <a:spcBef>
                <a:spcPts val="2025"/>
              </a:spcBef>
            </a:pPr>
            <a:r>
              <a:rPr lang="en-US" sz="2800" b="1" i="1">
                <a:latin typeface="Verdana" pitchFamily="34" charset="0"/>
              </a:rPr>
              <a:t>Jennifer L. Magnabosco, PhD, 1,2; Michelle D. Seelig, MD, MSHS,1,3,4; Andrew Lanto, MA, 1; Lisa V. Rubenstein, MD, MSPH, 1,5,7; </a:t>
            </a:r>
          </a:p>
          <a:p>
            <a:pPr algn="ctr" defTabSz="4799013">
              <a:spcBef>
                <a:spcPts val="2025"/>
              </a:spcBef>
            </a:pPr>
            <a:r>
              <a:rPr lang="en-US" sz="2800" b="1" i="1">
                <a:latin typeface="Verdana" pitchFamily="34" charset="0"/>
              </a:rPr>
              <a:t>Edmund Chaney, PhD, 1, 6; Elizabeth M. Yano, PhD, MSPH, 1,7; Barbara Simon, MA, 1</a:t>
            </a:r>
          </a:p>
          <a:p>
            <a:pPr algn="ctr" defTabSz="4799013">
              <a:spcBef>
                <a:spcPts val="2025"/>
              </a:spcBef>
            </a:pPr>
            <a:r>
              <a:rPr lang="en-US" sz="2000" b="1">
                <a:latin typeface="Verdana" pitchFamily="34" charset="0"/>
              </a:rPr>
              <a:t>1 </a:t>
            </a:r>
            <a:r>
              <a:rPr lang="en-US" sz="2000">
                <a:latin typeface="Verdana" pitchFamily="34" charset="0"/>
              </a:rPr>
              <a:t>VA</a:t>
            </a:r>
            <a:r>
              <a:rPr lang="en-US" sz="2000" i="1">
                <a:latin typeface="Verdana" pitchFamily="34" charset="0"/>
              </a:rPr>
              <a:t> Greater Los Angeles HSR&amp;D Center of Excellence Center for the Study of Healthcare Provider Behavior, North Hills, CA; </a:t>
            </a:r>
            <a:r>
              <a:rPr lang="en-US" sz="2000" b="1" i="1">
                <a:latin typeface="Verdana" pitchFamily="34" charset="0"/>
              </a:rPr>
              <a:t>2</a:t>
            </a:r>
            <a:r>
              <a:rPr lang="en-US" sz="2000" i="1">
                <a:latin typeface="Verdana" pitchFamily="34" charset="0"/>
              </a:rPr>
              <a:t> Center for Implementation Practice &amp; Research Support, US Department of Veterans Affairs, North Hills, CA; </a:t>
            </a:r>
            <a:r>
              <a:rPr lang="en-US" sz="2000" b="1" i="1">
                <a:latin typeface="Verdana" pitchFamily="34" charset="0"/>
              </a:rPr>
              <a:t>3</a:t>
            </a:r>
            <a:r>
              <a:rPr lang="en-US" sz="2000" i="1">
                <a:latin typeface="Verdana" pitchFamily="34" charset="0"/>
              </a:rPr>
              <a:t> Group Health, Seattle, WA; </a:t>
            </a:r>
            <a:r>
              <a:rPr lang="en-US" sz="2000" b="1" i="1">
                <a:latin typeface="Verdana" pitchFamily="34" charset="0"/>
              </a:rPr>
              <a:t>4</a:t>
            </a:r>
            <a:r>
              <a:rPr lang="en-US" sz="2000" i="1">
                <a:latin typeface="Verdana" pitchFamily="34" charset="0"/>
              </a:rPr>
              <a:t> Department of Health Services, University of Washington School of Public Health and Community Medicine; </a:t>
            </a:r>
            <a:r>
              <a:rPr lang="en-US" sz="2000" b="1" i="1">
                <a:latin typeface="Verdana" pitchFamily="34" charset="0"/>
              </a:rPr>
              <a:t>5</a:t>
            </a:r>
            <a:r>
              <a:rPr lang="en-US" sz="2000" i="1">
                <a:latin typeface="Verdana" pitchFamily="34" charset="0"/>
              </a:rPr>
              <a:t> David Geffen School of Medicine, UCLA, Department of Family Medicine, Los Angeles, CA; </a:t>
            </a:r>
            <a:r>
              <a:rPr lang="en-US" sz="2000" b="1" i="1">
                <a:latin typeface="Verdana" pitchFamily="34" charset="0"/>
              </a:rPr>
              <a:t>6</a:t>
            </a:r>
            <a:r>
              <a:rPr lang="en-US" sz="2000" i="1">
                <a:latin typeface="Verdana" pitchFamily="34" charset="0"/>
              </a:rPr>
              <a:t> VA Puget Sound Healthcare System, HSR&amp;D Center of Excellence, Seattle, WA; </a:t>
            </a:r>
            <a:r>
              <a:rPr lang="en-US" sz="2000" b="1" i="1">
                <a:latin typeface="Verdana" pitchFamily="34" charset="0"/>
              </a:rPr>
              <a:t>7</a:t>
            </a:r>
            <a:r>
              <a:rPr lang="en-US" sz="2000" i="1">
                <a:latin typeface="Verdana" pitchFamily="34" charset="0"/>
              </a:rPr>
              <a:t> UCLA School of Public Health, Department of Health Services, Los Angeles, CA</a:t>
            </a:r>
            <a:r>
              <a:rPr lang="en-US" sz="2000">
                <a:latin typeface="Verdana" pitchFamily="34" charset="0"/>
              </a:rPr>
              <a:t> </a:t>
            </a:r>
          </a:p>
          <a:p>
            <a:pPr algn="ctr" defTabSz="4799013">
              <a:spcBef>
                <a:spcPct val="50000"/>
              </a:spcBef>
            </a:pPr>
            <a:endParaRPr lang="en-US" sz="2000">
              <a:latin typeface="Verdana" pitchFamily="34" charset="0"/>
            </a:endParaRPr>
          </a:p>
        </p:txBody>
      </p:sp>
      <p:grpSp>
        <p:nvGrpSpPr>
          <p:cNvPr id="2056" name="Group 27"/>
          <p:cNvGrpSpPr>
            <a:grpSpLocks/>
          </p:cNvGrpSpPr>
          <p:nvPr/>
        </p:nvGrpSpPr>
        <p:grpSpPr bwMode="auto">
          <a:xfrm>
            <a:off x="514350" y="5075238"/>
            <a:ext cx="17802225" cy="11212512"/>
            <a:chOff x="514350" y="5070475"/>
            <a:chExt cx="12601574" cy="10626726"/>
          </a:xfrm>
        </p:grpSpPr>
        <p:sp>
          <p:nvSpPr>
            <p:cNvPr id="2156" name="Text Box 6"/>
            <p:cNvSpPr txBox="1">
              <a:spLocks noChangeArrowheads="1"/>
            </p:cNvSpPr>
            <p:nvPr/>
          </p:nvSpPr>
          <p:spPr bwMode="auto">
            <a:xfrm>
              <a:off x="533454" y="5070475"/>
              <a:ext cx="12582470" cy="1790430"/>
            </a:xfrm>
            <a:prstGeom prst="rect">
              <a:avLst/>
            </a:prstGeom>
            <a:solidFill>
              <a:srgbClr val="8D42C6"/>
            </a:solidFill>
            <a:ln w="9525">
              <a:noFill/>
              <a:miter lim="800000"/>
              <a:headEnd/>
              <a:tailEnd/>
            </a:ln>
          </p:spPr>
          <p:txBody>
            <a:bodyPr lIns="91394" tIns="45697" rIns="91394" bIns="45697">
              <a:spAutoFit/>
            </a:bodyPr>
            <a:lstStyle/>
            <a:p>
              <a:pPr algn="ctr" defTabSz="4799013">
                <a:spcBef>
                  <a:spcPct val="50000"/>
                </a:spcBef>
              </a:pPr>
              <a:r>
                <a:rPr lang="en-US" sz="5900" b="1">
                  <a:solidFill>
                    <a:schemeClr val="bg1"/>
                  </a:solidFill>
                  <a:latin typeface="Book Antiqua" pitchFamily="18" charset="0"/>
                </a:rPr>
                <a:t> BACKGROUND/DISRUPTIVE</a:t>
              </a:r>
              <a:r>
                <a:rPr lang="en-US" sz="2400" b="1">
                  <a:solidFill>
                    <a:schemeClr val="bg1"/>
                  </a:solidFill>
                  <a:latin typeface="Book Antiqua" pitchFamily="18" charset="0"/>
                </a:rPr>
                <a:t>  </a:t>
              </a:r>
              <a:r>
                <a:rPr lang="en-US" sz="5900" b="1">
                  <a:solidFill>
                    <a:schemeClr val="bg1"/>
                  </a:solidFill>
                  <a:latin typeface="Book Antiqua" pitchFamily="18" charset="0"/>
                </a:rPr>
                <a:t>INNOVATION CONTRIBUTIONS</a:t>
              </a:r>
            </a:p>
          </p:txBody>
        </p:sp>
        <p:sp>
          <p:nvSpPr>
            <p:cNvPr id="2157" name="Text Box 13"/>
            <p:cNvSpPr txBox="1">
              <a:spLocks noChangeArrowheads="1"/>
            </p:cNvSpPr>
            <p:nvPr/>
          </p:nvSpPr>
          <p:spPr bwMode="auto">
            <a:xfrm>
              <a:off x="514350" y="7193412"/>
              <a:ext cx="12577363" cy="8503789"/>
            </a:xfrm>
            <a:prstGeom prst="rect">
              <a:avLst/>
            </a:prstGeom>
            <a:noFill/>
            <a:ln w="9525">
              <a:noFill/>
              <a:miter lim="800000"/>
              <a:headEnd/>
              <a:tailEnd/>
            </a:ln>
          </p:spPr>
          <p:txBody>
            <a:bodyPr lIns="91394" tIns="45697" rIns="91394" bIns="45697"/>
            <a:lstStyle/>
            <a:p>
              <a:pPr defTabSz="4799013">
                <a:spcBef>
                  <a:spcPct val="50000"/>
                </a:spcBef>
                <a:buFontTx/>
                <a:buChar char="•"/>
              </a:pPr>
              <a:r>
                <a:rPr lang="en-US" sz="3000" b="1" i="1"/>
                <a:t>Depression</a:t>
              </a:r>
              <a:r>
                <a:rPr lang="en-US" sz="3000"/>
                <a:t> ranks as the </a:t>
              </a:r>
              <a:r>
                <a:rPr lang="en-US" sz="3000" b="1" i="1"/>
                <a:t>leading cause of disability worldwide</a:t>
              </a:r>
              <a:r>
                <a:rPr lang="en-US" sz="3000" b="1"/>
                <a:t>,</a:t>
              </a:r>
              <a:r>
                <a:rPr lang="en-US" sz="3000"/>
                <a:t> effecting more than 120 million people in the U.S. at any one point in time, with more than two thirds of suicides associated with depression, annually (WHO, 2010).</a:t>
              </a:r>
            </a:p>
            <a:p>
              <a:pPr defTabSz="4799013">
                <a:spcBef>
                  <a:spcPct val="50000"/>
                </a:spcBef>
                <a:buFontTx/>
                <a:buChar char="•"/>
              </a:pPr>
              <a:r>
                <a:rPr lang="en-US" sz="3000" b="1" i="1"/>
                <a:t>Collaborative care management (CCM) models</a:t>
              </a:r>
              <a:r>
                <a:rPr lang="en-US" sz="3000"/>
                <a:t> for mental heath (MH)/primary care (PC) integration, in which evidence-based PC depression treatment is supported by nurse care managers &amp; mental health specialists (MHS), have been shown to be </a:t>
              </a:r>
              <a:r>
                <a:rPr lang="en-US" sz="3000" b="1" i="1"/>
                <a:t>necessary and sufficient to improve care/outcomes for persons with depression.</a:t>
              </a:r>
              <a:r>
                <a:rPr lang="en-US" sz="3000"/>
                <a:t> </a:t>
              </a:r>
            </a:p>
            <a:p>
              <a:pPr defTabSz="4799013">
                <a:spcBef>
                  <a:spcPct val="50000"/>
                </a:spcBef>
                <a:buFontTx/>
                <a:buChar char="•"/>
              </a:pPr>
              <a:r>
                <a:rPr lang="en-US" sz="3000"/>
                <a:t>While diffusion of CCM is a U.S. Department of Veterans Affairs (VA) priority, </a:t>
              </a:r>
              <a:r>
                <a:rPr lang="en-US" sz="3000" b="1" i="1"/>
                <a:t>knowledge of factors associated with the adoption/implementation of CCM</a:t>
              </a:r>
              <a:r>
                <a:rPr lang="en-US" sz="3000"/>
                <a:t> as a quality of care approach </a:t>
              </a:r>
              <a:r>
                <a:rPr lang="en-US" sz="3000" b="1" i="1"/>
                <a:t>is limited</a:t>
              </a:r>
              <a:r>
                <a:rPr lang="en-US" sz="3000" i="1"/>
                <a:t>.</a:t>
              </a:r>
              <a:r>
                <a:rPr lang="en-US" sz="3000"/>
                <a:t> </a:t>
              </a:r>
            </a:p>
            <a:p>
              <a:pPr defTabSz="4799013">
                <a:spcBef>
                  <a:spcPct val="50000"/>
                </a:spcBef>
                <a:buFontTx/>
                <a:buChar char="•"/>
              </a:pPr>
              <a:r>
                <a:rPr lang="en-US" sz="3000"/>
                <a:t>Previous research suggests </a:t>
              </a:r>
              <a:r>
                <a:rPr lang="en-US" sz="3000" b="1" i="1"/>
                <a:t>provider perspectives impact readiness to adopt/implement CCM models.</a:t>
              </a:r>
              <a:r>
                <a:rPr lang="en-US" sz="3000"/>
                <a:t> Therefore, we investigated work environment/organizational and provider level factors associated with PCPs’ comfort &amp; difficulty providing depression care during initial implementation of a CCM (ReTIDES)* within VA. </a:t>
              </a:r>
            </a:p>
            <a:p>
              <a:pPr defTabSz="4799013">
                <a:spcBef>
                  <a:spcPct val="50000"/>
                </a:spcBef>
                <a:buFontTx/>
                <a:buChar char="•"/>
              </a:pPr>
              <a:r>
                <a:rPr lang="en-US" sz="3000" b="1" i="1" u="sng"/>
                <a:t>Reasons Why This Study Can Contribute to Disruptive Innovation in Behavioral Health:</a:t>
              </a:r>
              <a:r>
                <a:rPr lang="en-US" sz="3000"/>
                <a:t> </a:t>
              </a:r>
            </a:p>
            <a:p>
              <a:pPr defTabSz="4799013">
                <a:spcBef>
                  <a:spcPct val="50000"/>
                </a:spcBef>
              </a:pPr>
              <a:r>
                <a:rPr lang="en-US" sz="3000"/>
                <a:t>CCM models challenge the status quo of how PCPs deliver MH care in the U.S. Use of these models balances &amp; integrates provider roles &amp; significantly increases depression care effectiveness &amp; efficiency. This research investigates under-explored aspects of delivering CCM, thereby shedding light on implementation factors that are critical to forging change and achieving successful organizational &amp; individual outcomes.</a:t>
              </a:r>
            </a:p>
          </p:txBody>
        </p:sp>
      </p:grpSp>
      <p:sp>
        <p:nvSpPr>
          <p:cNvPr id="2057" name="Text Box 17"/>
          <p:cNvSpPr txBox="1">
            <a:spLocks noChangeArrowheads="1"/>
          </p:cNvSpPr>
          <p:nvPr/>
        </p:nvSpPr>
        <p:spPr bwMode="auto">
          <a:xfrm>
            <a:off x="18945225" y="6327775"/>
            <a:ext cx="15487650" cy="10169525"/>
          </a:xfrm>
          <a:prstGeom prst="rect">
            <a:avLst/>
          </a:prstGeom>
          <a:noFill/>
          <a:ln w="9525">
            <a:noFill/>
            <a:miter lim="800000"/>
            <a:headEnd/>
            <a:tailEnd/>
          </a:ln>
        </p:spPr>
        <p:txBody>
          <a:bodyPr lIns="91359" tIns="45677" rIns="91359" bIns="45677"/>
          <a:lstStyle/>
          <a:p>
            <a:pPr defTabSz="4799013">
              <a:spcBef>
                <a:spcPct val="50000"/>
              </a:spcBef>
              <a:buFontTx/>
              <a:buChar char="•"/>
            </a:pPr>
            <a:r>
              <a:rPr lang="en-US" sz="3000" b="1" i="1" u="sng"/>
              <a:t>Research Question</a:t>
            </a:r>
            <a:r>
              <a:rPr lang="en-US" sz="3000" b="1" i="1"/>
              <a:t>:</a:t>
            </a:r>
            <a:r>
              <a:rPr lang="en-US" sz="3000"/>
              <a:t>  </a:t>
            </a:r>
            <a:r>
              <a:rPr lang="en-US" sz="3000" i="1"/>
              <a:t>During the initial implementation of an evidence-based  CCM model for depression care in the VA (ReTIDES)*, what factors predict PCPs’ comfort, and difficulty, in providing depression care?</a:t>
            </a:r>
            <a:endParaRPr lang="en-US" sz="3000" b="1" i="1" u="sng"/>
          </a:p>
          <a:p>
            <a:pPr defTabSz="4799013">
              <a:spcBef>
                <a:spcPct val="50000"/>
              </a:spcBef>
              <a:buFontTx/>
              <a:buChar char="•"/>
            </a:pPr>
            <a:r>
              <a:rPr lang="en-US" sz="3000" b="1" i="1" u="sng"/>
              <a:t>Methods:</a:t>
            </a:r>
            <a:r>
              <a:rPr lang="en-US" sz="3000"/>
              <a:t>   A cross-sectional </a:t>
            </a:r>
            <a:r>
              <a:rPr lang="en-US" sz="3000" b="1" i="1" u="sng"/>
              <a:t>49 item self-administered survey</a:t>
            </a:r>
            <a:r>
              <a:rPr lang="en-US" sz="3000"/>
              <a:t> was</a:t>
            </a:r>
            <a:r>
              <a:rPr lang="en-US" sz="3000" b="1" i="1"/>
              <a:t> </a:t>
            </a:r>
            <a:r>
              <a:rPr lang="en-US" sz="3000"/>
              <a:t>distributed using </a:t>
            </a:r>
            <a:r>
              <a:rPr lang="en-US" sz="3000" b="1" i="1" u="sng"/>
              <a:t>multiple data collection methods</a:t>
            </a:r>
            <a:r>
              <a:rPr lang="en-US" sz="3000" b="1" i="1"/>
              <a:t> </a:t>
            </a:r>
            <a:r>
              <a:rPr lang="en-US" sz="3000"/>
              <a:t>(web and paper &amp; pencil formats; solicitation letters; study information sheets; meetings; raffle incentive process; reminders; fliers; and follow up telephone calls) during </a:t>
            </a:r>
            <a:r>
              <a:rPr lang="en-US" sz="3000" i="1"/>
              <a:t>Fall 2006 – September 2008</a:t>
            </a:r>
            <a:r>
              <a:rPr lang="en-US" sz="3000"/>
              <a:t> to coincide with 8 CCM staged site launches.</a:t>
            </a:r>
          </a:p>
          <a:p>
            <a:pPr defTabSz="4799013"/>
            <a:endParaRPr lang="en-US" sz="2000"/>
          </a:p>
          <a:p>
            <a:pPr defTabSz="4799013">
              <a:spcAft>
                <a:spcPts val="313"/>
              </a:spcAft>
              <a:buFontTx/>
              <a:buChar char="•"/>
            </a:pPr>
            <a:r>
              <a:rPr lang="en-US" sz="3000" b="1" i="1" u="sng"/>
              <a:t>Scale Development</a:t>
            </a:r>
            <a:r>
              <a:rPr lang="en-US" sz="3000"/>
              <a:t>:  Principal Components Analyses (with varimax rotation) was used to define </a:t>
            </a:r>
            <a:r>
              <a:rPr lang="en-US" sz="3000" b="1" i="1" u="sng"/>
              <a:t>4 scales</a:t>
            </a:r>
            <a:r>
              <a:rPr lang="en-US" sz="3000"/>
              <a:t> using survey data: </a:t>
            </a:r>
          </a:p>
          <a:p>
            <a:pPr marL="1116013" lvl="1" indent="277813" defTabSz="4799013">
              <a:spcAft>
                <a:spcPts val="313"/>
              </a:spcAft>
              <a:buFont typeface="Arial" charset="0"/>
              <a:buChar char="•"/>
            </a:pPr>
            <a:r>
              <a:rPr lang="en-US" sz="3000" i="1"/>
              <a:t> PCP Comfort Providing Depression Care</a:t>
            </a:r>
            <a:endParaRPr lang="en-US" sz="3000"/>
          </a:p>
          <a:p>
            <a:pPr marL="1116013" lvl="1" indent="277813" defTabSz="4799013">
              <a:spcAft>
                <a:spcPts val="313"/>
              </a:spcAft>
              <a:buFont typeface="Arial" charset="0"/>
              <a:buChar char="•"/>
            </a:pPr>
            <a:r>
              <a:rPr lang="en-US" sz="3000" i="1"/>
              <a:t> PCP Experience Providing Depression Care</a:t>
            </a:r>
            <a:endParaRPr lang="en-US" sz="3000"/>
          </a:p>
          <a:p>
            <a:pPr marL="1116013" lvl="1" indent="277813" defTabSz="4799013">
              <a:spcAft>
                <a:spcPts val="313"/>
              </a:spcAft>
              <a:buFont typeface="Arial" charset="0"/>
              <a:buChar char="•"/>
            </a:pPr>
            <a:r>
              <a:rPr lang="en-US" sz="3000" i="1"/>
              <a:t> MHS Communication with PCP</a:t>
            </a:r>
            <a:endParaRPr lang="en-US" sz="3000"/>
          </a:p>
          <a:p>
            <a:pPr marL="1116013" lvl="1" indent="277813" defTabSz="4799013">
              <a:spcAft>
                <a:spcPts val="313"/>
              </a:spcAft>
              <a:buFont typeface="Arial" charset="0"/>
              <a:buChar char="•"/>
            </a:pPr>
            <a:r>
              <a:rPr lang="en-US" sz="3000" i="1"/>
              <a:t> PCP Difficulty Providing Depression Care</a:t>
            </a:r>
            <a:endParaRPr lang="en-US" sz="3000"/>
          </a:p>
          <a:p>
            <a:pPr marL="1116013" lvl="1" indent="277813" defTabSz="4799013"/>
            <a:endParaRPr lang="en-US" sz="2000"/>
          </a:p>
          <a:p>
            <a:pPr defTabSz="4799013">
              <a:buFontTx/>
              <a:buChar char="•"/>
            </a:pPr>
            <a:r>
              <a:rPr lang="en-US" sz="3000" b="1" i="1" u="sng"/>
              <a:t>Participant Response</a:t>
            </a:r>
            <a:r>
              <a:rPr lang="en-US" sz="3000"/>
              <a:t>:  A </a:t>
            </a:r>
            <a:r>
              <a:rPr lang="en-US" sz="3000" b="1" i="1" u="sng"/>
              <a:t>54% response</a:t>
            </a:r>
            <a:r>
              <a:rPr lang="en-US" sz="3000"/>
              <a:t> (N=186/346 eligible PCPs) resulted from survey participation of </a:t>
            </a:r>
            <a:r>
              <a:rPr lang="en-US" sz="3000" b="1" i="1" u="sng"/>
              <a:t>4 PCP types in VA PC settings</a:t>
            </a:r>
            <a:r>
              <a:rPr lang="en-US" sz="3000"/>
              <a:t> required to deliver depression care: </a:t>
            </a:r>
          </a:p>
          <a:p>
            <a:pPr marL="1116013" lvl="1" indent="277813" defTabSz="4799013">
              <a:buFontTx/>
              <a:buChar char="•"/>
            </a:pPr>
            <a:r>
              <a:rPr lang="en-US" sz="3000"/>
              <a:t>internal medicine residents (47%) </a:t>
            </a:r>
          </a:p>
          <a:p>
            <a:pPr marL="1116013" lvl="1" indent="277813" defTabSz="4799013">
              <a:buFontTx/>
              <a:buChar char="•"/>
            </a:pPr>
            <a:r>
              <a:rPr lang="en-US" sz="3000"/>
              <a:t>residents (35%) </a:t>
            </a:r>
          </a:p>
          <a:p>
            <a:pPr marL="1116013" lvl="1" indent="277813" defTabSz="4799013">
              <a:buFontTx/>
              <a:buChar char="•"/>
            </a:pPr>
            <a:r>
              <a:rPr lang="en-US" sz="3000"/>
              <a:t>nurse practitioners (15%) </a:t>
            </a:r>
          </a:p>
          <a:p>
            <a:pPr marL="1116013" lvl="1" indent="277813" defTabSz="4799013">
              <a:buFontTx/>
              <a:buChar char="•"/>
            </a:pPr>
            <a:r>
              <a:rPr lang="en-US" sz="3000"/>
              <a:t>physician assistants (4%)</a:t>
            </a:r>
          </a:p>
        </p:txBody>
      </p:sp>
      <p:sp>
        <p:nvSpPr>
          <p:cNvPr id="2058" name="Text Box 18"/>
          <p:cNvSpPr txBox="1">
            <a:spLocks noChangeArrowheads="1"/>
          </p:cNvSpPr>
          <p:nvPr/>
        </p:nvSpPr>
        <p:spPr bwMode="auto">
          <a:xfrm>
            <a:off x="34804350" y="6115050"/>
            <a:ext cx="16028988" cy="10029825"/>
          </a:xfrm>
          <a:prstGeom prst="rect">
            <a:avLst/>
          </a:prstGeom>
          <a:noFill/>
          <a:ln w="9525">
            <a:noFill/>
            <a:miter lim="800000"/>
            <a:headEnd/>
            <a:tailEnd/>
          </a:ln>
        </p:spPr>
        <p:txBody>
          <a:bodyPr lIns="91359" tIns="45677" rIns="91359" bIns="45677"/>
          <a:lstStyle/>
          <a:p>
            <a:pPr defTabSz="4799013"/>
            <a:r>
              <a:rPr lang="en-US" sz="2800" b="1">
                <a:solidFill>
                  <a:srgbClr val="92D050"/>
                </a:solidFill>
              </a:rPr>
              <a:t> </a:t>
            </a:r>
            <a:endParaRPr lang="en-US" sz="2800">
              <a:solidFill>
                <a:srgbClr val="00B050"/>
              </a:solidFill>
            </a:endParaRPr>
          </a:p>
          <a:p>
            <a:pPr defTabSz="4799013"/>
            <a:endParaRPr lang="en-US" sz="1500">
              <a:solidFill>
                <a:srgbClr val="00B050"/>
              </a:solidFill>
            </a:endParaRPr>
          </a:p>
          <a:p>
            <a:pPr defTabSz="4799013">
              <a:buFontTx/>
              <a:buChar char="•"/>
            </a:pPr>
            <a:r>
              <a:rPr lang="en-US" sz="3000"/>
              <a:t>PCPs who were more </a:t>
            </a:r>
            <a:r>
              <a:rPr lang="en-US" sz="3000" b="1" i="1"/>
              <a:t>comfortable</a:t>
            </a:r>
            <a:r>
              <a:rPr lang="en-US" sz="3000"/>
              <a:t> co-managing depression with a DCM, and/or were more experienced providing care, were more likely to be more comfortable delivering depression care. </a:t>
            </a:r>
          </a:p>
          <a:p>
            <a:pPr defTabSz="4799013">
              <a:buFontTx/>
              <a:buChar char="•"/>
            </a:pPr>
            <a:endParaRPr lang="en-US" sz="1500"/>
          </a:p>
          <a:p>
            <a:pPr defTabSz="4799013">
              <a:buFontTx/>
              <a:buChar char="•"/>
            </a:pPr>
            <a:r>
              <a:rPr lang="en-US" sz="3000"/>
              <a:t>PCPs had more </a:t>
            </a:r>
            <a:r>
              <a:rPr lang="en-US" sz="3000" b="1" i="1"/>
              <a:t>difficulty</a:t>
            </a:r>
            <a:r>
              <a:rPr lang="en-US" sz="3000"/>
              <a:t> delivering care if they saw more persons with depression, and less difficulty if they were more experienced providing care and/or received more MHS communications. </a:t>
            </a:r>
          </a:p>
          <a:p>
            <a:pPr defTabSz="4799013">
              <a:buFontTx/>
              <a:buChar char="•"/>
            </a:pPr>
            <a:endParaRPr lang="en-US" sz="1500"/>
          </a:p>
          <a:p>
            <a:pPr defTabSz="4799013">
              <a:buFontTx/>
              <a:buChar char="•"/>
            </a:pPr>
            <a:r>
              <a:rPr lang="en-US" sz="3000"/>
              <a:t>Hence, both</a:t>
            </a:r>
            <a:r>
              <a:rPr lang="en-US" sz="3000" b="1" i="1"/>
              <a:t> provider &amp; work environment/organizational factors</a:t>
            </a:r>
            <a:r>
              <a:rPr lang="en-US" sz="3000"/>
              <a:t> may impact the successful integration of CCM models for depression into PC settings. </a:t>
            </a:r>
          </a:p>
          <a:p>
            <a:pPr defTabSz="4799013">
              <a:buFontTx/>
              <a:buChar char="•"/>
            </a:pPr>
            <a:endParaRPr lang="en-US" sz="3000"/>
          </a:p>
          <a:p>
            <a:pPr defTabSz="4799013">
              <a:buFontTx/>
              <a:buChar char="•"/>
            </a:pPr>
            <a:endParaRPr lang="en-US" sz="3000"/>
          </a:p>
          <a:p>
            <a:pPr defTabSz="4799013">
              <a:spcBef>
                <a:spcPct val="50000"/>
              </a:spcBef>
            </a:pPr>
            <a:endParaRPr lang="en-US" sz="1500"/>
          </a:p>
          <a:p>
            <a:pPr defTabSz="4799013">
              <a:buFont typeface="Arial" charset="0"/>
              <a:buChar char="•"/>
            </a:pPr>
            <a:r>
              <a:rPr lang="en-US" sz="3000"/>
              <a:t> </a:t>
            </a:r>
            <a:r>
              <a:rPr lang="en-US" sz="3000" b="1" i="1"/>
              <a:t>Methods &amp; strategies that make care easier to deliver</a:t>
            </a:r>
            <a:r>
              <a:rPr lang="en-US" sz="3000"/>
              <a:t>  to persons with depression, especially for PCPs with less experience (e.g., MD residents, non-MD providers) with depression care. </a:t>
            </a:r>
          </a:p>
          <a:p>
            <a:pPr defTabSz="4799013">
              <a:buFont typeface="Arial" charset="0"/>
              <a:buChar char="•"/>
            </a:pPr>
            <a:endParaRPr lang="en-US" sz="1500"/>
          </a:p>
          <a:p>
            <a:pPr defTabSz="4799013">
              <a:buFont typeface="Arial" charset="0"/>
              <a:buChar char="•"/>
            </a:pPr>
            <a:r>
              <a:rPr lang="en-US" sz="3000"/>
              <a:t> Specific </a:t>
            </a:r>
            <a:r>
              <a:rPr lang="en-US" sz="3000" b="1" i="1"/>
              <a:t>strategies to address factors which impact PCP comfort providing depression care</a:t>
            </a:r>
            <a:r>
              <a:rPr lang="en-US" sz="3000"/>
              <a:t>. Access to DCMs alone, without support from MHSs, may promote comfort with depression care but may be insufficient to reduce the difficulty in managing large loads of persons with depression in PC  settings.</a:t>
            </a:r>
          </a:p>
          <a:p>
            <a:pPr defTabSz="4799013">
              <a:buFont typeface="Arial" charset="0"/>
              <a:buChar char="•"/>
            </a:pPr>
            <a:endParaRPr lang="en-US" sz="1500"/>
          </a:p>
          <a:p>
            <a:pPr defTabSz="4799013">
              <a:buFont typeface="Arial" charset="0"/>
              <a:buChar char="•"/>
            </a:pPr>
            <a:r>
              <a:rPr lang="en-US" sz="3000"/>
              <a:t> Specific strategies that help to </a:t>
            </a:r>
            <a:r>
              <a:rPr lang="en-US" sz="3000" b="1" i="1"/>
              <a:t>increase quantity and/or quality of formal</a:t>
            </a:r>
            <a:r>
              <a:rPr lang="en-US" sz="3000"/>
              <a:t> (e.g., emails, joint treatment planning) </a:t>
            </a:r>
            <a:r>
              <a:rPr lang="en-US" sz="3000" b="1" i="1"/>
              <a:t>&amp; informal</a:t>
            </a:r>
            <a:r>
              <a:rPr lang="en-US" sz="3000"/>
              <a:t> (e.g., curbside consultation) </a:t>
            </a:r>
            <a:r>
              <a:rPr lang="en-US" sz="3000" b="1" i="1"/>
              <a:t>communication &amp; collaboration</a:t>
            </a:r>
            <a:r>
              <a:rPr lang="en-US" sz="3000"/>
              <a:t> between PCPs &amp; MHSs</a:t>
            </a:r>
            <a:r>
              <a:rPr lang="en-US" sz="2800"/>
              <a:t>.</a:t>
            </a:r>
          </a:p>
          <a:p>
            <a:pPr defTabSz="4799013"/>
            <a:endParaRPr lang="en-US" sz="2400"/>
          </a:p>
        </p:txBody>
      </p:sp>
      <p:sp>
        <p:nvSpPr>
          <p:cNvPr id="2059" name="Text Box 19"/>
          <p:cNvSpPr txBox="1">
            <a:spLocks noChangeArrowheads="1"/>
          </p:cNvSpPr>
          <p:nvPr/>
        </p:nvSpPr>
        <p:spPr bwMode="auto">
          <a:xfrm>
            <a:off x="427038" y="16448088"/>
            <a:ext cx="50298350" cy="1000125"/>
          </a:xfrm>
          <a:prstGeom prst="rect">
            <a:avLst/>
          </a:prstGeom>
          <a:solidFill>
            <a:srgbClr val="8D42C6"/>
          </a:solidFill>
          <a:ln w="9525">
            <a:noFill/>
            <a:miter lim="800000"/>
            <a:headEnd/>
            <a:tailEnd/>
          </a:ln>
        </p:spPr>
        <p:txBody>
          <a:bodyPr lIns="91359" tIns="45677" rIns="91359" bIns="45677">
            <a:spAutoFit/>
          </a:bodyPr>
          <a:lstStyle/>
          <a:p>
            <a:pPr algn="ctr" defTabSz="4799013">
              <a:spcBef>
                <a:spcPct val="50000"/>
              </a:spcBef>
            </a:pPr>
            <a:r>
              <a:rPr lang="en-US" sz="5900" b="1">
                <a:solidFill>
                  <a:schemeClr val="bg1"/>
                </a:solidFill>
                <a:latin typeface="Book Antiqua" pitchFamily="18" charset="0"/>
              </a:rPr>
              <a:t>RESULT  HIGHLIGHTS</a:t>
            </a:r>
          </a:p>
        </p:txBody>
      </p:sp>
      <p:sp>
        <p:nvSpPr>
          <p:cNvPr id="2060" name="Text Box 21"/>
          <p:cNvSpPr txBox="1">
            <a:spLocks noChangeArrowheads="1"/>
          </p:cNvSpPr>
          <p:nvPr/>
        </p:nvSpPr>
        <p:spPr bwMode="auto">
          <a:xfrm>
            <a:off x="18945225" y="5060950"/>
            <a:ext cx="15459075" cy="1000125"/>
          </a:xfrm>
          <a:prstGeom prst="rect">
            <a:avLst/>
          </a:prstGeom>
          <a:solidFill>
            <a:srgbClr val="8D42C6"/>
          </a:solidFill>
          <a:ln w="9525">
            <a:noFill/>
            <a:miter lim="800000"/>
            <a:headEnd/>
            <a:tailEnd/>
          </a:ln>
        </p:spPr>
        <p:txBody>
          <a:bodyPr lIns="91359" tIns="45677" rIns="91359" bIns="45677">
            <a:spAutoFit/>
          </a:bodyPr>
          <a:lstStyle/>
          <a:p>
            <a:pPr algn="ctr" defTabSz="4799013">
              <a:spcBef>
                <a:spcPct val="50000"/>
              </a:spcBef>
            </a:pPr>
            <a:r>
              <a:rPr lang="en-US" sz="5900" b="1">
                <a:solidFill>
                  <a:schemeClr val="bg1"/>
                </a:solidFill>
                <a:latin typeface="Book Antiqua" pitchFamily="18" charset="0"/>
              </a:rPr>
              <a:t>STUDY DESIGN</a:t>
            </a:r>
          </a:p>
        </p:txBody>
      </p:sp>
      <p:sp>
        <p:nvSpPr>
          <p:cNvPr id="2061" name="Rectangle 255"/>
          <p:cNvSpPr>
            <a:spLocks noChangeArrowheads="1"/>
          </p:cNvSpPr>
          <p:nvPr/>
        </p:nvSpPr>
        <p:spPr bwMode="auto">
          <a:xfrm>
            <a:off x="0" y="14792325"/>
            <a:ext cx="184150" cy="400050"/>
          </a:xfrm>
          <a:prstGeom prst="rect">
            <a:avLst/>
          </a:prstGeom>
          <a:noFill/>
          <a:ln w="9525">
            <a:noFill/>
            <a:miter lim="800000"/>
            <a:headEnd/>
            <a:tailEnd/>
          </a:ln>
        </p:spPr>
        <p:txBody>
          <a:bodyPr wrap="none" lIns="91359" tIns="45677" rIns="91359" bIns="45677" anchor="ctr">
            <a:spAutoFit/>
          </a:bodyPr>
          <a:lstStyle/>
          <a:p>
            <a:endParaRPr lang="en-US" sz="2000">
              <a:latin typeface="Arial" charset="0"/>
            </a:endParaRPr>
          </a:p>
        </p:txBody>
      </p:sp>
      <p:sp>
        <p:nvSpPr>
          <p:cNvPr id="2062" name="Rectangle 435"/>
          <p:cNvSpPr>
            <a:spLocks noChangeArrowheads="1"/>
          </p:cNvSpPr>
          <p:nvPr/>
        </p:nvSpPr>
        <p:spPr bwMode="auto">
          <a:xfrm>
            <a:off x="0" y="15074900"/>
            <a:ext cx="184150" cy="400050"/>
          </a:xfrm>
          <a:prstGeom prst="rect">
            <a:avLst/>
          </a:prstGeom>
          <a:noFill/>
          <a:ln w="9525">
            <a:noFill/>
            <a:miter lim="800000"/>
            <a:headEnd/>
            <a:tailEnd/>
          </a:ln>
        </p:spPr>
        <p:txBody>
          <a:bodyPr wrap="none" lIns="91359" tIns="45677" rIns="91359" bIns="45677" anchor="ctr">
            <a:spAutoFit/>
          </a:bodyPr>
          <a:lstStyle/>
          <a:p>
            <a:endParaRPr lang="en-US" sz="2000">
              <a:latin typeface="Arial" charset="0"/>
            </a:endParaRPr>
          </a:p>
        </p:txBody>
      </p:sp>
      <p:sp>
        <p:nvSpPr>
          <p:cNvPr id="2063" name="Rectangle 463"/>
          <p:cNvSpPr>
            <a:spLocks noChangeArrowheads="1"/>
          </p:cNvSpPr>
          <p:nvPr/>
        </p:nvSpPr>
        <p:spPr bwMode="auto">
          <a:xfrm>
            <a:off x="1027113" y="23158450"/>
            <a:ext cx="185737" cy="400050"/>
          </a:xfrm>
          <a:prstGeom prst="rect">
            <a:avLst/>
          </a:prstGeom>
          <a:noFill/>
          <a:ln w="9525">
            <a:noFill/>
            <a:miter lim="800000"/>
            <a:headEnd/>
            <a:tailEnd/>
          </a:ln>
        </p:spPr>
        <p:txBody>
          <a:bodyPr wrap="none" lIns="91359" tIns="45677" rIns="91359" bIns="45677" anchor="ctr">
            <a:spAutoFit/>
          </a:bodyPr>
          <a:lstStyle/>
          <a:p>
            <a:endParaRPr lang="en-US" sz="2000">
              <a:latin typeface="Arial" charset="0"/>
            </a:endParaRPr>
          </a:p>
        </p:txBody>
      </p:sp>
      <p:sp>
        <p:nvSpPr>
          <p:cNvPr id="2064" name="Text Box 662"/>
          <p:cNvSpPr txBox="1">
            <a:spLocks noChangeArrowheads="1"/>
          </p:cNvSpPr>
          <p:nvPr/>
        </p:nvSpPr>
        <p:spPr bwMode="auto">
          <a:xfrm>
            <a:off x="400050" y="17002125"/>
            <a:ext cx="11720513" cy="2447925"/>
          </a:xfrm>
          <a:prstGeom prst="rect">
            <a:avLst/>
          </a:prstGeom>
          <a:noFill/>
          <a:ln w="9525">
            <a:noFill/>
            <a:miter lim="800000"/>
            <a:headEnd/>
            <a:tailEnd/>
          </a:ln>
        </p:spPr>
        <p:txBody>
          <a:bodyPr lIns="91406" tIns="45701" rIns="91406" bIns="45701">
            <a:spAutoFit/>
          </a:bodyPr>
          <a:lstStyle/>
          <a:p>
            <a:pPr defTabSz="4799013"/>
            <a:endParaRPr lang="en-US" sz="800" b="1" i="1"/>
          </a:p>
          <a:p>
            <a:pPr lvl="1" indent="0" defTabSz="4799013">
              <a:spcBef>
                <a:spcPts val="300"/>
              </a:spcBef>
            </a:pPr>
            <a:endParaRPr lang="en-US" sz="2800">
              <a:latin typeface="Franklin Gothic Medium Cond" pitchFamily="34" charset="0"/>
            </a:endParaRPr>
          </a:p>
          <a:p>
            <a:pPr defTabSz="4799013">
              <a:spcBef>
                <a:spcPts val="300"/>
              </a:spcBef>
            </a:pPr>
            <a:endParaRPr lang="en-US" sz="2800">
              <a:latin typeface="Franklin Gothic Medium Cond" pitchFamily="34" charset="0"/>
            </a:endParaRPr>
          </a:p>
          <a:p>
            <a:pPr defTabSz="4799013"/>
            <a:endParaRPr lang="en-US" sz="2800"/>
          </a:p>
          <a:p>
            <a:pPr defTabSz="4799013"/>
            <a:endParaRPr lang="en-US" sz="2800"/>
          </a:p>
          <a:p>
            <a:pPr defTabSz="4799013"/>
            <a:endParaRPr lang="en-US" sz="2800"/>
          </a:p>
        </p:txBody>
      </p:sp>
      <p:sp>
        <p:nvSpPr>
          <p:cNvPr id="2065" name="Rectangle 20"/>
          <p:cNvSpPr>
            <a:spLocks noChangeArrowheads="1"/>
          </p:cNvSpPr>
          <p:nvPr/>
        </p:nvSpPr>
        <p:spPr bwMode="auto">
          <a:xfrm>
            <a:off x="36385500" y="26822400"/>
            <a:ext cx="14592300" cy="6691313"/>
          </a:xfrm>
          <a:prstGeom prst="rect">
            <a:avLst/>
          </a:prstGeom>
          <a:noFill/>
          <a:ln w="9525">
            <a:noFill/>
            <a:miter lim="800000"/>
            <a:headEnd/>
            <a:tailEnd/>
          </a:ln>
        </p:spPr>
        <p:txBody>
          <a:bodyPr lIns="91406" tIns="45701" rIns="91406" bIns="45701">
            <a:spAutoFit/>
          </a:bodyPr>
          <a:lstStyle/>
          <a:p>
            <a:pPr defTabSz="4799013">
              <a:spcAft>
                <a:spcPts val="588"/>
              </a:spcAft>
            </a:pPr>
            <a:r>
              <a:rPr lang="en-US" sz="2000" b="1" u="sng"/>
              <a:t>Definitions</a:t>
            </a:r>
          </a:p>
          <a:p>
            <a:pPr defTabSz="4799013"/>
            <a:r>
              <a:rPr lang="en-US" sz="2000">
                <a:ea typeface="Calibri" pitchFamily="34" charset="0"/>
                <a:cs typeface="Arial" charset="0"/>
              </a:rPr>
              <a:t>*</a:t>
            </a:r>
            <a:r>
              <a:rPr lang="en-US" sz="2000" b="1"/>
              <a:t>ReTIDES, or Regional Expansion of TIDES</a:t>
            </a:r>
            <a:r>
              <a:rPr lang="en-US" sz="2000"/>
              <a:t> (Translating Initiative  in Depression into Effective Solutions) is the VA’s adapted version of the collaborative depression care model that is part of the VA’s Mental Health Services Package, VHA Handbook 1160. Source:  </a:t>
            </a:r>
            <a:r>
              <a:rPr lang="en-US" sz="2000">
                <a:solidFill>
                  <a:srgbClr val="00B050"/>
                </a:solidFill>
              </a:rPr>
              <a:t>Collaborative Care for Depression in the Primary Care Setting:  A Primer on VA’s Translating Initiatives for Depression into Effective Solutions (TIDES) Project. VA Health Services Research and Development Service, Office of Research and Development, Dept. of Veterans Affairs 2000. </a:t>
            </a:r>
            <a:r>
              <a:rPr lang="en-US" sz="2000">
                <a:solidFill>
                  <a:srgbClr val="0000FF"/>
                </a:solidFill>
                <a:hlinkClick r:id="rId3"/>
              </a:rPr>
              <a:t>http://www.hsrd.research.va.gov/publications/primer/</a:t>
            </a:r>
            <a:r>
              <a:rPr lang="en-US" sz="2000">
                <a:solidFill>
                  <a:srgbClr val="0000FF"/>
                </a:solidFill>
              </a:rPr>
              <a:t> </a:t>
            </a:r>
          </a:p>
          <a:p>
            <a:pPr defTabSz="4799013"/>
            <a:endParaRPr lang="en-US" sz="800">
              <a:solidFill>
                <a:srgbClr val="FF0000"/>
              </a:solidFill>
            </a:endParaRPr>
          </a:p>
          <a:p>
            <a:pPr defTabSz="4799013"/>
            <a:r>
              <a:rPr lang="en-US" sz="2000"/>
              <a:t>**</a:t>
            </a:r>
            <a:r>
              <a:rPr lang="en-US" sz="2000" b="1"/>
              <a:t>Co-management</a:t>
            </a:r>
            <a:r>
              <a:rPr lang="en-US" sz="2000"/>
              <a:t> refers to the active &amp; explicit sharing of pertinent clinical information, joint treatment planning, shared monitoring of patient’s progress &amp; shared responsibility for patient care. </a:t>
            </a:r>
          </a:p>
          <a:p>
            <a:pPr defTabSz="4799013">
              <a:buFont typeface="Arial" charset="0"/>
              <a:buChar char="•"/>
            </a:pPr>
            <a:endParaRPr lang="en-US" sz="800"/>
          </a:p>
          <a:p>
            <a:pPr defTabSz="4799013" eaLnBrk="0" hangingPunct="0"/>
            <a:r>
              <a:rPr lang="en-US" sz="2000"/>
              <a:t>***A </a:t>
            </a:r>
            <a:r>
              <a:rPr lang="en-US" sz="2000" b="1"/>
              <a:t>depression care manager</a:t>
            </a:r>
            <a:r>
              <a:rPr lang="en-US" sz="2000"/>
              <a:t> (DCM), most commonly a nurse, participates in care of patients by providing services such as screening &amp; conducting full assessments for persons with depression, educating patients about depression, and monitoring patient progress. </a:t>
            </a:r>
          </a:p>
          <a:p>
            <a:pPr defTabSz="4799013"/>
            <a:endParaRPr lang="en-US" sz="800"/>
          </a:p>
          <a:p>
            <a:pPr defTabSz="4799013"/>
            <a:r>
              <a:rPr lang="en-US" sz="2000" b="1" u="sng">
                <a:solidFill>
                  <a:srgbClr val="000000"/>
                </a:solidFill>
              </a:rPr>
              <a:t>References: </a:t>
            </a:r>
          </a:p>
          <a:p>
            <a:pPr defTabSz="4799013"/>
            <a:r>
              <a:rPr lang="en-US" sz="2000">
                <a:hlinkClick r:id="rId4"/>
              </a:rPr>
              <a:t>www.who.int/mental_health/management/depression</a:t>
            </a:r>
            <a:r>
              <a:rPr lang="en-US" sz="2000"/>
              <a:t>; Felker, Bradford; Chaney, Edmund; et al. (2006). Developing effective collaboration between primary care and mental health providers. Prim Care Companions J Clin Psychiatry 2006; 8(1).Department of Veterans Affairs, HSR&amp;D Center of Excellence for the Study of Healthcare Provider Behavior.</a:t>
            </a:r>
          </a:p>
          <a:p>
            <a:pPr defTabSz="4799013"/>
            <a:endParaRPr lang="en-US" sz="800"/>
          </a:p>
          <a:p>
            <a:pPr defTabSz="4799013"/>
            <a:r>
              <a:rPr lang="en-US" sz="2000" b="1" u="sng">
                <a:solidFill>
                  <a:srgbClr val="000000"/>
                </a:solidFill>
              </a:rPr>
              <a:t>Contact</a:t>
            </a:r>
            <a:r>
              <a:rPr lang="en-US" sz="2000">
                <a:solidFill>
                  <a:srgbClr val="000000"/>
                </a:solidFill>
              </a:rPr>
              <a:t>: Jennifer L. Magnabosco, PhD, </a:t>
            </a:r>
            <a:r>
              <a:rPr lang="en-US" sz="2000">
                <a:solidFill>
                  <a:srgbClr val="000000"/>
                </a:solidFill>
                <a:hlinkClick r:id="rId5"/>
              </a:rPr>
              <a:t>jlmagnabosco@mindspring.com</a:t>
            </a:r>
            <a:r>
              <a:rPr lang="en-US" sz="2000">
                <a:solidFill>
                  <a:srgbClr val="000000"/>
                </a:solidFill>
              </a:rPr>
              <a:t>, 310-948-1758.   </a:t>
            </a:r>
          </a:p>
          <a:p>
            <a:pPr defTabSz="4799013"/>
            <a:endParaRPr lang="en-US" sz="800">
              <a:solidFill>
                <a:srgbClr val="000000"/>
              </a:solidFill>
            </a:endParaRPr>
          </a:p>
          <a:p>
            <a:pPr defTabSz="4799013"/>
            <a:r>
              <a:rPr lang="en-US" sz="2000" b="1" u="sng">
                <a:solidFill>
                  <a:srgbClr val="000000"/>
                </a:solidFill>
              </a:rPr>
              <a:t>Acknowledgements</a:t>
            </a:r>
            <a:r>
              <a:rPr lang="en-US" sz="2000">
                <a:solidFill>
                  <a:srgbClr val="000000"/>
                </a:solidFill>
              </a:rPr>
              <a:t>: Poster Design, Cynthia Gammage, BA           </a:t>
            </a:r>
          </a:p>
          <a:p>
            <a:pPr defTabSz="4799013"/>
            <a:r>
              <a:rPr lang="en-US" sz="2000"/>
              <a:t> </a:t>
            </a:r>
            <a:r>
              <a:rPr lang="en-US" sz="2000">
                <a:solidFill>
                  <a:srgbClr val="000000"/>
                </a:solidFill>
              </a:rPr>
              <a:t>     </a:t>
            </a:r>
          </a:p>
          <a:p>
            <a:pPr defTabSz="4799013"/>
            <a:endParaRPr lang="en-US" sz="2800">
              <a:solidFill>
                <a:srgbClr val="000000"/>
              </a:solidFill>
            </a:endParaRPr>
          </a:p>
        </p:txBody>
      </p:sp>
      <p:sp>
        <p:nvSpPr>
          <p:cNvPr id="2066" name="Text Box 21"/>
          <p:cNvSpPr txBox="1">
            <a:spLocks noChangeArrowheads="1"/>
          </p:cNvSpPr>
          <p:nvPr/>
        </p:nvSpPr>
        <p:spPr bwMode="auto">
          <a:xfrm>
            <a:off x="34918650" y="5114925"/>
            <a:ext cx="15927388" cy="938213"/>
          </a:xfrm>
          <a:prstGeom prst="rect">
            <a:avLst/>
          </a:prstGeom>
          <a:solidFill>
            <a:srgbClr val="8D42C6"/>
          </a:solidFill>
          <a:ln w="9525">
            <a:noFill/>
            <a:miter lim="800000"/>
            <a:headEnd/>
            <a:tailEnd/>
          </a:ln>
        </p:spPr>
        <p:txBody>
          <a:bodyPr lIns="91359" tIns="45677" rIns="91359" bIns="45677">
            <a:spAutoFit/>
          </a:bodyPr>
          <a:lstStyle/>
          <a:p>
            <a:pPr algn="ctr" defTabSz="4799013">
              <a:spcBef>
                <a:spcPct val="50000"/>
              </a:spcBef>
            </a:pPr>
            <a:r>
              <a:rPr lang="en-US" sz="5500" b="1">
                <a:solidFill>
                  <a:schemeClr val="bg1"/>
                </a:solidFill>
                <a:latin typeface="Book Antiqua" pitchFamily="18" charset="0"/>
              </a:rPr>
              <a:t>CONCLUSIONS &amp; IMPLICATIONS</a:t>
            </a:r>
          </a:p>
        </p:txBody>
      </p:sp>
      <p:sp>
        <p:nvSpPr>
          <p:cNvPr id="2067" name="Rectangle 25"/>
          <p:cNvSpPr>
            <a:spLocks noChangeArrowheads="1"/>
          </p:cNvSpPr>
          <p:nvPr/>
        </p:nvSpPr>
        <p:spPr bwMode="auto">
          <a:xfrm>
            <a:off x="36347400" y="17660938"/>
            <a:ext cx="14554200" cy="635000"/>
          </a:xfrm>
          <a:prstGeom prst="rect">
            <a:avLst/>
          </a:prstGeom>
          <a:solidFill>
            <a:srgbClr val="92D050"/>
          </a:solidFill>
          <a:ln w="9525">
            <a:noFill/>
            <a:miter lim="800000"/>
            <a:headEnd/>
            <a:tailEnd/>
          </a:ln>
        </p:spPr>
        <p:txBody>
          <a:bodyPr lIns="91406" tIns="91406" rIns="91406" bIns="91406">
            <a:spAutoFit/>
          </a:bodyPr>
          <a:lstStyle/>
          <a:p>
            <a:pPr algn="ctr" defTabSz="4799013">
              <a:spcBef>
                <a:spcPts val="588"/>
              </a:spcBef>
              <a:spcAft>
                <a:spcPts val="588"/>
              </a:spcAft>
            </a:pPr>
            <a:r>
              <a:rPr lang="en-US" sz="2800" b="1" u="sng">
                <a:solidFill>
                  <a:srgbClr val="000000"/>
                </a:solidFill>
                <a:latin typeface="Franklin Gothic Medium" pitchFamily="34" charset="0"/>
              </a:rPr>
              <a:t>Table 3: Multivariate Results Highlights</a:t>
            </a:r>
          </a:p>
        </p:txBody>
      </p:sp>
      <p:sp>
        <p:nvSpPr>
          <p:cNvPr id="2068" name="Rectangle 26"/>
          <p:cNvSpPr>
            <a:spLocks noChangeArrowheads="1"/>
          </p:cNvSpPr>
          <p:nvPr/>
        </p:nvSpPr>
        <p:spPr bwMode="auto">
          <a:xfrm>
            <a:off x="460375" y="17684750"/>
            <a:ext cx="16703675" cy="625475"/>
          </a:xfrm>
          <a:prstGeom prst="rect">
            <a:avLst/>
          </a:prstGeom>
          <a:solidFill>
            <a:srgbClr val="92D050"/>
          </a:solidFill>
          <a:ln w="9525">
            <a:noFill/>
            <a:miter lim="800000"/>
            <a:headEnd/>
            <a:tailEnd/>
          </a:ln>
        </p:spPr>
        <p:txBody>
          <a:bodyPr lIns="91406" tIns="91406" rIns="91406" bIns="91406">
            <a:spAutoFit/>
          </a:bodyPr>
          <a:lstStyle/>
          <a:p>
            <a:pPr algn="ctr" defTabSz="4799013"/>
            <a:r>
              <a:rPr lang="en-US" sz="2800" b="1" u="sng">
                <a:solidFill>
                  <a:srgbClr val="000000"/>
                </a:solidFill>
                <a:latin typeface="Franklin Gothic Medium" pitchFamily="34" charset="0"/>
              </a:rPr>
              <a:t>Table 1: Survey Scales</a:t>
            </a:r>
          </a:p>
        </p:txBody>
      </p:sp>
      <p:sp>
        <p:nvSpPr>
          <p:cNvPr id="2069" name="Rectangle 27"/>
          <p:cNvSpPr>
            <a:spLocks noChangeArrowheads="1"/>
          </p:cNvSpPr>
          <p:nvPr/>
        </p:nvSpPr>
        <p:spPr bwMode="auto">
          <a:xfrm>
            <a:off x="34918650" y="10669588"/>
            <a:ext cx="15922625" cy="954087"/>
          </a:xfrm>
          <a:prstGeom prst="rect">
            <a:avLst/>
          </a:prstGeom>
          <a:solidFill>
            <a:srgbClr val="92D050"/>
          </a:solidFill>
          <a:ln w="9525">
            <a:noFill/>
            <a:miter lim="800000"/>
            <a:headEnd/>
            <a:tailEnd/>
          </a:ln>
        </p:spPr>
        <p:txBody>
          <a:bodyPr lIns="91406" tIns="45701" rIns="91406" bIns="45701">
            <a:spAutoFit/>
          </a:bodyPr>
          <a:lstStyle/>
          <a:p>
            <a:pPr defTabSz="4799013">
              <a:spcBef>
                <a:spcPct val="50000"/>
              </a:spcBef>
            </a:pPr>
            <a:r>
              <a:rPr lang="en-US" sz="2800">
                <a:solidFill>
                  <a:srgbClr val="000000"/>
                </a:solidFill>
              </a:rPr>
              <a:t> </a:t>
            </a:r>
            <a:r>
              <a:rPr lang="en-US" sz="2800" b="1" u="sng"/>
              <a:t>Implications for Clinical &amp; Management Practice.</a:t>
            </a:r>
            <a:r>
              <a:rPr lang="en-US" sz="2800" b="1"/>
              <a:t> </a:t>
            </a:r>
            <a:r>
              <a:rPr lang="en-US" sz="2800"/>
              <a:t> </a:t>
            </a:r>
            <a:r>
              <a:rPr lang="en-US" sz="2800" b="1" i="1"/>
              <a:t>Implementers of CCM models in PC settings should consider:</a:t>
            </a:r>
          </a:p>
        </p:txBody>
      </p:sp>
      <p:sp>
        <p:nvSpPr>
          <p:cNvPr id="2070" name="Rectangle 28"/>
          <p:cNvSpPr>
            <a:spLocks noChangeArrowheads="1"/>
          </p:cNvSpPr>
          <p:nvPr/>
        </p:nvSpPr>
        <p:spPr bwMode="auto">
          <a:xfrm>
            <a:off x="34890075" y="6218238"/>
            <a:ext cx="15916275" cy="523875"/>
          </a:xfrm>
          <a:prstGeom prst="rect">
            <a:avLst/>
          </a:prstGeom>
          <a:solidFill>
            <a:srgbClr val="92D050"/>
          </a:solidFill>
          <a:ln w="9525">
            <a:noFill/>
            <a:miter lim="800000"/>
            <a:headEnd/>
            <a:tailEnd/>
          </a:ln>
        </p:spPr>
        <p:txBody>
          <a:bodyPr lIns="91406" tIns="45701" rIns="91406" bIns="45701">
            <a:spAutoFit/>
          </a:bodyPr>
          <a:lstStyle/>
          <a:p>
            <a:pPr defTabSz="4799013"/>
            <a:r>
              <a:rPr lang="en-US" sz="2800" b="1">
                <a:solidFill>
                  <a:srgbClr val="92D050"/>
                </a:solidFill>
              </a:rPr>
              <a:t> </a:t>
            </a:r>
            <a:r>
              <a:rPr lang="en-US" sz="2800" b="1" u="sng"/>
              <a:t>Conclusions</a:t>
            </a:r>
            <a:r>
              <a:rPr lang="en-US" sz="2800">
                <a:solidFill>
                  <a:srgbClr val="00B050"/>
                </a:solidFill>
              </a:rPr>
              <a:t> </a:t>
            </a:r>
          </a:p>
        </p:txBody>
      </p:sp>
      <p:pic>
        <p:nvPicPr>
          <p:cNvPr id="2071" name="Picture 28" descr="ReTIDES logo.png"/>
          <p:cNvPicPr>
            <a:picLocks noChangeAspect="1"/>
          </p:cNvPicPr>
          <p:nvPr/>
        </p:nvPicPr>
        <p:blipFill>
          <a:blip r:embed="rId6" cstate="print"/>
          <a:srcRect/>
          <a:stretch>
            <a:fillRect/>
          </a:stretch>
        </p:blipFill>
        <p:spPr bwMode="auto">
          <a:xfrm>
            <a:off x="41548050" y="531813"/>
            <a:ext cx="5813425" cy="2168525"/>
          </a:xfrm>
          <a:prstGeom prst="rect">
            <a:avLst/>
          </a:prstGeom>
          <a:noFill/>
          <a:ln w="9525">
            <a:noFill/>
            <a:miter lim="800000"/>
            <a:headEnd/>
            <a:tailEnd/>
          </a:ln>
        </p:spPr>
      </p:pic>
      <p:graphicFrame>
        <p:nvGraphicFramePr>
          <p:cNvPr id="31" name="Table 30"/>
          <p:cNvGraphicFramePr>
            <a:graphicFrameLocks noGrp="1"/>
          </p:cNvGraphicFramePr>
          <p:nvPr/>
        </p:nvGraphicFramePr>
        <p:xfrm>
          <a:off x="490538" y="18530888"/>
          <a:ext cx="16711612" cy="13973176"/>
        </p:xfrm>
        <a:graphic>
          <a:graphicData uri="http://schemas.openxmlformats.org/drawingml/2006/table">
            <a:tbl>
              <a:tblPr/>
              <a:tblGrid>
                <a:gridCol w="13682662"/>
                <a:gridCol w="3028950"/>
              </a:tblGrid>
              <a:tr h="5048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3000" b="1" i="0" u="none" strike="noStrike" cap="none" normalizeH="0" baseline="0" smtClean="0">
                          <a:ln>
                            <a:noFill/>
                          </a:ln>
                          <a:solidFill>
                            <a:schemeClr val="bg1"/>
                          </a:solidFill>
                          <a:effectLst/>
                          <a:latin typeface="Times New Roman" pitchFamily="18" charset="0"/>
                          <a:cs typeface="Times New Roman" pitchFamily="18" charset="0"/>
                        </a:rPr>
                        <a:t>Scale</a:t>
                      </a:r>
                      <a:endParaRPr kumimoji="0" lang="en-US" sz="3000" b="0" i="0" u="none" strike="noStrike" cap="none" normalizeH="0" baseline="0" smtClean="0">
                        <a:ln>
                          <a:noFill/>
                        </a:ln>
                        <a:solidFill>
                          <a:schemeClr val="bg1"/>
                        </a:solidFill>
                        <a:effectLst/>
                        <a:latin typeface="Times New Roman" pitchFamily="18" charset="0"/>
                        <a:cs typeface="Times New Roman" pitchFamily="18" charset="0"/>
                      </a:endParaRP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3000" b="1" i="0" u="none" strike="noStrike" cap="none" normalizeH="0" baseline="0" smtClean="0">
                          <a:ln>
                            <a:noFill/>
                          </a:ln>
                          <a:solidFill>
                            <a:schemeClr val="bg1"/>
                          </a:solidFill>
                          <a:effectLst/>
                          <a:latin typeface="Times New Roman" pitchFamily="18" charset="0"/>
                          <a:cs typeface="Times New Roman" pitchFamily="18" charset="0"/>
                        </a:rPr>
                        <a:t>Statistics</a:t>
                      </a:r>
                      <a:endParaRPr kumimoji="0" lang="en-US" sz="3000" b="0" i="0" u="none" strike="noStrike" cap="none" normalizeH="0" baseline="0" smtClean="0">
                        <a:ln>
                          <a:noFill/>
                        </a:ln>
                        <a:solidFill>
                          <a:schemeClr val="bg1"/>
                        </a:solidFill>
                        <a:effectLst/>
                        <a:latin typeface="Times New Roman" pitchFamily="18" charset="0"/>
                        <a:cs typeface="Times New Roman" pitchFamily="18" charset="0"/>
                      </a:endParaRP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r>
              <a:tr h="3592513">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PCP Comfort Providing Depression Care Scale </a:t>
                      </a: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How</a:t>
                      </a:r>
                      <a:r>
                        <a:rPr kumimoji="0" lang="en-US" sz="2500" b="1" i="1" u="none" strike="noStrike" cap="none" normalizeH="0" baseline="0" smtClean="0">
                          <a:ln>
                            <a:noFill/>
                          </a:ln>
                          <a:solidFill>
                            <a:schemeClr val="tx1"/>
                          </a:solidFill>
                          <a:effectLst/>
                          <a:latin typeface="Franklin Gothic Medium Cond" pitchFamily="34" charset="0"/>
                          <a:cs typeface="Times New Roman" pitchFamily="18" charset="0"/>
                        </a:rPr>
                        <a:t> </a:t>
                      </a: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comfortable</a:t>
                      </a: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 are you doing the following activities? </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(Responses: very, moderately, fairly, not at all, don’t know)</a:t>
                      </a:r>
                    </a:p>
                    <a:p>
                      <a:pPr marL="512763" marR="0" lvl="1" indent="-5715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512763" marR="0" lvl="1" indent="-57150" algn="l" defTabSz="912813" rtl="0" eaLnBrk="1" fontAlgn="base" latinLnBrk="0" hangingPunct="1">
                        <a:lnSpc>
                          <a:spcPct val="100000"/>
                        </a:lnSpc>
                        <a:spcBef>
                          <a:spcPct val="0"/>
                        </a:spcBef>
                        <a:spcAft>
                          <a:spcPct val="0"/>
                        </a:spcAft>
                        <a:buClrTx/>
                        <a:buSzTx/>
                        <a:buFont typeface="Arial" charset="0"/>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Managing depression</a:t>
                      </a:r>
                    </a:p>
                    <a:p>
                      <a:pPr marL="512763" marR="0" lvl="1" indent="-57150" algn="l" defTabSz="912813" rtl="0" eaLnBrk="1" fontAlgn="base" latinLnBrk="0" hangingPunct="1">
                        <a:lnSpc>
                          <a:spcPct val="100000"/>
                        </a:lnSpc>
                        <a:spcBef>
                          <a:spcPct val="0"/>
                        </a:spcBef>
                        <a:spcAft>
                          <a:spcPct val="0"/>
                        </a:spcAft>
                        <a:buClrTx/>
                        <a:buSzTx/>
                        <a:buFont typeface="Arial" charset="0"/>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Diagnosing depression according to DSM IV criteria</a:t>
                      </a:r>
                    </a:p>
                    <a:p>
                      <a:pPr marL="512763" marR="0" lvl="1" indent="-57150" algn="l" defTabSz="912813" rtl="0" eaLnBrk="1" fontAlgn="base" latinLnBrk="0" hangingPunct="1">
                        <a:lnSpc>
                          <a:spcPct val="100000"/>
                        </a:lnSpc>
                        <a:spcBef>
                          <a:spcPct val="0"/>
                        </a:spcBef>
                        <a:spcAft>
                          <a:spcPct val="0"/>
                        </a:spcAft>
                        <a:buClrTx/>
                        <a:buSzTx/>
                        <a:buFont typeface="Arial" charset="0"/>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Educating patients about their condition and self-management strategies including relapse prevention</a:t>
                      </a:r>
                    </a:p>
                    <a:p>
                      <a:pPr marL="512763" marR="0" lvl="1" indent="-57150" algn="l" defTabSz="912813" rtl="0" eaLnBrk="1" fontAlgn="base" latinLnBrk="0" hangingPunct="1">
                        <a:lnSpc>
                          <a:spcPct val="100000"/>
                        </a:lnSpc>
                        <a:spcBef>
                          <a:spcPct val="0"/>
                        </a:spcBef>
                        <a:spcAft>
                          <a:spcPct val="0"/>
                        </a:spcAft>
                        <a:buClrTx/>
                        <a:buSzTx/>
                        <a:buFont typeface="Arial" charset="0"/>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Treating depression with medication</a:t>
                      </a:r>
                    </a:p>
                    <a:p>
                      <a:pPr marL="512763" marR="0" lvl="1" indent="-57150" algn="l" defTabSz="912813" rtl="0" eaLnBrk="1" fontAlgn="base" latinLnBrk="0" hangingPunct="1">
                        <a:lnSpc>
                          <a:spcPct val="100000"/>
                        </a:lnSpc>
                        <a:spcBef>
                          <a:spcPct val="0"/>
                        </a:spcBef>
                        <a:spcAft>
                          <a:spcPct val="0"/>
                        </a:spcAft>
                        <a:buClrTx/>
                        <a:buSzTx/>
                        <a:buFont typeface="Arial" charset="0"/>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Assessing which patients would benefit from group therapy (e.g., cognitive behavioral therapy)</a:t>
                      </a:r>
                    </a:p>
                    <a:p>
                      <a:pPr marL="512763" marR="0" lvl="1" indent="-57150" algn="l" defTabSz="912813" rtl="0" eaLnBrk="1" fontAlgn="base" latinLnBrk="0" hangingPunct="1">
                        <a:lnSpc>
                          <a:spcPct val="100000"/>
                        </a:lnSpc>
                        <a:spcBef>
                          <a:spcPct val="0"/>
                        </a:spcBef>
                        <a:spcAft>
                          <a:spcPct val="0"/>
                        </a:spcAft>
                        <a:buClrTx/>
                        <a:buSzTx/>
                        <a:buFontTx/>
                        <a:buNone/>
                        <a:tabLst/>
                      </a:pP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Cronbach’s Alpha, .85;</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Mean 48.9; S.D. 21.44 </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(Higher Score=Higher Comfort)</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92738">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PCP Experience Providing Depression Care Scale </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Think about the patients with suspected or diagnosed depression that you may have seen during the past 6 months. For approximately </a:t>
                      </a: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what percentage of those patients did you</a:t>
                      </a: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(Responses: All/Almost All, 91-100%; Most 61-80%; Almost Half 41-60%; Some 21-40%; Few 3-20%; None 0%; Don’t Know)</a:t>
                      </a:r>
                    </a:p>
                    <a:p>
                      <a:pPr marL="0" marR="0" lvl="1" indent="0" algn="l" defTabSz="912813" rtl="0" eaLnBrk="1" fontAlgn="base" latinLnBrk="0" hangingPunct="1">
                        <a:lnSpc>
                          <a:spcPct val="100000"/>
                        </a:lnSpc>
                        <a:spcBef>
                          <a:spcPct val="0"/>
                        </a:spcBef>
                        <a:spcAft>
                          <a:spcPct val="0"/>
                        </a:spcAft>
                        <a:buClrTx/>
                        <a:buSzTx/>
                        <a:buFont typeface="Arial" charset="0"/>
                        <a:buChar char="•"/>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Proceed with further primary-care based assessment after a positive depression screen (e.g., PHQ-2), rather than refer to a MHS</a:t>
                      </a: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Assume primary responsibility for managing their depression</a:t>
                      </a: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Diagnose depression according to DSM IV criteria</a:t>
                      </a: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Educate them about their condition and self-management strategies and/or relapse prevention</a:t>
                      </a: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Treat their depression with medication</a:t>
                      </a: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Modify their treatment (i.e., medication and/or counseling) when they did not adequately respond to initial regimens</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Cronbach’s Alpha, .88; </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Mean 47.9; S.D. 23.72</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(Higher Score=More Experience)</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60613">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PCP Difficulty Providing Depression Care Scale </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Think about your current VA practice environment, including available support form other VA clinicians and staff.       </a:t>
                      </a: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In this environment, how </a:t>
                      </a: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difficult</a:t>
                      </a: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  is it to carry out the following for your depressed patients? </a:t>
                      </a: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(Responses: Usually do with no difficulty, with some difficulty, with much difficulty; does not apply; don’t know)</a:t>
                      </a:r>
                    </a:p>
                    <a:p>
                      <a:pPr marL="0" marR="0" lvl="1"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Same question items as for the </a:t>
                      </a:r>
                      <a:r>
                        <a:rPr kumimoji="0" lang="en-US" sz="2500" b="0" i="1" u="none" strike="noStrike" cap="none" normalizeH="0" baseline="0" smtClean="0">
                          <a:ln>
                            <a:noFill/>
                          </a:ln>
                          <a:solidFill>
                            <a:schemeClr val="tx1"/>
                          </a:solidFill>
                          <a:effectLst/>
                          <a:latin typeface="Franklin Gothic Medium Cond" pitchFamily="34" charset="0"/>
                          <a:cs typeface="Times New Roman" pitchFamily="18" charset="0"/>
                        </a:rPr>
                        <a:t>PCP Experience Providing Depression Care Scale</a:t>
                      </a: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 </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Cronbach’s Alpha, .80;</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Mean 58.2; S.D. 24.99</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(Higher Score=More Difficulty)</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7400">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MHS Communication with PCP Scale:</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1"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Types of </a:t>
                      </a:r>
                      <a:r>
                        <a:rPr kumimoji="0" lang="en-US" sz="2500" b="1" i="1" u="sng" strike="noStrike" cap="none" normalizeH="0" baseline="0" smtClean="0">
                          <a:ln>
                            <a:noFill/>
                          </a:ln>
                          <a:solidFill>
                            <a:schemeClr val="tx1"/>
                          </a:solidFill>
                          <a:effectLst/>
                          <a:latin typeface="Franklin Gothic Medium Cond" pitchFamily="34" charset="0"/>
                          <a:cs typeface="Times New Roman" pitchFamily="18" charset="0"/>
                        </a:rPr>
                        <a:t>feedback</a:t>
                      </a: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  from MHS about their (PCPs’) patients with depression n the last 6 months.</a:t>
                      </a: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 </a:t>
                      </a:r>
                    </a:p>
                    <a:p>
                      <a:pPr marL="0" marR="0" lvl="1"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512763" marR="0" lvl="2" indent="-57150"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See Table 2, </a:t>
                      </a:r>
                      <a:r>
                        <a:rPr kumimoji="0" lang="en-US" sz="2500" b="0" i="1" u="none" strike="noStrike" cap="none" normalizeH="0" baseline="0" smtClean="0">
                          <a:ln>
                            <a:noFill/>
                          </a:ln>
                          <a:solidFill>
                            <a:schemeClr val="tx1"/>
                          </a:solidFill>
                          <a:effectLst/>
                          <a:latin typeface="Franklin Gothic Medium Cond" pitchFamily="34" charset="0"/>
                          <a:cs typeface="Times New Roman" pitchFamily="18" charset="0"/>
                        </a:rPr>
                        <a:t>PCP Communication with MHS Items</a:t>
                      </a:r>
                      <a:r>
                        <a:rPr kumimoji="0" lang="en-US" sz="2500" b="1" i="1" u="none" strike="noStrike" cap="none" normalizeH="0" baseline="0" smtClean="0">
                          <a:ln>
                            <a:noFill/>
                          </a:ln>
                          <a:solidFill>
                            <a:schemeClr val="tx1"/>
                          </a:solidFill>
                          <a:effectLst/>
                          <a:latin typeface="Franklin Gothic Medium Cond" pitchFamily="34" charset="0"/>
                          <a:cs typeface="Times New Roman" pitchFamily="18" charset="0"/>
                        </a:rPr>
                        <a:t> </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1"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Cronbach’s Alpha, .83;</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Mean 41.6; S.D. 29.03</a:t>
                      </a:r>
                    </a:p>
                    <a:p>
                      <a:pPr marL="0" marR="0" lvl="0" indent="0" algn="l" defTabSz="912813"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smtClean="0">
                        <a:ln>
                          <a:noFill/>
                        </a:ln>
                        <a:solidFill>
                          <a:schemeClr val="tx1"/>
                        </a:solidFill>
                        <a:effectLst/>
                        <a:latin typeface="Franklin Gothic Medium Cond" pitchFamily="34" charset="0"/>
                        <a:cs typeface="Times New Roman" pitchFamily="18" charset="0"/>
                      </a:endParaRPr>
                    </a:p>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(Higher Score=More Communication)</a:t>
                      </a:r>
                    </a:p>
                  </a:txBody>
                  <a:tcPr marL="52252" marR="522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2" name="Table 31"/>
          <p:cNvGraphicFramePr>
            <a:graphicFrameLocks noGrp="1"/>
          </p:cNvGraphicFramePr>
          <p:nvPr/>
        </p:nvGraphicFramePr>
        <p:xfrm>
          <a:off x="18116550" y="18575338"/>
          <a:ext cx="17516475" cy="14098589"/>
        </p:xfrm>
        <a:graphic>
          <a:graphicData uri="http://schemas.openxmlformats.org/drawingml/2006/table">
            <a:tbl>
              <a:tblPr/>
              <a:tblGrid>
                <a:gridCol w="3319463"/>
                <a:gridCol w="14197012"/>
              </a:tblGrid>
              <a:tr h="493713">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3000" b="1" i="0" u="none" strike="noStrike" cap="none" normalizeH="0" baseline="0" dirty="0" smtClean="0">
                          <a:ln>
                            <a:noFill/>
                          </a:ln>
                          <a:solidFill>
                            <a:schemeClr val="bg1"/>
                          </a:solidFill>
                          <a:effectLst/>
                          <a:latin typeface="Times New Roman" pitchFamily="18" charset="0"/>
                          <a:cs typeface="Times New Roman" pitchFamily="18" charset="0"/>
                        </a:rPr>
                        <a:t>Variables</a:t>
                      </a:r>
                      <a:endParaRPr kumimoji="0" lang="en-US" sz="3000" b="0" i="0" u="none" strike="noStrike" cap="none" normalizeH="0" baseline="0" dirty="0" smtClean="0">
                        <a:ln>
                          <a:noFill/>
                        </a:ln>
                        <a:solidFill>
                          <a:schemeClr val="bg1"/>
                        </a:solidFill>
                        <a:effectLst/>
                        <a:latin typeface="Times New Roman" pitchFamily="18" charset="0"/>
                        <a:cs typeface="Times New Roman" pitchFamily="18" charset="0"/>
                      </a:endParaRP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3000" b="1" i="0" u="none" strike="noStrike" cap="none" normalizeH="0" baseline="0" smtClean="0">
                          <a:ln>
                            <a:noFill/>
                          </a:ln>
                          <a:solidFill>
                            <a:schemeClr val="bg1"/>
                          </a:solidFill>
                          <a:effectLst/>
                          <a:latin typeface="Times New Roman" pitchFamily="18" charset="0"/>
                          <a:cs typeface="Times New Roman" pitchFamily="18" charset="0"/>
                        </a:rPr>
                        <a:t>Result Highlights (Mode Reported Unless Otherwise Indicated) </a:t>
                      </a:r>
                      <a:endParaRPr kumimoji="0" lang="en-US" sz="3000" b="0" i="0" u="none" strike="noStrike" cap="none" normalizeH="0" baseline="0" smtClean="0">
                        <a:ln>
                          <a:noFill/>
                        </a:ln>
                        <a:solidFill>
                          <a:schemeClr val="bg1"/>
                        </a:solidFill>
                        <a:effectLst/>
                        <a:latin typeface="Times New Roman" pitchFamily="18" charset="0"/>
                        <a:cs typeface="Times New Roman" pitchFamily="18" charset="0"/>
                      </a:endParaRP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r>
              <a:tr h="403225">
                <a:tc gridSpan="2">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Work Environment/Organizational  Level Variables</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r>
              <a:tr h="3397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Patient Load </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62% of PCPs saw 5-8 patients on average &amp; in 1 half day session.</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5188">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Patients Treated with Depression</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51% of PCPs had more than 8 of their continuity patients with depression as part of their patient load.</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6100">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MHS Co-Located on Site</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48% of PCPs had a MHS co-located in their primary care clinic.</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3225">
                <a:tc gridSpan="2">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0" u="none" strike="noStrike" cap="none" normalizeH="0" baseline="0" smtClean="0">
                          <a:ln>
                            <a:noFill/>
                          </a:ln>
                          <a:solidFill>
                            <a:schemeClr val="tx1"/>
                          </a:solidFill>
                          <a:effectLst/>
                          <a:latin typeface="Franklin Gothic Medium Cond" pitchFamily="34" charset="0"/>
                          <a:cs typeface="Times New Roman" pitchFamily="18" charset="0"/>
                        </a:rPr>
                        <a:t>PCP  Provider Level Variables</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hMerge="1">
                  <a:txBody>
                    <a:bodyPr/>
                    <a:lstStyle/>
                    <a:p>
                      <a:endParaRPr lang="en-US"/>
                    </a:p>
                  </a:txBody>
                  <a:tcPr/>
                </a:tc>
              </a:tr>
              <a:tr h="3397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Gender</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53% of PCPs were male.</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05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Tenure</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44% of PCPs had practiced in their VA clinic for 5 years or more.</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68413">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Comfort Providing Depression Care Activities</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Over 70% of PCPs were </a:t>
                      </a:r>
                      <a:r>
                        <a:rPr kumimoji="0" lang="en-US" sz="2500" b="0" i="1" u="sng" strike="noStrike" cap="none" normalizeH="0" baseline="0" smtClean="0">
                          <a:ln>
                            <a:noFill/>
                          </a:ln>
                          <a:solidFill>
                            <a:schemeClr val="tx1"/>
                          </a:solidFill>
                          <a:effectLst/>
                          <a:latin typeface="Franklin Gothic Medium Cond" pitchFamily="34" charset="0"/>
                          <a:cs typeface="Times New Roman" pitchFamily="18" charset="0"/>
                        </a:rPr>
                        <a:t>moderately or fairly comfortable</a:t>
                      </a: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  managing, diagnosing, treating  (with medication) or educating their patients about depression.   </a:t>
                      </a:r>
                    </a:p>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74% of PCPs were </a:t>
                      </a:r>
                      <a:r>
                        <a:rPr kumimoji="0" lang="en-US" sz="2500" b="0" i="1" u="sng" strike="noStrike" cap="none" normalizeH="0" baseline="0" smtClean="0">
                          <a:ln>
                            <a:noFill/>
                          </a:ln>
                          <a:solidFill>
                            <a:schemeClr val="tx1"/>
                          </a:solidFill>
                          <a:effectLst/>
                          <a:latin typeface="Franklin Gothic Medium Cond" pitchFamily="34" charset="0"/>
                          <a:cs typeface="Times New Roman" pitchFamily="18" charset="0"/>
                        </a:rPr>
                        <a:t>fairly or not comfortable  at all</a:t>
                      </a: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 assessing which patients would benefit from group therapy</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176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Experience Providing Depression Care Activities </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PCPs varied in their experience providing the range of depression care activities noted in Table 1, Items for PCP Experience Providing Depression Care Scale.</a:t>
                      </a:r>
                    </a:p>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30% of PCPs </a:t>
                      </a:r>
                      <a:r>
                        <a:rPr kumimoji="0" lang="en-US" sz="2500" b="0" i="1" u="sng" strike="noStrike" cap="none" normalizeH="0" baseline="0" smtClean="0">
                          <a:ln>
                            <a:noFill/>
                          </a:ln>
                          <a:solidFill>
                            <a:schemeClr val="tx1"/>
                          </a:solidFill>
                          <a:effectLst/>
                          <a:latin typeface="Franklin Gothic Medium Cond" pitchFamily="34" charset="0"/>
                          <a:cs typeface="Times New Roman" pitchFamily="18" charset="0"/>
                        </a:rPr>
                        <a:t>usually did not assume</a:t>
                      </a: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  primary responsibility for managing their patients depression.  </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526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Difficulty Providing Depression Care Activities</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About 30%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usually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diagnosed depression according to DSM IV criteria and treated depression with medication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no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a:t>
                      </a:r>
                    </a:p>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40%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usually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provided further primary-care assessment after a positive depression screen,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assumed</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primary responsibility for managing their patients’ depression (vs. 30% who did not), educated their patients about depression &amp; modified their treatment when patients did not response to initial regimens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some or much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04925">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PCP Co-Management* * with Depression Care Manager (DCM)***</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53% of PCPs were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very or moderately comfortable</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co-managing patients with depression with a DCM.</a:t>
                      </a:r>
                    </a:p>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24%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usually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co-managed with a DCM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no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17%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usually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did this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some or much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a:t>
                      </a:r>
                    </a:p>
                    <a:p>
                      <a:pPr marL="57150" marR="0" lvl="0" indent="-57150" algn="l" defTabSz="912813" rtl="0" eaLnBrk="1" fontAlgn="base" latinLnBrk="0" hangingPunct="1">
                        <a:lnSpc>
                          <a:spcPct val="100000"/>
                        </a:lnSpc>
                        <a:spcBef>
                          <a:spcPct val="0"/>
                        </a:spcBef>
                        <a:spcAft>
                          <a:spcPct val="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50%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co-managed few or none</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of their patients with depression with a DCM.</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54463">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rPr>
                        <a:t>PCP Co-Management and Communication with MHS</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2813" rtl="0" eaLnBrk="1" fontAlgn="base" latinLnBrk="0" hangingPunct="1">
                        <a:lnSpc>
                          <a:spcPct val="100000"/>
                        </a:lnSpc>
                        <a:spcBef>
                          <a:spcPct val="0"/>
                        </a:spcBef>
                        <a:spcAft>
                          <a:spcPct val="0"/>
                        </a:spcAft>
                        <a:buClrTx/>
                        <a:buSzTx/>
                        <a:buFontTx/>
                        <a:buNone/>
                        <a:tabLst/>
                      </a:pPr>
                      <a:r>
                        <a:rPr kumimoji="0" lang="en-US" sz="2500" b="1" i="0" u="sng" strike="noStrike" cap="none" normalizeH="0" baseline="0" dirty="0" smtClean="0">
                          <a:ln>
                            <a:noFill/>
                          </a:ln>
                          <a:solidFill>
                            <a:schemeClr val="tx1"/>
                          </a:solidFill>
                          <a:effectLst/>
                          <a:latin typeface="Franklin Gothic Medium Cond" pitchFamily="34" charset="0"/>
                          <a:cs typeface="Times New Roman" pitchFamily="18" charset="0"/>
                        </a:rPr>
                        <a:t>Co-Management</a:t>
                      </a:r>
                      <a:endParaRPr kumimoji="0" lang="en-US" sz="2500" b="1" i="0" u="none" strike="noStrike" cap="none" normalizeH="0" baseline="0" dirty="0" smtClean="0">
                        <a:ln>
                          <a:noFill/>
                        </a:ln>
                        <a:solidFill>
                          <a:schemeClr val="tx1"/>
                        </a:solidFill>
                        <a:effectLst/>
                        <a:latin typeface="Franklin Gothic Medium Cond" pitchFamily="34" charset="0"/>
                        <a:cs typeface="Times New Roman" pitchFamily="18" charset="0"/>
                      </a:endParaRPr>
                    </a:p>
                    <a:p>
                      <a:pPr marL="512763" marR="0" lvl="2" indent="-53975" algn="l" defTabSz="912813" rtl="0" eaLnBrk="1" fontAlgn="base" latinLnBrk="0" hangingPunct="1">
                        <a:lnSpc>
                          <a:spcPct val="100000"/>
                        </a:lnSpc>
                        <a:spcBef>
                          <a:spcPct val="0"/>
                        </a:spcBef>
                        <a:spcAft>
                          <a:spcPct val="0"/>
                        </a:spcAft>
                        <a:buClrTx/>
                        <a:buSzTx/>
                        <a:buFont typeface="Times New Roman" pitchFamily="18" charset="0"/>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34% of PCPs co-managed their patients with depression with MHS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no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25% did this with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some or much difficulty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a:t>
                      </a:r>
                    </a:p>
                    <a:p>
                      <a:pPr marL="512763" marR="0" lvl="2" indent="-53975" algn="l" defTabSz="912813" rtl="0" eaLnBrk="1" fontAlgn="base" latinLnBrk="0" hangingPunct="1">
                        <a:lnSpc>
                          <a:spcPct val="100000"/>
                        </a:lnSpc>
                        <a:spcBef>
                          <a:spcPct val="0"/>
                        </a:spcBef>
                        <a:spcAft>
                          <a:spcPct val="0"/>
                        </a:spcAft>
                        <a:buClrTx/>
                        <a:buSzTx/>
                        <a:buFont typeface="Times New Roman" pitchFamily="18" charset="0"/>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34%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co-managed few or none</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of their patients with depression with a MHS. </a:t>
                      </a:r>
                    </a:p>
                    <a:p>
                      <a:pPr marL="0" marR="0" lvl="0" indent="0" algn="l" defTabSz="912813" rtl="0" eaLnBrk="1" fontAlgn="base" latinLnBrk="0" hangingPunct="1">
                        <a:lnSpc>
                          <a:spcPct val="100000"/>
                        </a:lnSpc>
                        <a:spcBef>
                          <a:spcPts val="1200"/>
                        </a:spcBef>
                        <a:spcAft>
                          <a:spcPct val="0"/>
                        </a:spcAft>
                        <a:buClrTx/>
                        <a:buSzTx/>
                        <a:buFontTx/>
                        <a:buNone/>
                        <a:tabLst/>
                      </a:pPr>
                      <a:r>
                        <a:rPr kumimoji="0" lang="en-US" sz="2500" b="1" i="0" u="sng" strike="noStrike" cap="none" normalizeH="0" baseline="0" dirty="0" smtClean="0">
                          <a:ln>
                            <a:noFill/>
                          </a:ln>
                          <a:solidFill>
                            <a:schemeClr val="tx1"/>
                          </a:solidFill>
                          <a:effectLst/>
                          <a:latin typeface="Franklin Gothic Medium Cond" pitchFamily="34" charset="0"/>
                          <a:cs typeface="Times New Roman" pitchFamily="18" charset="0"/>
                        </a:rPr>
                        <a:t>Communication</a:t>
                      </a:r>
                      <a:endParaRPr kumimoji="0" lang="en-US" sz="2500" b="1" i="0" u="none" strike="noStrike" cap="none" normalizeH="0" baseline="0" dirty="0" smtClean="0">
                        <a:ln>
                          <a:noFill/>
                        </a:ln>
                        <a:solidFill>
                          <a:schemeClr val="tx1"/>
                        </a:solidFill>
                        <a:effectLst/>
                        <a:latin typeface="Franklin Gothic Medium Cond" pitchFamily="34" charset="0"/>
                        <a:cs typeface="Times New Roman" pitchFamily="18" charset="0"/>
                      </a:endParaRPr>
                    </a:p>
                    <a:p>
                      <a:pPr marL="512763" marR="0" lvl="2" indent="-53975"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76% of PCPs received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notes </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in their patients’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electronic records </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(vs. emails, in-person or phone communication) from a MHS.</a:t>
                      </a:r>
                    </a:p>
                    <a:p>
                      <a:pPr marL="512763" marR="0" lvl="2" indent="-53975"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48%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shared clinical information</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with a MHS.</a:t>
                      </a:r>
                    </a:p>
                    <a:p>
                      <a:pPr marL="512763" marR="0" lvl="2" indent="-53975"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45%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monitored</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patients’ treatment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responses</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with a MHS.  </a:t>
                      </a:r>
                    </a:p>
                    <a:p>
                      <a:pPr marL="512763" marR="0" lvl="2" indent="-53975"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41% of PCPs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shared responsibility</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for patients’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outcomes</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with a MHS.  </a:t>
                      </a:r>
                    </a:p>
                    <a:p>
                      <a:pPr marL="512763" marR="0" lvl="2" indent="-53975" algn="l" defTabSz="912813" rtl="0" eaLnBrk="1" fontAlgn="base" latinLnBrk="0" hangingPunct="1">
                        <a:lnSpc>
                          <a:spcPct val="100000"/>
                        </a:lnSpc>
                        <a:spcBef>
                          <a:spcPct val="0"/>
                        </a:spcBef>
                        <a:spcAft>
                          <a:spcPct val="0"/>
                        </a:spcAft>
                        <a:buClrTx/>
                        <a:buSzTx/>
                        <a:buFontTx/>
                        <a:buChar char="•"/>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30% of PCPs developed </a:t>
                      </a:r>
                      <a:r>
                        <a:rPr kumimoji="0" lang="en-US" sz="2500" b="0" i="1" u="sng" strike="noStrike" cap="none" normalizeH="0" baseline="0" dirty="0" smtClean="0">
                          <a:ln>
                            <a:noFill/>
                          </a:ln>
                          <a:solidFill>
                            <a:schemeClr val="tx1"/>
                          </a:solidFill>
                          <a:effectLst/>
                          <a:latin typeface="Franklin Gothic Medium Cond" pitchFamily="34" charset="0"/>
                          <a:cs typeface="Times New Roman" pitchFamily="18" charset="0"/>
                        </a:rPr>
                        <a:t>joint  treatment  plans  </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with a MHS.  </a:t>
                      </a:r>
                    </a:p>
                  </a:txBody>
                  <a:tcPr marL="36650" marR="3665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3" name="Table 32"/>
          <p:cNvGraphicFramePr>
            <a:graphicFrameLocks noGrp="1"/>
          </p:cNvGraphicFramePr>
          <p:nvPr/>
        </p:nvGraphicFramePr>
        <p:xfrm>
          <a:off x="36423600" y="20859750"/>
          <a:ext cx="14439900" cy="5831843"/>
        </p:xfrm>
        <a:graphic>
          <a:graphicData uri="http://schemas.openxmlformats.org/drawingml/2006/table">
            <a:tbl>
              <a:tblPr/>
              <a:tblGrid>
                <a:gridCol w="2815118"/>
                <a:gridCol w="3917509"/>
                <a:gridCol w="7707273"/>
              </a:tblGrid>
              <a:tr h="968139">
                <a:tc>
                  <a:txBody>
                    <a:bodyPr/>
                    <a:lstStyle/>
                    <a:p>
                      <a:pPr marL="0" marR="0" lvl="0" indent="0" algn="l" defTabSz="912813" rtl="0" eaLnBrk="1" fontAlgn="base" latinLnBrk="0" hangingPunct="1">
                        <a:lnSpc>
                          <a:spcPct val="115000"/>
                        </a:lnSpc>
                        <a:spcBef>
                          <a:spcPct val="0"/>
                        </a:spcBef>
                        <a:spcAft>
                          <a:spcPts val="1000"/>
                        </a:spcAft>
                        <a:buClrTx/>
                        <a:buSzTx/>
                        <a:buFontTx/>
                        <a:buNone/>
                        <a:tabLst/>
                      </a:pPr>
                      <a:r>
                        <a:rPr kumimoji="0" lang="en-US" sz="3000" b="1" i="0" u="none" strike="noStrike" cap="none" normalizeH="0" baseline="0" dirty="0" smtClean="0">
                          <a:ln>
                            <a:noFill/>
                          </a:ln>
                          <a:solidFill>
                            <a:schemeClr val="bg1"/>
                          </a:solidFill>
                          <a:effectLst/>
                          <a:latin typeface="Times New Roman" pitchFamily="18" charset="0"/>
                          <a:cs typeface="Times New Roman" pitchFamily="18" charset="0"/>
                        </a:rPr>
                        <a:t>Regression Model</a:t>
                      </a:r>
                      <a:endParaRPr kumimoji="0" lang="en-US" sz="3000" b="0" i="0" u="none" strike="noStrike" cap="none" normalizeH="0" baseline="0" dirty="0" smtClean="0">
                        <a:ln>
                          <a:noFill/>
                        </a:ln>
                        <a:solidFill>
                          <a:schemeClr val="bg1"/>
                        </a:solidFill>
                        <a:effectLst/>
                        <a:latin typeface="Times New Roman" pitchFamily="18" charset="0"/>
                        <a:cs typeface="Times New Roman" pitchFamily="18" charset="0"/>
                      </a:endParaRP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c>
                  <a:txBody>
                    <a:bodyPr/>
                    <a:lstStyle/>
                    <a:p>
                      <a:pPr marL="0" marR="0" lvl="0" indent="0" algn="l" defTabSz="912813" rtl="0" eaLnBrk="1" fontAlgn="base" latinLnBrk="0" hangingPunct="1">
                        <a:lnSpc>
                          <a:spcPct val="115000"/>
                        </a:lnSpc>
                        <a:spcBef>
                          <a:spcPct val="0"/>
                        </a:spcBef>
                        <a:spcAft>
                          <a:spcPts val="1000"/>
                        </a:spcAft>
                        <a:buClrTx/>
                        <a:buSzTx/>
                        <a:buFontTx/>
                        <a:buNone/>
                        <a:tabLst/>
                      </a:pPr>
                      <a:r>
                        <a:rPr kumimoji="0" lang="en-US" sz="3000" b="1" i="0" u="none" strike="noStrike" cap="none" normalizeH="0" baseline="0" smtClean="0">
                          <a:ln>
                            <a:noFill/>
                          </a:ln>
                          <a:solidFill>
                            <a:schemeClr val="bg1"/>
                          </a:solidFill>
                          <a:effectLst/>
                          <a:latin typeface="Times New Roman" pitchFamily="18" charset="0"/>
                          <a:cs typeface="Times New Roman" pitchFamily="18" charset="0"/>
                        </a:rPr>
                        <a:t>Statistics</a:t>
                      </a:r>
                      <a:endParaRPr kumimoji="0" lang="en-US" sz="3000" b="0" i="0" u="none" strike="noStrike" cap="none" normalizeH="0" baseline="0" smtClean="0">
                        <a:ln>
                          <a:noFill/>
                        </a:ln>
                        <a:solidFill>
                          <a:schemeClr val="bg1"/>
                        </a:solidFill>
                        <a:effectLst/>
                        <a:latin typeface="Times New Roman" pitchFamily="18" charset="0"/>
                        <a:cs typeface="Times New Roman" pitchFamily="18" charset="0"/>
                      </a:endParaRP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c>
                  <a:txBody>
                    <a:bodyPr/>
                    <a:lstStyle/>
                    <a:p>
                      <a:pPr marL="0" marR="0" lvl="0" indent="0" algn="l" defTabSz="912813" rtl="0" eaLnBrk="1" fontAlgn="base" latinLnBrk="0" hangingPunct="1">
                        <a:lnSpc>
                          <a:spcPct val="115000"/>
                        </a:lnSpc>
                        <a:spcBef>
                          <a:spcPct val="0"/>
                        </a:spcBef>
                        <a:spcAft>
                          <a:spcPts val="1000"/>
                        </a:spcAft>
                        <a:buClrTx/>
                        <a:buSzTx/>
                        <a:buFontTx/>
                        <a:buNone/>
                        <a:tabLst/>
                      </a:pPr>
                      <a:r>
                        <a:rPr kumimoji="0" lang="en-US" sz="3000" b="1" i="0" u="none" strike="noStrike" cap="none" normalizeH="0" baseline="0" smtClean="0">
                          <a:ln>
                            <a:noFill/>
                          </a:ln>
                          <a:solidFill>
                            <a:schemeClr val="bg1"/>
                          </a:solidFill>
                          <a:effectLst/>
                          <a:latin typeface="Times New Roman" pitchFamily="18" charset="0"/>
                          <a:cs typeface="Times New Roman" pitchFamily="18" charset="0"/>
                        </a:rPr>
                        <a:t>IV Predictors</a:t>
                      </a:r>
                      <a:endParaRPr kumimoji="0" lang="en-US" sz="3000" b="0" i="0" u="none" strike="noStrike" cap="none" normalizeH="0" baseline="0" smtClean="0">
                        <a:ln>
                          <a:noFill/>
                        </a:ln>
                        <a:solidFill>
                          <a:schemeClr val="bg1"/>
                        </a:solidFill>
                        <a:effectLst/>
                        <a:latin typeface="Times New Roman" pitchFamily="18" charset="0"/>
                        <a:cs typeface="Times New Roman" pitchFamily="18" charset="0"/>
                      </a:endParaRP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D42C6"/>
                    </a:solidFill>
                  </a:tcPr>
                </a:tc>
              </a:tr>
              <a:tr h="2608177">
                <a:tc>
                  <a:txBody>
                    <a:bodyPr/>
                    <a:lstStyle/>
                    <a:p>
                      <a:pPr marL="0" marR="0" lvl="0" indent="0" algn="l" defTabSz="912813" rtl="0" eaLnBrk="1" fontAlgn="base" latinLnBrk="0" hangingPunct="1">
                        <a:lnSpc>
                          <a:spcPct val="115000"/>
                        </a:lnSpc>
                        <a:spcBef>
                          <a:spcPct val="0"/>
                        </a:spcBef>
                        <a:spcAft>
                          <a:spcPts val="1000"/>
                        </a:spcAft>
                        <a:buClrTx/>
                        <a:buSzTx/>
                        <a:buFontTx/>
                        <a:buNone/>
                        <a:tabLst/>
                      </a:pP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Model with DV= PCP Comfort Scale</a:t>
                      </a:r>
                      <a:endPar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endParaRP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0325" marR="0" lvl="0" indent="-60325"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Significant, F (8, 121) = 13.12, p &lt; .0001.</a:t>
                      </a:r>
                    </a:p>
                    <a:p>
                      <a:pPr marL="60325" marR="0" lvl="0" indent="-60325"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R</a:t>
                      </a:r>
                      <a:r>
                        <a:rPr kumimoji="0" lang="en-US" sz="2500" b="0" i="0" u="none" strike="noStrike" cap="none" normalizeH="0" baseline="30000" dirty="0" smtClean="0">
                          <a:ln>
                            <a:noFill/>
                          </a:ln>
                          <a:solidFill>
                            <a:schemeClr val="tx1"/>
                          </a:solidFill>
                          <a:effectLst/>
                          <a:latin typeface="Franklin Gothic Medium Cond" pitchFamily="34" charset="0"/>
                          <a:cs typeface="Times New Roman" pitchFamily="18" charset="0"/>
                        </a:rPr>
                        <a:t>2</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=.46</a:t>
                      </a: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0325" marR="0" lvl="0" indent="-60325"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PCPs’ comfort co-managing depression with a DCM</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 &lt; .0001) &amp; </a:t>
                      </a: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PCPs’ experience providing depression care</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(PCP Experience Scale; p &lt; .0001). </a:t>
                      </a:r>
                    </a:p>
                    <a:p>
                      <a:pPr marL="60325" marR="0" lvl="0" indent="-60325"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Residents (p=.084), nurse practitioners &amp; physician assistants (p =.092), tended to be less comfortable managing, diagnosing, educating &amp; assessing depression than MDs.</a:t>
                      </a: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24383">
                <a:tc>
                  <a:txBody>
                    <a:bodyPr/>
                    <a:lstStyle/>
                    <a:p>
                      <a:pPr marL="0" marR="0" lvl="0" indent="0" algn="l" defTabSz="912813" rtl="0" eaLnBrk="1" fontAlgn="base" latinLnBrk="0" hangingPunct="1">
                        <a:lnSpc>
                          <a:spcPct val="115000"/>
                        </a:lnSpc>
                        <a:spcBef>
                          <a:spcPct val="0"/>
                        </a:spcBef>
                        <a:spcAft>
                          <a:spcPts val="1000"/>
                        </a:spcAft>
                        <a:buClrTx/>
                        <a:buSzTx/>
                        <a:buFontTx/>
                        <a:buNone/>
                        <a:tabLst/>
                      </a:pPr>
                      <a:r>
                        <a:rPr kumimoji="0" lang="en-US" sz="2500" b="1" i="1" u="none" strike="noStrike" cap="none" normalizeH="0" baseline="0" smtClean="0">
                          <a:ln>
                            <a:noFill/>
                          </a:ln>
                          <a:solidFill>
                            <a:schemeClr val="tx1"/>
                          </a:solidFill>
                          <a:effectLst/>
                          <a:latin typeface="Franklin Gothic Medium Cond" pitchFamily="34" charset="0"/>
                          <a:cs typeface="Times New Roman" pitchFamily="18" charset="0"/>
                        </a:rPr>
                        <a:t>Model with DV= PCP Difficulty Scale  </a:t>
                      </a:r>
                      <a:endParaRPr kumimoji="0" lang="en-US" sz="2500" b="0" i="0" u="none" strike="noStrike" cap="none" normalizeH="0" baseline="0" smtClean="0">
                        <a:ln>
                          <a:noFill/>
                        </a:ln>
                        <a:solidFill>
                          <a:schemeClr val="tx1"/>
                        </a:solidFill>
                        <a:effectLst/>
                        <a:latin typeface="Franklin Gothic Medium Cond" pitchFamily="34" charset="0"/>
                        <a:cs typeface="Times New Roman" pitchFamily="18" charset="0"/>
                      </a:endParaRP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0325" marR="0" lvl="0" indent="-60325" algn="l" defTabSz="912813" rtl="0" eaLnBrk="1" fontAlgn="base" latinLnBrk="0" hangingPunct="1">
                        <a:lnSpc>
                          <a:spcPct val="115000"/>
                        </a:lnSpc>
                        <a:spcBef>
                          <a:spcPct val="0"/>
                        </a:spcBef>
                        <a:spcAft>
                          <a:spcPts val="1000"/>
                        </a:spcAft>
                        <a:buClrTx/>
                        <a:buSzTx/>
                        <a:buFontTx/>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Significant, F (8,119) = 15.68, p &lt; .0001. </a:t>
                      </a:r>
                    </a:p>
                    <a:p>
                      <a:pPr marL="60325" marR="0" lvl="0" indent="-60325" algn="l" defTabSz="912813" rtl="0" eaLnBrk="1" fontAlgn="base" latinLnBrk="0" hangingPunct="1">
                        <a:lnSpc>
                          <a:spcPct val="115000"/>
                        </a:lnSpc>
                        <a:spcBef>
                          <a:spcPct val="0"/>
                        </a:spcBef>
                        <a:spcAft>
                          <a:spcPts val="1000"/>
                        </a:spcAft>
                        <a:buClrTx/>
                        <a:buSzTx/>
                        <a:buFontTx/>
                        <a:buChar char="•"/>
                        <a:tabLst>
                          <a:tab pos="457200" algn="l"/>
                        </a:tabLst>
                      </a:pP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R</a:t>
                      </a:r>
                      <a:r>
                        <a:rPr kumimoji="0" lang="en-US" sz="2500" b="0" i="0" u="none" strike="noStrike" cap="none" normalizeH="0" baseline="30000" dirty="0" smtClean="0">
                          <a:ln>
                            <a:noFill/>
                          </a:ln>
                          <a:solidFill>
                            <a:schemeClr val="tx1"/>
                          </a:solidFill>
                          <a:effectLst/>
                          <a:latin typeface="Franklin Gothic Medium Cond" pitchFamily="34" charset="0"/>
                          <a:cs typeface="Times New Roman" pitchFamily="18" charset="0"/>
                        </a:rPr>
                        <a:t>2</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=.51</a:t>
                      </a: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0325" marR="0" lvl="0" indent="-60325" algn="l" defTabSz="912813" rtl="0" eaLnBrk="1" fontAlgn="base" latinLnBrk="0" hangingPunct="1">
                        <a:lnSpc>
                          <a:spcPct val="115000"/>
                        </a:lnSpc>
                        <a:spcBef>
                          <a:spcPct val="0"/>
                        </a:spcBef>
                        <a:spcAft>
                          <a:spcPts val="1000"/>
                        </a:spcAft>
                        <a:buClrTx/>
                        <a:buSzTx/>
                        <a:buFont typeface="Times New Roman" pitchFamily="18" charset="0"/>
                        <a:buChar char="•"/>
                        <a:tabLst>
                          <a:tab pos="457200" algn="l"/>
                        </a:tabLst>
                      </a:pP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Number of persons with depression a PCP saw during a half  day session</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 =.019), </a:t>
                      </a: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PCPs’ experience providing  depression care</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(PCP Experience Scale; p&lt;.0001) &amp; </a:t>
                      </a:r>
                      <a:r>
                        <a:rPr kumimoji="0" lang="en-US" sz="2500" b="1" i="1" u="none" strike="noStrike" cap="none" normalizeH="0" baseline="0" dirty="0" smtClean="0">
                          <a:ln>
                            <a:noFill/>
                          </a:ln>
                          <a:solidFill>
                            <a:schemeClr val="tx1"/>
                          </a:solidFill>
                          <a:effectLst/>
                          <a:latin typeface="Franklin Gothic Medium Cond" pitchFamily="34" charset="0"/>
                          <a:cs typeface="Times New Roman" pitchFamily="18" charset="0"/>
                        </a:rPr>
                        <a:t>PCPs’  communications with a MHS</a:t>
                      </a:r>
                      <a:r>
                        <a:rPr kumimoji="0" lang="en-US" sz="2500" b="0" i="0" u="none" strike="noStrike" cap="none" normalizeH="0" baseline="0" dirty="0" smtClean="0">
                          <a:ln>
                            <a:noFill/>
                          </a:ln>
                          <a:solidFill>
                            <a:schemeClr val="tx1"/>
                          </a:solidFill>
                          <a:effectLst/>
                          <a:latin typeface="Franklin Gothic Medium Cond" pitchFamily="34" charset="0"/>
                          <a:cs typeface="Times New Roman" pitchFamily="18" charset="0"/>
                        </a:rPr>
                        <a:t>  (MHS Communication Scale; p=.042).  </a:t>
                      </a:r>
                    </a:p>
                  </a:txBody>
                  <a:tcPr marL="68582" marR="6858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154" name="Rectangle 25"/>
          <p:cNvSpPr>
            <a:spLocks noChangeArrowheads="1"/>
          </p:cNvSpPr>
          <p:nvPr/>
        </p:nvSpPr>
        <p:spPr bwMode="auto">
          <a:xfrm>
            <a:off x="18087975" y="17656175"/>
            <a:ext cx="17572038" cy="615950"/>
          </a:xfrm>
          <a:prstGeom prst="rect">
            <a:avLst/>
          </a:prstGeom>
          <a:solidFill>
            <a:srgbClr val="92D050"/>
          </a:solidFill>
          <a:ln w="9525">
            <a:noFill/>
            <a:miter lim="800000"/>
            <a:headEnd/>
            <a:tailEnd/>
          </a:ln>
        </p:spPr>
        <p:txBody>
          <a:bodyPr lIns="91406" tIns="91406" rIns="91406" bIns="91406">
            <a:spAutoFit/>
          </a:bodyPr>
          <a:lstStyle/>
          <a:p>
            <a:pPr algn="ctr" defTabSz="4799013">
              <a:spcBef>
                <a:spcPts val="588"/>
              </a:spcBef>
              <a:spcAft>
                <a:spcPts val="588"/>
              </a:spcAft>
            </a:pPr>
            <a:r>
              <a:rPr lang="en-US" sz="2800" b="1" u="sng">
                <a:solidFill>
                  <a:srgbClr val="000000"/>
                </a:solidFill>
                <a:latin typeface="Franklin Gothic Medium" pitchFamily="34" charset="0"/>
              </a:rPr>
              <a:t>Table 2: Univariate Results Highlights</a:t>
            </a:r>
          </a:p>
        </p:txBody>
      </p:sp>
      <p:sp>
        <p:nvSpPr>
          <p:cNvPr id="2155" name="Rectangle 106"/>
          <p:cNvSpPr>
            <a:spLocks noChangeArrowheads="1"/>
          </p:cNvSpPr>
          <p:nvPr/>
        </p:nvSpPr>
        <p:spPr bwMode="auto">
          <a:xfrm>
            <a:off x="36404550" y="18324513"/>
            <a:ext cx="14401800" cy="2378075"/>
          </a:xfrm>
          <a:prstGeom prst="rect">
            <a:avLst/>
          </a:prstGeom>
          <a:noFill/>
          <a:ln w="9525">
            <a:noFill/>
            <a:miter lim="800000"/>
            <a:headEnd/>
            <a:tailEnd/>
          </a:ln>
        </p:spPr>
        <p:txBody>
          <a:bodyPr anchor="ctr">
            <a:spAutoFit/>
          </a:bodyPr>
          <a:lstStyle/>
          <a:p>
            <a:pPr eaLnBrk="0" hangingPunct="0">
              <a:buFontTx/>
              <a:buChar char="•"/>
              <a:tabLst>
                <a:tab pos="457200" algn="l"/>
              </a:tabLst>
            </a:pPr>
            <a:r>
              <a:rPr lang="en-US" sz="2500" b="1" i="1">
                <a:cs typeface="Times New Roman" pitchFamily="18" charset="0"/>
              </a:rPr>
              <a:t>Two separate regression models </a:t>
            </a:r>
            <a:r>
              <a:rPr lang="en-US" sz="2500">
                <a:cs typeface="Times New Roman" pitchFamily="18" charset="0"/>
              </a:rPr>
              <a:t>testing the effects of a defined </a:t>
            </a:r>
            <a:r>
              <a:rPr lang="en-US" sz="2500" b="1" i="1">
                <a:cs typeface="Times New Roman" pitchFamily="18" charset="0"/>
              </a:rPr>
              <a:t>set of independent variables (IV) </a:t>
            </a:r>
            <a:r>
              <a:rPr lang="en-US" sz="2500">
                <a:cs typeface="Times New Roman" pitchFamily="18" charset="0"/>
              </a:rPr>
              <a:t>hypothesized to be associated with delivery of depression care </a:t>
            </a:r>
            <a:r>
              <a:rPr lang="en-US" sz="2500" b="1">
                <a:cs typeface="Times New Roman" pitchFamily="18" charset="0"/>
              </a:rPr>
              <a:t>on </a:t>
            </a:r>
            <a:r>
              <a:rPr lang="en-US" sz="2500" b="1" i="1">
                <a:cs typeface="Times New Roman" pitchFamily="18" charset="0"/>
              </a:rPr>
              <a:t>two dependent variables (DV)</a:t>
            </a:r>
            <a:r>
              <a:rPr lang="en-US" sz="2500" i="1">
                <a:cs typeface="Times New Roman" pitchFamily="18" charset="0"/>
              </a:rPr>
              <a:t>, </a:t>
            </a:r>
            <a:r>
              <a:rPr lang="en-US" sz="2500">
                <a:cs typeface="Times New Roman" pitchFamily="18" charset="0"/>
              </a:rPr>
              <a:t>the PCP Comfort Scale, and PCP Difficulty Scale, were investigated. </a:t>
            </a:r>
            <a:endParaRPr lang="en-US" sz="2500"/>
          </a:p>
          <a:p>
            <a:pPr eaLnBrk="0" hangingPunct="0">
              <a:buFontTx/>
              <a:buChar char="•"/>
              <a:tabLst>
                <a:tab pos="457200" algn="l"/>
              </a:tabLst>
            </a:pPr>
            <a:r>
              <a:rPr lang="en-US" sz="2500" b="1" i="1">
                <a:cs typeface="Times New Roman" pitchFamily="18" charset="0"/>
              </a:rPr>
              <a:t>IVs included</a:t>
            </a:r>
            <a:r>
              <a:rPr lang="en-US" sz="2500">
                <a:cs typeface="Times New Roman" pitchFamily="18" charset="0"/>
              </a:rPr>
              <a:t>: gender, provider type, tenure in VA, MHS co-location, number of patients treated with depression, experience providing depression care (PCP Experience Scale), communication with MHS (MHS Communication Scale) &amp; experience co-managing depression care with a DCM. </a:t>
            </a:r>
            <a:endParaRPr lang="en-US" sz="25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805363" rtl="0" eaLnBrk="1" fontAlgn="base" latinLnBrk="0" hangingPunct="1">
          <a:lnSpc>
            <a:spcPct val="100000"/>
          </a:lnSpc>
          <a:spcBef>
            <a:spcPct val="0"/>
          </a:spcBef>
          <a:spcAft>
            <a:spcPct val="0"/>
          </a:spcAft>
          <a:buClrTx/>
          <a:buSzTx/>
          <a:buFontTx/>
          <a:buNone/>
          <a:tabLst/>
          <a:defRPr kumimoji="0" lang="en-US" sz="9500" b="0" i="0" u="none" strike="noStrike" cap="none" normalizeH="0" baseline="0" smtClean="0">
            <a:ln>
              <a:noFill/>
            </a:ln>
            <a:solidFill>
              <a:schemeClr val="tx1"/>
            </a:solidFill>
            <a:effectLst/>
            <a:latin typeface="Franklin Gothic Boo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805363" rtl="0" eaLnBrk="1" fontAlgn="base" latinLnBrk="0" hangingPunct="1">
          <a:lnSpc>
            <a:spcPct val="100000"/>
          </a:lnSpc>
          <a:spcBef>
            <a:spcPct val="0"/>
          </a:spcBef>
          <a:spcAft>
            <a:spcPct val="0"/>
          </a:spcAft>
          <a:buClrTx/>
          <a:buSzTx/>
          <a:buFontTx/>
          <a:buNone/>
          <a:tabLst/>
          <a:defRPr kumimoji="0" lang="en-US" sz="9500" b="0" i="0" u="none" strike="noStrike" cap="none" normalizeH="0" baseline="0" smtClean="0">
            <a:ln>
              <a:noFill/>
            </a:ln>
            <a:solidFill>
              <a:schemeClr val="tx1"/>
            </a:solidFill>
            <a:effectLst/>
            <a:latin typeface="Franklin Gothic Book"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3097</TotalTime>
  <Words>2275</Words>
  <Application>Microsoft Office PowerPoint</Application>
  <PresentationFormat>Custom</PresentationFormat>
  <Paragraphs>170</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Franklin Gothic Book</vt:lpstr>
      <vt:lpstr>Arial</vt:lpstr>
      <vt:lpstr>Futura Md BT</vt:lpstr>
      <vt:lpstr>Verdana</vt:lpstr>
      <vt:lpstr>Book Antiqua</vt:lpstr>
      <vt:lpstr>Franklin Gothic Medium Cond</vt:lpstr>
      <vt:lpstr>Calibri</vt:lpstr>
      <vt:lpstr>Franklin Gothic Medium</vt:lpstr>
      <vt:lpstr>Times New Roman</vt:lpstr>
      <vt:lpstr>Default Design</vt:lpstr>
      <vt:lpstr>Slide 1</vt:lpstr>
    </vt:vector>
  </TitlesOfParts>
  <Company>GLAHS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 EMPLOYEE</dc:creator>
  <cp:lastModifiedBy>Kris</cp:lastModifiedBy>
  <cp:revision>365</cp:revision>
  <dcterms:created xsi:type="dcterms:W3CDTF">2005-07-22T16:03:02Z</dcterms:created>
  <dcterms:modified xsi:type="dcterms:W3CDTF">2011-04-21T12:04:18Z</dcterms:modified>
</cp:coreProperties>
</file>