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emf" ContentType="image/x-e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4" r:id="rId4"/>
    <p:sldId id="265" r:id="rId5"/>
    <p:sldId id="260" r:id="rId6"/>
    <p:sldId id="258" r:id="rId7"/>
    <p:sldId id="262" r:id="rId8"/>
    <p:sldId id="259" r:id="rId9"/>
    <p:sldId id="257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ECE99E1-034F-4CD4-BAAB-CBA1CEF66938}" type="datetimeFigureOut">
              <a:rPr lang="en-US" smtClean="0"/>
              <a:pPr/>
              <a:t>3/24/2010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E2AB225-9B96-4BD0-B9FE-FED580A9B3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19400"/>
            <a:ext cx="7848600" cy="3352800"/>
          </a:xfrm>
        </p:spPr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A New Era in Behavioral Health: Charting the Course</a:t>
            </a:r>
          </a:p>
          <a:p>
            <a:endParaRPr lang="en-US" dirty="0" smtClean="0"/>
          </a:p>
          <a:p>
            <a:r>
              <a:rPr lang="en-US" sz="2400" dirty="0" smtClean="0"/>
              <a:t>2010 ACMHA Summit</a:t>
            </a:r>
          </a:p>
          <a:p>
            <a:endParaRPr lang="en-US" sz="2400" dirty="0" smtClean="0"/>
          </a:p>
          <a:p>
            <a:r>
              <a:rPr lang="en-US" sz="2400" dirty="0" smtClean="0"/>
              <a:t>Introduction and Overview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3-23-2010 ACMHA Banner Cr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228600"/>
            <a:ext cx="8686799" cy="1905000"/>
          </a:xfrm>
          <a:prstGeom prst="rect">
            <a:avLst/>
          </a:prstGeom>
        </p:spPr>
      </p:pic>
      <p:sp>
        <p:nvSpPr>
          <p:cNvPr id="34" name="SessionSlideMasterData" hidden="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version="1.0"?&gt;&lt;SlideMaster&gt;&lt;tagSlideID&gt;8c028e4edb704084a4b5602bd4480747&lt;/tagSlideID&gt;&lt;slideID&gt;&lt;/slideID&gt;&lt;/SlideMaster&gt;</a:t>
            </a:r>
            <a:endParaRPr lang="en-US"/>
          </a:p>
        </p:txBody>
      </p:sp>
      <p:sp>
        <p:nvSpPr>
          <p:cNvPr id="40" name="SessionQuestionData" hidden="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version="1.0"?&gt;&lt;AllQuestions&gt;&lt;Question&gt;&lt;slideID&gt;5a353a6e1a54435b96c56f548c128038&lt;/slideID&gt;&lt;slideType&gt;Q&amp;amp;A_QSlide&lt;/slideType&gt;&lt;questionText&gt;I know what I need to about these topics.&lt;/questionText&gt;&lt;teamScoringFlag&gt;&lt;/teamScoringFlag&gt;&lt;correctValue&gt;&lt;/correctValue&gt;&lt;incorrectValue&gt;&lt;/incorrectValue&gt;&lt;/Question&gt;&lt;Question&gt;&lt;slideID&gt;8c028e4edb704084a4b5602bd4480747&lt;/slideID&gt;&lt;slideType&gt;Q&amp;amp;A_QSlide&lt;/slideType&gt;&lt;questionText&gt;I have a clear plan to respond to these changes.&lt;/questionText&gt;&lt;teamScoringFlag&gt;&lt;/teamScoringFlag&gt;&lt;correctValue&gt;&lt;/correctValue&gt;&lt;incorrectValue&gt;&lt;/incorrectValue&gt;&lt;/Question&gt;&lt;/AllQuestions&gt;</a:t>
            </a:r>
            <a:endParaRPr lang="en-US"/>
          </a:p>
        </p:txBody>
      </p:sp>
      <p:sp>
        <p:nvSpPr>
          <p:cNvPr id="41" name="SessionAnswerData" hidden="1"/>
          <p:cNvSpPr txBox="1"/>
          <p:nvPr/>
        </p:nvSpPr>
        <p:spPr>
          <a:xfrm>
            <a:off x="127000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version="1.0"?&gt;&lt;AllAnswers&gt;&lt;Answers&gt;&lt;slideID&gt;5a353a6e1a54435b96c56f548c128038&lt;/slideID&gt;&lt;answerID&gt;0&lt;/answerID&gt;&lt;answerText&gt;Strongly Agree&lt;/answerText&gt;&lt;isCorrect&gt;None&lt;/isCorrect&gt;&lt;pointValue&gt;0&lt;/pointValue&gt;&lt;/Answers&gt;&lt;Answers&gt;&lt;slideID&gt;5a353a6e1a54435b96c56f548c128038&lt;/slideID&gt;&lt;answerID&gt;1&lt;/answerID&gt;&lt;answerText&gt;Agree&lt;/answerText&gt;&lt;isCorrect&gt;None&lt;/isCorrect&gt;&lt;pointValue&gt;0&lt;/pointValue&gt;&lt;/Answers&gt;&lt;Answers&gt;&lt;slideID&gt;5a353a6e1a54435b96c56f548c128038&lt;/slideID&gt;&lt;answerID&gt;2&lt;/answerID&gt;&lt;answerText&gt;Neutral&lt;/answerText&gt;&lt;isCorrect&gt;None&lt;/isCorrect&gt;&lt;pointValue&gt;0&lt;/pointValue&gt;&lt;/Answers&gt;&lt;Answers&gt;&lt;slideID&gt;5a353a6e1a54435b96c56f548c128038&lt;/slideID&gt;&lt;answerID&gt;3&lt;/answerID&gt;&lt;answerText&gt;Disagree&lt;/answerText&gt;&lt;isCorrect&gt;None&lt;/isCorrect&gt;&lt;pointValue&gt;0&lt;/pointValue&gt;&lt;/Answers&gt;&lt;Answers&gt;&lt;slideID&gt;5a353a6e1a54435b96c56f548c128038&lt;/slideID&gt;&lt;answerID&gt;4&lt;/answerID&gt;&lt;answerText&gt;Strongly Disagree&lt;/answerText&gt;&lt;isCorrect&gt;None&lt;/isCorrect&gt;&lt;pointValue&gt;0&lt;/pointValue&gt;&lt;/Answers&gt;&lt;Answers&gt;&lt;slideID&gt;8c028e4edb704084a4b5602bd4480747&lt;/slideID&gt;&lt;answerID&gt;0&lt;/answerID&gt;&lt;answerText&gt;Strongly Agree&lt;/answerText&gt;&lt;isCorrect&gt;None&lt;/isCorrect&gt;&lt;pointValue&gt;0&lt;/pointValue&gt;&lt;/Answers&gt;&lt;Answers&gt;&lt;slideID&gt;8c028e4edb704084a4b5602bd4480747&lt;/slideID&gt;&lt;answerID&gt;1&lt;/answerID&gt;&lt;answerText&gt;Agree&lt;/answerText&gt;&lt;isCorrect&gt;None&lt;/isCorrect&gt;&lt;pointValue&gt;0&lt;/pointValue&gt;&lt;/Answers&gt;&lt;Answers&gt;&lt;slideID&gt;8c028e4edb704084a4b5602bd4480747&lt;/slideID&gt;&lt;answerID&gt;2&lt;/answerID&gt;&lt;answerText&gt;Neutral&lt;/answerText&gt;&lt;isCorrect&gt;None&lt;/isCorrect&gt;&lt;pointValue&gt;0&lt;/pointValue&gt;&lt;/Answers&gt;&lt;Answers&gt;&lt;slideID&gt;8c028e4edb704084a4b5602bd4480747&lt;/slideID&gt;&lt;answerID&gt;3&lt;/answerID&gt;&lt;answerText&gt;Disagree&lt;/answerText&gt;&lt;isCorrect&gt;None&lt;/isCorrect&gt;&lt;pointValue&gt;0&lt;/pointValue&gt;&lt;/Answers&gt;&lt;Answers&gt;&lt;slideID&gt;8c028e4edb704084a4b5602bd4480747&lt;/slideID&gt;&lt;answerID&gt;4&lt;/answerID&gt;&lt;answerText&gt;Strongly Disagree&lt;/answerText&gt;&lt;isCorrect&gt;None&lt;/isCorrect&gt;&lt;pointValue&gt;0&lt;/pointValue&gt;&lt;/Answers&gt;&lt;/AllAnswers&gt;</a:t>
            </a:r>
            <a:endParaRPr lang="en-US"/>
          </a:p>
        </p:txBody>
      </p:sp>
      <p:sp>
        <p:nvSpPr>
          <p:cNvPr id="42" name="SessionResponseData" hidden="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version="1.0"?&gt;&lt;AllResponses /&gt;</a:t>
            </a:r>
            <a:endParaRPr lang="en-US"/>
          </a:p>
        </p:txBody>
      </p:sp>
      <p:sp>
        <p:nvSpPr>
          <p:cNvPr id="43" name="SessionPresentationSettingsData" hidden="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version="1.0"?&gt;&lt;Settings&gt;&lt;answerBulletFormat&gt;Numeric&lt;/answerBulletFormat&gt;&lt;answerNowAutoInsert&gt;No&lt;/answerNowAutoInsert&gt;&lt;answerNowStyle&gt;Explosion&lt;/answerNowStyle&gt;&lt;answerNowText&gt;Answer Now&lt;/answerNowText&gt;&lt;chartColors&gt;Use PowerPoint Color Scheme&lt;/chartColors&gt;&lt;chartType&gt;Vertical&lt;/chartType&gt;&lt;correctAnswerIndicator&gt;Checkmark&lt;/correctAnswerIndicator&gt;&lt;countdownAutoInsert&gt;No&lt;/countdownAutoInsert&gt;&lt;countdownSeconds&gt;10&lt;/countdownSeconds&gt;&lt;countdownSound&gt;TicToc.wav&lt;/countdownSound&gt;&lt;countdownStyle&gt;Box&lt;/countdownStyle&gt;&lt;gridAutoInsert&gt;No&lt;/gridAutoInsert&gt;&lt;gridFillStyle&gt;Answered&lt;/gridFillStyle&gt;&lt;gridFillColor&gt;255,255,0&lt;/gridFillColor&gt;&lt;gridOpacity&gt;50%&lt;/gridOpacity&gt;&lt;gridTextStyle&gt;Keypad #&lt;/gridTextStyle&gt;&lt;inputSource&gt;Response Devices&lt;/inputSource&gt;&lt;multipleResponseDivisor&gt;# of Responses&lt;/multipleResponseDivisor&gt;&lt;participantsLeaderBoard&gt;5&lt;/participantsLeaderBoard&gt;&lt;percentageDecimalPlaces&gt;0&lt;/percentageDecimalPlaces&gt;&lt;responseCounterAutoInsert&gt;No&lt;/responseCounterAutoInsert&gt;&lt;responseCounterStyle&gt;Oval&lt;/responseCounterStyle&gt;&lt;responseCounterDisplayValue&gt;# of Votes Received&lt;/responseCounterDisplayValue&gt;&lt;insertObjectUsingColor&gt;Red&lt;/insertObjectUsingColor&gt;&lt;showResults&gt;Yes&lt;/showResults&gt;&lt;teamColors&gt;Use PowerPoint Color Scheme&lt;/teamColors&gt;&lt;teamIdentificationType&gt;None&lt;/teamIdentificationType&gt;&lt;teamScoringType&gt;Voting pads only&lt;/teamScoringType&gt;&lt;teamScoringDecimalPlaces&gt;1&lt;/teamScoringDecimalPlaces&gt;&lt;teamIdentificationItem&gt;&lt;/teamIdentificationItem&gt;&lt;teamsLeaderBoard&gt;5&lt;/teamsLeaderBoard&gt;&lt;teamName1&gt;&lt;/teamName1&gt;&lt;teamName2&gt;&lt;/teamName2&gt;&lt;teamName3&gt;&lt;/teamName3&gt;&lt;teamName4&gt;&lt;/teamName4&gt;&lt;teamName5&gt;&lt;/teamName5&gt;&lt;teamName6&gt;&lt;/teamName6&gt;&lt;teamName7&gt;&lt;/teamName7&gt;&lt;teamName8&gt;&lt;/teamName8&gt;&lt;teamName9&gt;&lt;/teamName9&gt;&lt;teamName10&gt;&lt;/teamName10&gt;&lt;showControlBar&gt;All Slides&lt;/showControlBar&gt;&lt;defaultCorrectPointValue&gt;0&lt;/defaultCorrectPointValue&gt;&lt;defaultIncorrectPointValue&gt;0&lt;/defaultIncorrectPointValue&gt;&lt;chartColor1&gt;187,224,227&lt;/chartColor1&gt;&lt;chartColor2&gt;51,51,153&lt;/chartColor2&gt;&lt;chartColor3&gt;0,153,153&lt;/chartColor3&gt;&lt;chartColor4&gt;153,204,0&lt;/chartColor4&gt;&lt;chartColor5&gt;128,128,128&lt;/chartColor5&gt;&lt;chartColor6&gt;0,0,0&lt;/chartColor6&gt;&lt;chartColor7&gt;0,102,204&lt;/chartColor7&gt;&lt;chartColor8&gt;204,204,255&lt;/chartColor8&gt;&lt;chartColor9&gt;255,0,0&lt;/chartColor9&gt;&lt;chartColor10&gt;255,255,0&lt;/chartColor10&gt;&lt;teamColor1&gt;187,224,227&lt;/teamColor1&gt;&lt;teamColor2&gt;51,51,153&lt;/teamColor2&gt;&lt;teamColor3&gt;0,153,153&lt;/teamColor3&gt;&lt;teamColor4&gt;153,204,0&lt;/teamColor4&gt;&lt;teamColor5&gt;128,128,128&lt;/teamColor5&gt;&lt;teamColor6&gt;0,0,0&lt;/teamColor6&gt;&lt;teamColor7&gt;0,102,204&lt;/teamColor7&gt;&lt;teamColor8&gt;204,204,255&lt;/teamColor8&gt;&lt;teamColor9&gt;255,0,0&lt;/teamColor9&gt;&lt;teamColor10&gt;255,255,0&lt;/teamColor10&gt;&lt;displayAnswerImagesDuringVote&gt;Yes&lt;/displayAnswerImagesDuringVote&gt;&lt;displayAnswerImagesWithResponses&gt;Yes&lt;/displayAnswerImagesWithResponses&gt;&lt;displayAnswerTextDuringVote&gt;Yes&lt;/displayAnswerTextDuringVote&gt;&lt;displayAnswerTextWithResponses&gt;Yes&lt;/displayAnswerTextWithResponses&gt;&lt;questionSlideID&gt;&lt;/questionSlideID&gt;&lt;controlBarState&gt;Expanded&lt;/controlBarState&gt;&lt;isGridColorKnownColor&gt;True&lt;/isGridColorKnownColor&gt;&lt;gridColorName&gt;Yellow&lt;/gridColorName&gt;&lt;/Settings&gt;</a:t>
            </a:r>
            <a:endParaRPr lang="en-US"/>
          </a:p>
        </p:txBody>
      </p:sp>
      <p:sp>
        <p:nvSpPr>
          <p:cNvPr id="44" name="TeamNamesData" hidden="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&lt;?xml version="1.0"?&gt;&lt;TeamNames&gt;&lt;Team1&gt;&lt;/Team1&gt;&lt;NewTeam1&gt;&lt;/NewTeam1&gt;&lt;Team2&gt;&lt;/Team2&gt;&lt;NewTeam2&gt;&lt;/NewTeam2&gt;&lt;Team3&gt;&lt;/Team3&gt;&lt;NewTeam3&gt;&lt;/NewTeam3&gt;&lt;Team4&gt;&lt;/Team4&gt;&lt;NewTeam4&gt;&lt;/NewTeam4&gt;&lt;Team5&gt;&lt;/Team5&gt;&lt;NewTeam5&gt;&lt;/NewTeam5&gt;&lt;Team6&gt;&lt;/Team6&gt;&lt;NewTeam6&gt;&lt;/NewTeam6&gt;&lt;Team7&gt;&lt;/Team7&gt;&lt;NewTeam7&gt;&lt;/NewTeam7&gt;&lt;Team8&gt;&lt;/Team8&gt;&lt;NewTeam8&gt;&lt;/NewTeam8&gt;&lt;Team9&gt;&lt;/Team9&gt;&lt;NewTeam9&gt;&lt;/NewTeam9&gt;&lt;Team10&gt;&lt;/Team10&gt;&lt;NewTeam10&gt;&lt;/NewTeam10&gt;&lt;/TeamNames&gt;</a:t>
            </a:r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429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Listen, share, Learn and Enjoy!</a:t>
            </a:r>
          </a:p>
          <a:p>
            <a:endParaRPr lang="en-US" sz="3600" dirty="0" smtClean="0"/>
          </a:p>
          <a:p>
            <a:r>
              <a:rPr lang="en-US" sz="3600" dirty="0" smtClean="0"/>
              <a:t>Cultivate leaders, Foster Innovation</a:t>
            </a:r>
            <a:endParaRPr lang="en-US" sz="3600" dirty="0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3-23-2010 ACMHA Banner Crop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8610600" cy="194407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change in the next 5 years?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National health reform legislation; Serving more people</a:t>
            </a:r>
          </a:p>
          <a:p>
            <a:r>
              <a:rPr lang="en-US" dirty="0" smtClean="0"/>
              <a:t>MH/SU parity legislation; Medicare copayment parity</a:t>
            </a:r>
          </a:p>
          <a:p>
            <a:r>
              <a:rPr lang="en-US" dirty="0" smtClean="0"/>
              <a:t>Integrated healthcare delivery; Medical/Health Homes</a:t>
            </a:r>
          </a:p>
          <a:p>
            <a:r>
              <a:rPr lang="en-US" dirty="0" smtClean="0"/>
              <a:t>Changes in reimbursement approaches/incentives</a:t>
            </a:r>
          </a:p>
          <a:p>
            <a:r>
              <a:rPr lang="en-US" dirty="0" smtClean="0"/>
              <a:t>Health information technology; Electronic </a:t>
            </a:r>
            <a:r>
              <a:rPr lang="en-US" smtClean="0"/>
              <a:t>health records</a:t>
            </a:r>
            <a:endParaRPr lang="en-US" dirty="0" smtClean="0"/>
          </a:p>
          <a:p>
            <a:r>
              <a:rPr lang="en-US" dirty="0" smtClean="0"/>
              <a:t>Changing consumer &amp; workforce demographics</a:t>
            </a:r>
          </a:p>
          <a:p>
            <a:r>
              <a:rPr lang="en-US" dirty="0" smtClean="0"/>
              <a:t>Greater emphasis on recovery &amp; reduction of disparities</a:t>
            </a:r>
          </a:p>
          <a:p>
            <a:r>
              <a:rPr lang="en-US" dirty="0" smtClean="0"/>
              <a:t>Enhanced focus on quality improvement &amp; use of evidence based practices</a:t>
            </a:r>
          </a:p>
          <a:p>
            <a:r>
              <a:rPr lang="en-US" dirty="0" smtClean="0"/>
              <a:t>New patterns of leadership &amp; collaboration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&amp;A_questions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 know what I need to about these topics.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Q&amp;A_answers"/>
          <p:cNvSpPr>
            <a:spLocks noGrp="1"/>
          </p:cNvSpPr>
          <p:nvPr>
            <p:ph type="body" idx="1"/>
          </p:nvPr>
        </p:nvSpPr>
        <p:spPr>
          <a:xfrm>
            <a:off x="431800" y="1295400"/>
            <a:ext cx="4114800" cy="2579168"/>
          </a:xfrm>
        </p:spPr>
        <p:txBody>
          <a:bodyPr wrap="square">
            <a:spAutoFit/>
          </a:bodyPr>
          <a:lstStyle/>
          <a:p>
            <a:pPr marL="514350" indent="-514350">
              <a:lnSpc>
                <a:spcPct val="85000"/>
              </a:lnSpc>
              <a:buAutoNum type="arabicPeriod"/>
            </a:pPr>
            <a:r>
              <a:rPr lang="en-US" sz="3200" smtClean="0"/>
              <a:t>Strongly Agree</a:t>
            </a:r>
          </a:p>
          <a:p>
            <a:pPr marL="514350" indent="-514350">
              <a:lnSpc>
                <a:spcPct val="85000"/>
              </a:lnSpc>
              <a:buAutoNum type="arabicPeriod"/>
            </a:pPr>
            <a:r>
              <a:rPr lang="en-US" sz="3200" smtClean="0"/>
              <a:t>Agree</a:t>
            </a:r>
          </a:p>
          <a:p>
            <a:pPr marL="514350" indent="-514350">
              <a:lnSpc>
                <a:spcPct val="85000"/>
              </a:lnSpc>
              <a:buAutoNum type="arabicPeriod"/>
            </a:pPr>
            <a:r>
              <a:rPr lang="en-US" sz="3200" smtClean="0"/>
              <a:t>Neutral</a:t>
            </a:r>
          </a:p>
          <a:p>
            <a:pPr marL="514350" indent="-514350">
              <a:lnSpc>
                <a:spcPct val="85000"/>
              </a:lnSpc>
              <a:buAutoNum type="arabicPeriod"/>
            </a:pPr>
            <a:r>
              <a:rPr lang="en-US" sz="3200" smtClean="0"/>
              <a:t>Disagree</a:t>
            </a:r>
          </a:p>
          <a:p>
            <a:pPr marL="514350" indent="-514350">
              <a:lnSpc>
                <a:spcPct val="85000"/>
              </a:lnSpc>
              <a:buAutoNum type="arabicPeriod"/>
            </a:pPr>
            <a:r>
              <a:rPr lang="en-US" sz="3200" smtClean="0"/>
              <a:t>Strongly Disagree</a:t>
            </a:r>
            <a:endParaRPr lang="en-US" sz="3200"/>
          </a:p>
        </p:txBody>
      </p:sp>
      <p:graphicFrame>
        <p:nvGraphicFramePr>
          <p:cNvPr id="5" name="Q&amp;A_Charts"/>
          <p:cNvGraphicFramePr>
            <a:graphicFrameLocks noChangeAspect="1"/>
          </p:cNvGraphicFramePr>
          <p:nvPr/>
        </p:nvGraphicFramePr>
        <p:xfrm>
          <a:off x="3683000" y="1295400"/>
          <a:ext cx="5461000" cy="4038600"/>
        </p:xfrm>
        <a:graphic>
          <a:graphicData uri="http://schemas.openxmlformats.org/presentationml/2006/ole">
            <p:oleObj spid="_x0000_s2051" name="Chart" r:id="rId4" imgW="5457934" imgH="4038476" progId="MSGraph.Chart.8">
              <p:embed followColorScheme="full"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&amp;A_questions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>
                <a:solidFill>
                  <a:schemeClr val="tx1"/>
                </a:solidFill>
              </a:rPr>
              <a:t>I have a clear plan to respond to these changes.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3" name="Q&amp;A_answers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114800" cy="2579168"/>
          </a:xfrm>
        </p:spPr>
        <p:txBody>
          <a:bodyPr>
            <a:spAutoFit/>
          </a:bodyPr>
          <a:lstStyle/>
          <a:p>
            <a:pPr marL="514350" indent="-514350">
              <a:lnSpc>
                <a:spcPct val="85000"/>
              </a:lnSpc>
              <a:buAutoNum type="arabicPeriod"/>
            </a:pPr>
            <a:r>
              <a:rPr lang="en-US" sz="3200" smtClean="0"/>
              <a:t>Strongly Agree</a:t>
            </a:r>
          </a:p>
          <a:p>
            <a:pPr marL="514350" indent="-514350">
              <a:lnSpc>
                <a:spcPct val="85000"/>
              </a:lnSpc>
              <a:buAutoNum type="arabicPeriod"/>
            </a:pPr>
            <a:r>
              <a:rPr lang="en-US" sz="3200" smtClean="0"/>
              <a:t>Agree</a:t>
            </a:r>
          </a:p>
          <a:p>
            <a:pPr marL="514350" indent="-514350">
              <a:lnSpc>
                <a:spcPct val="85000"/>
              </a:lnSpc>
              <a:buAutoNum type="arabicPeriod"/>
            </a:pPr>
            <a:r>
              <a:rPr lang="en-US" sz="3200" smtClean="0"/>
              <a:t>Neutral</a:t>
            </a:r>
          </a:p>
          <a:p>
            <a:pPr marL="514350" indent="-514350">
              <a:lnSpc>
                <a:spcPct val="85000"/>
              </a:lnSpc>
              <a:buAutoNum type="arabicPeriod"/>
            </a:pPr>
            <a:r>
              <a:rPr lang="en-US" sz="3200" smtClean="0"/>
              <a:t>Disagree</a:t>
            </a:r>
          </a:p>
          <a:p>
            <a:pPr marL="514350" indent="-514350">
              <a:lnSpc>
                <a:spcPct val="85000"/>
              </a:lnSpc>
              <a:buAutoNum type="arabicPeriod"/>
            </a:pPr>
            <a:r>
              <a:rPr lang="en-US" sz="3200" smtClean="0"/>
              <a:t>Strongly Disagree</a:t>
            </a:r>
            <a:endParaRPr lang="en-US" sz="3200"/>
          </a:p>
        </p:txBody>
      </p:sp>
      <p:graphicFrame>
        <p:nvGraphicFramePr>
          <p:cNvPr id="4" name="Q&amp;A_Charts"/>
          <p:cNvGraphicFramePr>
            <a:graphicFrameLocks noChangeAspect="1"/>
          </p:cNvGraphicFramePr>
          <p:nvPr/>
        </p:nvGraphicFramePr>
        <p:xfrm>
          <a:off x="3683000" y="1295400"/>
          <a:ext cx="5461000" cy="4038600"/>
        </p:xfrm>
        <a:graphic>
          <a:graphicData uri="http://schemas.openxmlformats.org/presentationml/2006/ole">
            <p:oleObj spid="_x0000_s3074" name="Chart" r:id="rId4" imgW="5457934" imgH="4038476" progId="MSGraph.Chart.8">
              <p:embed followColorScheme="full"/>
            </p:oleObj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Objectives—Each of us should: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Develop a better understanding of the nature of the major changes that will impact behavioral health care in America over the next 5 years</a:t>
            </a:r>
          </a:p>
          <a:p>
            <a:r>
              <a:rPr lang="en-US" dirty="0" smtClean="0"/>
              <a:t>Increase our awareness of how the major changes might impact us—both risks and opportunities—in our communities, states, and Nationally</a:t>
            </a:r>
          </a:p>
          <a:p>
            <a:r>
              <a:rPr lang="en-US" dirty="0" smtClean="0"/>
              <a:t>Begin to develop strategies for how we might position ourselves &amp; our organizations (including ACMHA) to improve quality &amp; cost effectiveness over this time of dramatic change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Summit Planning Process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Capitalize on ACMHA’s greatest strength—Members</a:t>
            </a:r>
          </a:p>
          <a:p>
            <a:r>
              <a:rPr lang="en-US" dirty="0" smtClean="0"/>
              <a:t>Reduce presentations; Increase discussion</a:t>
            </a:r>
          </a:p>
          <a:p>
            <a:r>
              <a:rPr lang="en-US" dirty="0" smtClean="0"/>
              <a:t>Provide detailed background reading materials</a:t>
            </a:r>
          </a:p>
          <a:p>
            <a:r>
              <a:rPr lang="en-US" dirty="0" smtClean="0"/>
              <a:t>Build on some principles from strategic planning</a:t>
            </a:r>
          </a:p>
          <a:p>
            <a:r>
              <a:rPr lang="en-US" dirty="0" smtClean="0"/>
              <a:t>Use plenary facilitators and breakout group moderators who know ACMHA and our members</a:t>
            </a:r>
          </a:p>
          <a:p>
            <a:r>
              <a:rPr lang="en-US" dirty="0" smtClean="0"/>
              <a:t>Communicate breakout knowledge, but avoid report out sessions</a:t>
            </a:r>
          </a:p>
          <a:p>
            <a:r>
              <a:rPr lang="en-US" dirty="0" smtClean="0"/>
              <a:t>Make time in the day for interest groups &amp; activities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Structure of the Summit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Day 1: National Policy Changes</a:t>
            </a:r>
          </a:p>
          <a:p>
            <a:pPr lvl="1"/>
            <a:r>
              <a:rPr lang="en-US" dirty="0" smtClean="0"/>
              <a:t>Chuck </a:t>
            </a:r>
            <a:r>
              <a:rPr lang="en-US" dirty="0" err="1" smtClean="0"/>
              <a:t>Ingoglia</a:t>
            </a:r>
            <a:r>
              <a:rPr lang="en-US" dirty="0" smtClean="0"/>
              <a:t>; Tom </a:t>
            </a:r>
            <a:r>
              <a:rPr lang="en-US" dirty="0" err="1" smtClean="0"/>
              <a:t>McLellan</a:t>
            </a:r>
            <a:r>
              <a:rPr lang="en-US" dirty="0" smtClean="0"/>
              <a:t>; Pam Hyde</a:t>
            </a:r>
          </a:p>
          <a:p>
            <a:pPr lvl="1"/>
            <a:r>
              <a:rPr lang="en-US" dirty="0" smtClean="0"/>
              <a:t>Question:  What will behavioral health care look like in the future?</a:t>
            </a:r>
          </a:p>
          <a:p>
            <a:r>
              <a:rPr lang="en-US" dirty="0" smtClean="0"/>
              <a:t>Day 2: Looking under the hood at what the changes mean</a:t>
            </a:r>
          </a:p>
          <a:p>
            <a:pPr lvl="1"/>
            <a:r>
              <a:rPr lang="en-US" dirty="0" smtClean="0"/>
              <a:t>Dale Jarvis (Financing); Kathy Reynolds (Models of Care)</a:t>
            </a:r>
          </a:p>
          <a:p>
            <a:pPr lvl="1"/>
            <a:r>
              <a:rPr lang="en-US" dirty="0" smtClean="0"/>
              <a:t>Ron Finch (Business Perspective) ;Ed Jones (Managed Care)</a:t>
            </a:r>
          </a:p>
          <a:p>
            <a:pPr lvl="1"/>
            <a:r>
              <a:rPr lang="en-US" dirty="0" smtClean="0"/>
              <a:t>Wilma Townsend (Consumer Recovery &amp; Disparities)</a:t>
            </a:r>
          </a:p>
          <a:p>
            <a:pPr lvl="1"/>
            <a:r>
              <a:rPr lang="en-US" dirty="0" smtClean="0"/>
              <a:t>Question:  What are the critical issues &amp; strategies to address them?</a:t>
            </a:r>
          </a:p>
          <a:p>
            <a:r>
              <a:rPr lang="en-US" dirty="0" smtClean="0"/>
              <a:t>Day 3 Question:  What actions should we take in our communities, organizations, states, and Nationally?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to Facilitators &amp; Moderators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Plenary Facilitators:</a:t>
            </a:r>
          </a:p>
          <a:p>
            <a:pPr lvl="1"/>
            <a:r>
              <a:rPr lang="en-US" dirty="0" smtClean="0"/>
              <a:t>Jeannette Harrison  &amp; Dick Dougherty</a:t>
            </a:r>
          </a:p>
          <a:p>
            <a:pPr lvl="1"/>
            <a:r>
              <a:rPr lang="en-US" dirty="0" smtClean="0"/>
              <a:t>Colette </a:t>
            </a:r>
            <a:r>
              <a:rPr lang="en-US" dirty="0" err="1" smtClean="0"/>
              <a:t>Croze</a:t>
            </a:r>
            <a:r>
              <a:rPr lang="en-US" dirty="0" smtClean="0"/>
              <a:t>  &amp; John Morris</a:t>
            </a:r>
          </a:p>
          <a:p>
            <a:pPr lvl="1"/>
            <a:r>
              <a:rPr lang="en-US" dirty="0" smtClean="0"/>
              <a:t>Gail Hutchings  &amp; Allen Daniels</a:t>
            </a:r>
          </a:p>
          <a:p>
            <a:r>
              <a:rPr lang="en-US" dirty="0" smtClean="0"/>
              <a:t>Breakout Group Moderators:</a:t>
            </a:r>
          </a:p>
          <a:p>
            <a:pPr lvl="1"/>
            <a:r>
              <a:rPr lang="en-US" i="1" dirty="0" smtClean="0"/>
              <a:t>Andy </a:t>
            </a:r>
            <a:r>
              <a:rPr lang="en-US" i="1" dirty="0" err="1" smtClean="0"/>
              <a:t>Sekel</a:t>
            </a:r>
            <a:r>
              <a:rPr lang="en-US" i="1" dirty="0" smtClean="0"/>
              <a:t> &amp; Vijay </a:t>
            </a:r>
            <a:r>
              <a:rPr lang="en-US" i="1" dirty="0" err="1" smtClean="0"/>
              <a:t>Ganju</a:t>
            </a:r>
            <a:r>
              <a:rPr lang="en-US" i="1" dirty="0" smtClean="0"/>
              <a:t> </a:t>
            </a:r>
            <a:endParaRPr lang="en-US" dirty="0" smtClean="0"/>
          </a:p>
          <a:p>
            <a:pPr lvl="1"/>
            <a:r>
              <a:rPr lang="en-US" i="1" dirty="0" smtClean="0"/>
              <a:t>Ron </a:t>
            </a:r>
            <a:r>
              <a:rPr lang="en-US" i="1" dirty="0" err="1" smtClean="0"/>
              <a:t>Manderscheid</a:t>
            </a:r>
            <a:r>
              <a:rPr lang="en-US" i="1" dirty="0" smtClean="0"/>
              <a:t> &amp; Kana </a:t>
            </a:r>
            <a:r>
              <a:rPr lang="en-US" i="1" dirty="0" err="1" smtClean="0"/>
              <a:t>Enomoto</a:t>
            </a:r>
            <a:endParaRPr lang="en-US" dirty="0" smtClean="0"/>
          </a:p>
          <a:p>
            <a:pPr lvl="1"/>
            <a:r>
              <a:rPr lang="en-US" i="1" dirty="0" smtClean="0"/>
              <a:t>Gail Robinson &amp; Stephanie </a:t>
            </a:r>
            <a:r>
              <a:rPr lang="en-US" i="1" dirty="0" err="1" smtClean="0"/>
              <a:t>Oprendek</a:t>
            </a:r>
            <a:endParaRPr lang="en-US" dirty="0" smtClean="0"/>
          </a:p>
          <a:p>
            <a:pPr lvl="1"/>
            <a:r>
              <a:rPr lang="en-US" i="1" dirty="0" smtClean="0"/>
              <a:t>Bill </a:t>
            </a:r>
            <a:r>
              <a:rPr lang="en-US" i="1" dirty="0" err="1" smtClean="0"/>
              <a:t>Hudock</a:t>
            </a:r>
            <a:r>
              <a:rPr lang="en-US" i="1" dirty="0" smtClean="0"/>
              <a:t> &amp; Deborah </a:t>
            </a:r>
            <a:r>
              <a:rPr lang="en-US" i="1" dirty="0" err="1" smtClean="0"/>
              <a:t>Fickling</a:t>
            </a:r>
            <a:endParaRPr lang="en-US" dirty="0" smtClean="0"/>
          </a:p>
          <a:p>
            <a:pPr lvl="1"/>
            <a:r>
              <a:rPr lang="en-US" i="1" dirty="0" smtClean="0"/>
              <a:t>Vivian Jackson &amp; Harvey Rosenthal</a:t>
            </a:r>
            <a:endParaRPr lang="en-US" dirty="0" smtClean="0"/>
          </a:p>
          <a:p>
            <a:pPr lvl="1"/>
            <a:r>
              <a:rPr lang="en-US" i="1" dirty="0" smtClean="0"/>
              <a:t>David </a:t>
            </a:r>
            <a:r>
              <a:rPr lang="en-US" i="1" dirty="0" err="1" smtClean="0"/>
              <a:t>Shern</a:t>
            </a:r>
            <a:r>
              <a:rPr lang="en-US" i="1" dirty="0" smtClean="0"/>
              <a:t> &amp; Christopher Wilkins</a:t>
            </a:r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Materials at ACMHA.org</a:t>
            </a:r>
            <a:endParaRPr lang="en-US" dirty="0"/>
          </a:p>
        </p:txBody>
      </p:sp>
      <p:pic>
        <p:nvPicPr>
          <p:cNvPr id="4" name="Content Placeholder 3" descr="3-23-2010 8-05-45 PM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301625" y="1600200"/>
            <a:ext cx="8504238" cy="4648200"/>
          </a:xfr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IMAGESASSOCIATED" val="N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IMAGESASSOCIATED" val="No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MASTERID" val="bb02aeb64a464d878217b1b6049a2f40:5a353a6e1a54435b96c56f548c128038"/>
  <p:tag name="SLIDENAME" val="Q&amp;A_QSlide"/>
  <p:tag name="SLIDEID" val="5a353a6e1a54435b96c56f548c128038"/>
  <p:tag name="AUTOALIGNMENT" val="True"/>
  <p:tag name="FIRSTEDIT" val="1"/>
  <p:tag name="MAXLINECOUNT" val="1"/>
  <p:tag name="MESSAGEDISPLAYEDMULTILINE" val="False"/>
  <p:tag name="MESSAGEDISPLAYEDFORBAR" val="False"/>
  <p:tag name="VALIDANSWERS" val="5"/>
  <p:tag name="ISIMAGESASSOCIATED" val="No"/>
  <p:tag name="ISPOLLED" val="No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MASTERID" val="bb02aeb64a464d878217b1b6049a2f40:8c028e4edb704084a4b5602bd4480747"/>
  <p:tag name="SLIDENAME" val="Q&amp;A_QSlide"/>
  <p:tag name="SLIDEID" val="8c028e4edb704084a4b5602bd4480747"/>
  <p:tag name="AUTOALIGNMENT" val="True"/>
  <p:tag name="FIRSTEDIT" val="0"/>
  <p:tag name="ISIMAGESASSOCIATED" val="No"/>
  <p:tag name="VALIDANSWERS" val="5"/>
  <p:tag name="ISPOLLED" val="No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IMAGESASSOCIATED" val="No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IMAGESASSOCIATED" val="No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IMAGESASSOCIATED" val="No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IMAGESASSOCIATED" val="No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IMAGESASSOCIATED" val="No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238</TotalTime>
  <Words>1213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Civic</vt:lpstr>
      <vt:lpstr>Microsoft Graph Chart</vt:lpstr>
      <vt:lpstr>Slide 1</vt:lpstr>
      <vt:lpstr>What will change in the next 5 years?</vt:lpstr>
      <vt:lpstr>I know what I need to about these topics.</vt:lpstr>
      <vt:lpstr>I have a clear plan to respond to these changes.</vt:lpstr>
      <vt:lpstr>Meeting Objectives—Each of us should:</vt:lpstr>
      <vt:lpstr>Summit Planning Process Objectives</vt:lpstr>
      <vt:lpstr>The Structure of the Summit</vt:lpstr>
      <vt:lpstr>Thanks to Facilitators &amp; Moderators </vt:lpstr>
      <vt:lpstr>Background Materials at ACMHA.org</vt:lpstr>
      <vt:lpstr>Slide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Garrett Moran</dc:creator>
  <cp:lastModifiedBy>Garrett Moran</cp:lastModifiedBy>
  <cp:revision>39</cp:revision>
  <dcterms:created xsi:type="dcterms:W3CDTF">2010-03-24T00:21:11Z</dcterms:created>
  <dcterms:modified xsi:type="dcterms:W3CDTF">2010-03-24T05:08:31Z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ID">
    <vt:lpwstr>2f286c078ebe4116b1dab0412d19bc59</vt:lpwstr>
  </property>
</Properties>
</file>