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0" d="100"/>
          <a:sy n="110" d="100"/>
        </p:scale>
        <p:origin x="-163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EC8240-66A3-4896-89F5-7F10B23082D8}" type="datetimeFigureOut">
              <a:rPr lang="en-US" smtClean="0"/>
              <a:pPr/>
              <a:t>3/21/2010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E00D90-07E7-4357-A793-5BE59A7589B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FE00D90-07E7-4357-A793-5BE59A7589B1}"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FE00D90-07E7-4357-A793-5BE59A7589B1}"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Still unprepared to provide</a:t>
            </a:r>
            <a:r>
              <a:rPr lang="en-US" baseline="0" dirty="0" smtClean="0"/>
              <a:t> services to </a:t>
            </a:r>
            <a:r>
              <a:rPr lang="en-US" baseline="0" dirty="0" err="1" smtClean="0"/>
              <a:t>latino</a:t>
            </a:r>
            <a:r>
              <a:rPr lang="en-US" baseline="0" dirty="0" smtClean="0"/>
              <a:t> population at competency level, Asian access services based on group determined needs, increase refugee population, </a:t>
            </a:r>
            <a:r>
              <a:rPr lang="en-US" baseline="0" dirty="0" err="1" smtClean="0"/>
              <a:t>O’Bama</a:t>
            </a:r>
            <a:r>
              <a:rPr lang="en-US" baseline="0" dirty="0" smtClean="0"/>
              <a:t> Boys, NYC GLBT</a:t>
            </a:r>
            <a:endParaRPr lang="en-US" dirty="0"/>
          </a:p>
        </p:txBody>
      </p:sp>
      <p:sp>
        <p:nvSpPr>
          <p:cNvPr id="4" name="Slide Number Placeholder 3"/>
          <p:cNvSpPr>
            <a:spLocks noGrp="1"/>
          </p:cNvSpPr>
          <p:nvPr>
            <p:ph type="sldNum" sz="quarter" idx="10"/>
          </p:nvPr>
        </p:nvSpPr>
        <p:spPr/>
        <p:txBody>
          <a:bodyPr/>
          <a:lstStyle/>
          <a:p>
            <a:fld id="{0FE00D90-07E7-4357-A793-5BE59A7589B1}"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C951831-87E1-460F-B6EE-E08464926C35}" type="datetimeFigureOut">
              <a:rPr lang="en-US" smtClean="0"/>
              <a:pPr/>
              <a:t>3/21/2010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F2E00A6-AE3D-4E28-BECB-061602AE5B8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C951831-87E1-460F-B6EE-E08464926C35}" type="datetimeFigureOut">
              <a:rPr lang="en-US" smtClean="0"/>
              <a:pPr/>
              <a:t>3/21/2010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E00A6-AE3D-4E28-BECB-061602AE5B8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C951831-87E1-460F-B6EE-E08464926C35}" type="datetimeFigureOut">
              <a:rPr lang="en-US" smtClean="0"/>
              <a:pPr/>
              <a:t>3/21/2010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E00A6-AE3D-4E28-BECB-061602AE5B8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C951831-87E1-460F-B6EE-E08464926C35}" type="datetimeFigureOut">
              <a:rPr lang="en-US" smtClean="0"/>
              <a:pPr/>
              <a:t>3/21/2010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E00A6-AE3D-4E28-BECB-061602AE5B8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C951831-87E1-460F-B6EE-E08464926C35}" type="datetimeFigureOut">
              <a:rPr lang="en-US" smtClean="0"/>
              <a:pPr/>
              <a:t>3/21/2010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E00A6-AE3D-4E28-BECB-061602AE5B8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C951831-87E1-460F-B6EE-E08464926C35}" type="datetimeFigureOut">
              <a:rPr lang="en-US" smtClean="0"/>
              <a:pPr/>
              <a:t>3/21/2010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E00A6-AE3D-4E28-BECB-061602AE5B8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C951831-87E1-460F-B6EE-E08464926C35}" type="datetimeFigureOut">
              <a:rPr lang="en-US" smtClean="0"/>
              <a:pPr/>
              <a:t>3/21/2010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2E00A6-AE3D-4E28-BECB-061602AE5B8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C951831-87E1-460F-B6EE-E08464926C35}" type="datetimeFigureOut">
              <a:rPr lang="en-US" smtClean="0"/>
              <a:pPr/>
              <a:t>3/21/2010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2E00A6-AE3D-4E28-BECB-061602AE5B8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951831-87E1-460F-B6EE-E08464926C35}" type="datetimeFigureOut">
              <a:rPr lang="en-US" smtClean="0"/>
              <a:pPr/>
              <a:t>3/21/2010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2E00A6-AE3D-4E28-BECB-061602AE5B8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C951831-87E1-460F-B6EE-E08464926C35}" type="datetimeFigureOut">
              <a:rPr lang="en-US" smtClean="0"/>
              <a:pPr/>
              <a:t>3/21/2010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E00A6-AE3D-4E28-BECB-061602AE5B8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C951831-87E1-460F-B6EE-E08464926C35}" type="datetimeFigureOut">
              <a:rPr lang="en-US" smtClean="0"/>
              <a:pPr/>
              <a:t>3/21/2010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F2E00A6-AE3D-4E28-BECB-061602AE5B81}"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C951831-87E1-460F-B6EE-E08464926C35}" type="datetimeFigureOut">
              <a:rPr lang="en-US" smtClean="0"/>
              <a:pPr/>
              <a:t>3/21/2010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F2E00A6-AE3D-4E28-BECB-061602AE5B81}"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Taking Action to Address Global Problems</a:t>
            </a:r>
            <a:endParaRPr lang="en-US" dirty="0"/>
          </a:p>
        </p:txBody>
      </p:sp>
      <p:sp>
        <p:nvSpPr>
          <p:cNvPr id="3" name="Subtitle 2"/>
          <p:cNvSpPr>
            <a:spLocks noGrp="1"/>
          </p:cNvSpPr>
          <p:nvPr>
            <p:ph type="subTitle" idx="1"/>
          </p:nvPr>
        </p:nvSpPr>
        <p:spPr/>
        <p:txBody>
          <a:bodyPr/>
          <a:lstStyle/>
          <a:p>
            <a:r>
              <a:rPr lang="en-US" dirty="0" smtClean="0"/>
              <a:t>ACMHA Summit</a:t>
            </a:r>
          </a:p>
          <a:p>
            <a:r>
              <a:rPr lang="en-US" dirty="0" smtClean="0"/>
              <a:t>March 25, 2010</a:t>
            </a:r>
          </a:p>
          <a:p>
            <a:r>
              <a:rPr lang="en-US" dirty="0" smtClean="0"/>
              <a:t>Wilma Townsend, MSW</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Economic Implications for people</a:t>
            </a:r>
            <a:endParaRPr lang="en-US" dirty="0"/>
          </a:p>
        </p:txBody>
      </p:sp>
      <p:sp>
        <p:nvSpPr>
          <p:cNvPr id="3" name="Content Placeholder 2"/>
          <p:cNvSpPr>
            <a:spLocks noGrp="1"/>
          </p:cNvSpPr>
          <p:nvPr>
            <p:ph idx="1"/>
          </p:nvPr>
        </p:nvSpPr>
        <p:spPr/>
        <p:txBody>
          <a:bodyPr/>
          <a:lstStyle/>
          <a:p>
            <a:r>
              <a:rPr lang="en-US" dirty="0" smtClean="0"/>
              <a:t>People dropping from middle class economically</a:t>
            </a:r>
          </a:p>
          <a:p>
            <a:pPr>
              <a:buNone/>
            </a:pPr>
            <a:endParaRPr lang="en-US" dirty="0" smtClean="0"/>
          </a:p>
          <a:p>
            <a:r>
              <a:rPr lang="en-US" dirty="0" smtClean="0"/>
              <a:t>More individuals having depression and anxiety </a:t>
            </a:r>
          </a:p>
          <a:p>
            <a:pPr>
              <a:buNone/>
            </a:pPr>
            <a:endParaRPr lang="en-US" dirty="0" smtClean="0"/>
          </a:p>
          <a:p>
            <a:r>
              <a:rPr lang="en-US" dirty="0" smtClean="0"/>
              <a:t>More individuals  turning to drugs and alcohol</a:t>
            </a:r>
          </a:p>
          <a:p>
            <a:pPr>
              <a:buNone/>
            </a:pPr>
            <a:endParaRPr lang="en-US" dirty="0" smtClean="0"/>
          </a:p>
          <a:p>
            <a:r>
              <a:rPr lang="en-US" dirty="0" smtClean="0"/>
              <a:t>Increase need for behavioral care services</a:t>
            </a:r>
          </a:p>
          <a:p>
            <a:pPr>
              <a:buNone/>
            </a:pPr>
            <a:endParaRPr lang="en-US" dirty="0" smtClean="0"/>
          </a:p>
          <a:p>
            <a:r>
              <a:rPr lang="en-US" dirty="0" smtClean="0"/>
              <a:t>Greater impact on ethnic and cultural groups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1066800"/>
          </a:xfrm>
        </p:spPr>
        <p:txBody>
          <a:bodyPr/>
          <a:lstStyle/>
          <a:p>
            <a:r>
              <a:rPr lang="en-US" dirty="0" smtClean="0"/>
              <a:t>Economic Impact for systems</a:t>
            </a:r>
            <a:endParaRPr lang="en-US" dirty="0"/>
          </a:p>
        </p:txBody>
      </p:sp>
      <p:sp>
        <p:nvSpPr>
          <p:cNvPr id="3" name="Content Placeholder 2"/>
          <p:cNvSpPr>
            <a:spLocks noGrp="1"/>
          </p:cNvSpPr>
          <p:nvPr>
            <p:ph idx="1"/>
          </p:nvPr>
        </p:nvSpPr>
        <p:spPr>
          <a:xfrm>
            <a:off x="457200" y="1524000"/>
            <a:ext cx="8229600" cy="5105400"/>
          </a:xfrm>
        </p:spPr>
        <p:txBody>
          <a:bodyPr>
            <a:normAutofit/>
          </a:bodyPr>
          <a:lstStyle/>
          <a:p>
            <a:r>
              <a:rPr lang="en-US" sz="2500" dirty="0" smtClean="0"/>
              <a:t>Funding cuts at the state level </a:t>
            </a:r>
          </a:p>
          <a:p>
            <a:endParaRPr lang="en-US" sz="800" dirty="0" smtClean="0"/>
          </a:p>
          <a:p>
            <a:r>
              <a:rPr lang="en-US" sz="2500" dirty="0" smtClean="0"/>
              <a:t>Failure to diversify funding (reliance on Medicaid) </a:t>
            </a:r>
          </a:p>
          <a:p>
            <a:endParaRPr lang="en-US" sz="800" dirty="0" smtClean="0"/>
          </a:p>
          <a:p>
            <a:r>
              <a:rPr lang="en-US" sz="2500" dirty="0" smtClean="0"/>
              <a:t>Erosion of behavioral health budget by increase Medicaid match</a:t>
            </a:r>
          </a:p>
          <a:p>
            <a:endParaRPr lang="en-US" sz="800" dirty="0" smtClean="0"/>
          </a:p>
          <a:p>
            <a:r>
              <a:rPr lang="en-US" sz="2500" dirty="0" smtClean="0"/>
              <a:t>Impact of the possible decrease  of direct care staffing and administrative over sight</a:t>
            </a:r>
          </a:p>
          <a:p>
            <a:endParaRPr lang="en-US" sz="800" dirty="0" smtClean="0"/>
          </a:p>
          <a:p>
            <a:r>
              <a:rPr lang="en-US" sz="2500" dirty="0" smtClean="0"/>
              <a:t>Increase access to behavioral health by people previously uninsured and underinsured</a:t>
            </a:r>
          </a:p>
          <a:p>
            <a:endParaRPr lang="en-US" sz="800" dirty="0" smtClean="0"/>
          </a:p>
          <a:p>
            <a:r>
              <a:rPr lang="en-US" sz="2500" dirty="0" smtClean="0"/>
              <a:t>Decrease funding to many  ancillary support and advocacy services (MHA’s, NAMI, Boy/Girls clubs, etc.) </a:t>
            </a:r>
          </a:p>
          <a:p>
            <a:endParaRPr lang="en-US" dirty="0" smtClean="0"/>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Economic Impact on Consumer Operated Services</a:t>
            </a:r>
            <a:endParaRPr lang="en-US" dirty="0"/>
          </a:p>
        </p:txBody>
      </p:sp>
      <p:sp>
        <p:nvSpPr>
          <p:cNvPr id="3" name="Content Placeholder 2"/>
          <p:cNvSpPr>
            <a:spLocks noGrp="1"/>
          </p:cNvSpPr>
          <p:nvPr>
            <p:ph idx="1"/>
          </p:nvPr>
        </p:nvSpPr>
        <p:spPr/>
        <p:txBody>
          <a:bodyPr/>
          <a:lstStyle/>
          <a:p>
            <a:r>
              <a:rPr lang="en-US" dirty="0" smtClean="0"/>
              <a:t>Decrease revenue for COS</a:t>
            </a:r>
          </a:p>
          <a:p>
            <a:pPr>
              <a:buNone/>
            </a:pPr>
            <a:endParaRPr lang="en-US" dirty="0" smtClean="0"/>
          </a:p>
          <a:p>
            <a:r>
              <a:rPr lang="en-US" dirty="0" smtClean="0"/>
              <a:t>Increase use of services by persons effected by economic downturn including ethnic and cultural groups</a:t>
            </a:r>
          </a:p>
          <a:p>
            <a:pPr>
              <a:buNone/>
            </a:pPr>
            <a:endParaRPr lang="en-US" dirty="0" smtClean="0"/>
          </a:p>
          <a:p>
            <a:r>
              <a:rPr lang="en-US" dirty="0" smtClean="0"/>
              <a:t>Recognize the need to demonstrate their service value and cost effectiveness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Solutions</a:t>
            </a:r>
            <a:endParaRPr lang="en-US" dirty="0"/>
          </a:p>
        </p:txBody>
      </p:sp>
      <p:sp>
        <p:nvSpPr>
          <p:cNvPr id="3" name="Content Placeholder 2"/>
          <p:cNvSpPr>
            <a:spLocks noGrp="1"/>
          </p:cNvSpPr>
          <p:nvPr>
            <p:ph idx="1"/>
          </p:nvPr>
        </p:nvSpPr>
        <p:spPr/>
        <p:txBody>
          <a:bodyPr/>
          <a:lstStyle/>
          <a:p>
            <a:r>
              <a:rPr lang="en-US" dirty="0" smtClean="0"/>
              <a:t>Collaborate and Coordinate </a:t>
            </a:r>
          </a:p>
          <a:p>
            <a:pPr lvl="1"/>
            <a:r>
              <a:rPr lang="en-US" dirty="0" smtClean="0"/>
              <a:t>Behavioral health must work with Primary Health care system (total health care i.e. private practice)</a:t>
            </a:r>
          </a:p>
          <a:p>
            <a:pPr lvl="2"/>
            <a:r>
              <a:rPr lang="en-US" dirty="0" smtClean="0"/>
              <a:t>Fiscal streams and management is different for the two systems, they must review, evaluate and implement the most fiscally sound process for collaborative patient care</a:t>
            </a:r>
          </a:p>
          <a:p>
            <a:pPr lvl="1"/>
            <a:r>
              <a:rPr lang="en-US" dirty="0" smtClean="0"/>
              <a:t>Increase collaboration between COS and provider agencies for peer support services</a:t>
            </a:r>
          </a:p>
          <a:p>
            <a:pPr lvl="1"/>
            <a:r>
              <a:rPr lang="en-US" dirty="0" smtClean="0"/>
              <a:t>Increase linkages between COS and other community human and social services </a:t>
            </a:r>
          </a:p>
          <a:p>
            <a:pPr lvl="1">
              <a:buNone/>
            </a:pPr>
            <a:endParaRPr lang="en-US" dirty="0" smtClean="0"/>
          </a:p>
          <a:p>
            <a:pPr lvl="1"/>
            <a:endParaRPr lang="en-US" dirty="0" smtClean="0"/>
          </a:p>
          <a:p>
            <a:pPr lvl="1"/>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Solutions Continued</a:t>
            </a:r>
            <a:endParaRPr lang="en-US" dirty="0"/>
          </a:p>
        </p:txBody>
      </p:sp>
      <p:sp>
        <p:nvSpPr>
          <p:cNvPr id="3" name="Content Placeholder 2"/>
          <p:cNvSpPr>
            <a:spLocks noGrp="1"/>
          </p:cNvSpPr>
          <p:nvPr>
            <p:ph idx="1"/>
          </p:nvPr>
        </p:nvSpPr>
        <p:spPr/>
        <p:txBody>
          <a:bodyPr>
            <a:normAutofit/>
          </a:bodyPr>
          <a:lstStyle/>
          <a:p>
            <a:r>
              <a:rPr lang="en-US" dirty="0" smtClean="0"/>
              <a:t>Increase acceptance and recognition of  the value and benefits of COS by the behavioral health and Primary Health systems</a:t>
            </a:r>
          </a:p>
          <a:p>
            <a:pPr lvl="1"/>
            <a:r>
              <a:rPr lang="en-US" sz="2000" dirty="0" smtClean="0"/>
              <a:t>“A CMHS study of consumer-run services conducted by Jean Campbell, et.al. (2004), found that peer support can reduce symptoms, enlarge social networks and enhance quality of life, especially when offered in conjunction with traditional mental health services.  It also found that people who are offered consumer-operated peer-support services show greater improvement in well-being over time than those offered only traditional mental health services.”</a:t>
            </a:r>
            <a:endParaRPr lang="en-US"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Solutions Continued</a:t>
            </a:r>
            <a:endParaRPr lang="en-US" dirty="0"/>
          </a:p>
        </p:txBody>
      </p:sp>
      <p:sp>
        <p:nvSpPr>
          <p:cNvPr id="3" name="Content Placeholder 2"/>
          <p:cNvSpPr>
            <a:spLocks noGrp="1"/>
          </p:cNvSpPr>
          <p:nvPr>
            <p:ph idx="1"/>
          </p:nvPr>
        </p:nvSpPr>
        <p:spPr/>
        <p:txBody>
          <a:bodyPr/>
          <a:lstStyle/>
          <a:p>
            <a:r>
              <a:rPr lang="en-US" dirty="0" smtClean="0"/>
              <a:t>The development of culturally specific interventions and treatment processes</a:t>
            </a:r>
          </a:p>
          <a:p>
            <a:pPr lvl="1"/>
            <a:r>
              <a:rPr lang="en-US" dirty="0" smtClean="0"/>
              <a:t>The system does not provide services to culturally and ethnically diverse populations at a consistent competency level</a:t>
            </a:r>
          </a:p>
          <a:p>
            <a:pPr lvl="1"/>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93</TotalTime>
  <Words>384</Words>
  <Application>Microsoft Office PowerPoint</Application>
  <PresentationFormat>On-screen Show (4:3)</PresentationFormat>
  <Paragraphs>50</Paragraphs>
  <Slides>7</Slides>
  <Notes>3</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Flow</vt:lpstr>
      <vt:lpstr>Taking Action to Address Global Problems</vt:lpstr>
      <vt:lpstr>Economic Implications for people</vt:lpstr>
      <vt:lpstr>Economic Impact for systems</vt:lpstr>
      <vt:lpstr>Economic Impact on Consumer Operated Services</vt:lpstr>
      <vt:lpstr>Solutions</vt:lpstr>
      <vt:lpstr>Solutions Continued</vt:lpstr>
      <vt:lpstr>Solutions Continued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Taking Action to Address Global Problems</dc:title>
  <dc:creator>Wilma Townsend</dc:creator>
  <cp:lastModifiedBy>Kris Ericson, PhD</cp:lastModifiedBy>
  <cp:revision>10</cp:revision>
  <dcterms:created xsi:type="dcterms:W3CDTF">2010-03-16T19:57:13Z</dcterms:created>
  <dcterms:modified xsi:type="dcterms:W3CDTF">2010-03-21T22:37:35Z</dcterms:modified>
</cp:coreProperties>
</file>