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57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35ED5BCF-1286-4A84-A96B-E8986FAAE42C}">
          <p14:sldIdLst>
            <p14:sldId id="256"/>
            <p14:sldId id="270"/>
            <p14:sldId id="257"/>
            <p14:sldId id="258"/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6805B-FF04-4EC5-B689-E5263D47D171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B04B5-0C00-42A1-9D4E-C6CB65BDC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6291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4854F-2FC2-4F30-94EB-BDC4A54E5E0A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CA09B-3AB1-4D38-A263-4A59FC493D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CA09B-3AB1-4D38-A263-4A59FC493D6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DB54-DEFF-4625-B763-18AE96FE73E7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BF6A1-CF31-4FAF-A1D8-5CDA7616C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LEADERSHIP SKILLS FOR HEALTH REFORM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Colette </a:t>
            </a:r>
            <a:r>
              <a:rPr lang="en-US" sz="2800" dirty="0" err="1" smtClean="0"/>
              <a:t>Croze</a:t>
            </a:r>
            <a:endParaRPr lang="en-US" sz="2800" dirty="0" smtClean="0"/>
          </a:p>
          <a:p>
            <a:r>
              <a:rPr lang="en-US" sz="2800" dirty="0" smtClean="0"/>
              <a:t>Sandy </a:t>
            </a:r>
            <a:r>
              <a:rPr lang="en-US" sz="2800" dirty="0" err="1" smtClean="0"/>
              <a:t>Forquer</a:t>
            </a:r>
            <a:endParaRPr lang="en-US" sz="2800" dirty="0" smtClean="0"/>
          </a:p>
          <a:p>
            <a:r>
              <a:rPr lang="en-US" sz="2400" dirty="0" smtClean="0"/>
              <a:t>ACMHA LEADERSHIP SEMINAR</a:t>
            </a:r>
          </a:p>
          <a:p>
            <a:r>
              <a:rPr lang="en-US" sz="2000" dirty="0" smtClean="0"/>
              <a:t>December 16, 2010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New Leadership Challenges 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New relationship between quality and finance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Recent article in </a:t>
            </a:r>
            <a:r>
              <a:rPr lang="en-US" sz="2000" b="1"/>
              <a:t>Hospital and Health Networks</a:t>
            </a:r>
            <a:r>
              <a:rPr lang="en-US" sz="2000"/>
              <a:t>, November 2010 discusses finance-quality integration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“Quality will explicitly determine how you are paid”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Finance needs to understand the quality measures attached to payment; quality needs to understand the financial impact of each quality/performance measure and its cost if not met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Value-based purchasing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400"/>
              <a:t>New focus on top performance both inside your walls and outside in the community-at-large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Taking health care to the community vs. bringing the community to you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New community relationships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Care coordination and clinical integration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sz="1800"/>
          </a:p>
          <a:p>
            <a:pPr lvl="1">
              <a:lnSpc>
                <a:spcPct val="80000"/>
              </a:lnSpc>
              <a:buFontTx/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xmlns="" val="891889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New Leadership Tool Box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Community relations and networking skills</a:t>
            </a:r>
          </a:p>
          <a:p>
            <a:pPr lvl="1"/>
            <a:r>
              <a:rPr lang="en-US" sz="2000"/>
              <a:t>Identify community partners</a:t>
            </a:r>
          </a:p>
          <a:p>
            <a:pPr lvl="1"/>
            <a:r>
              <a:rPr lang="en-US" sz="2000"/>
              <a:t>Community orientation</a:t>
            </a:r>
          </a:p>
          <a:p>
            <a:pPr lvl="1"/>
            <a:r>
              <a:rPr lang="en-US" sz="2000"/>
              <a:t>Relationship building</a:t>
            </a:r>
          </a:p>
          <a:p>
            <a:r>
              <a:rPr lang="en-US" sz="2400"/>
              <a:t>“Mastery”  of change management and change leadership ( both the technical and human components of change strategy)</a:t>
            </a:r>
          </a:p>
          <a:p>
            <a:r>
              <a:rPr lang="en-US" sz="2400"/>
              <a:t>High level knowledge of quality tools and getting staff to use them</a:t>
            </a:r>
          </a:p>
          <a:p>
            <a:r>
              <a:rPr lang="en-US" sz="2400"/>
              <a:t>IT system development to manage new payment methodologies and track performance to payment</a:t>
            </a:r>
          </a:p>
        </p:txBody>
      </p:sp>
    </p:spTree>
    <p:extLst>
      <p:ext uri="{BB962C8B-B14F-4D97-AF65-F5344CB8AC3E}">
        <p14:creationId xmlns:p14="http://schemas.microsoft.com/office/powerpoint/2010/main" xmlns="" val="79719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Tools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Assumption-Based Planning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Defined in Wikipedia as “a post-planning method that helps companies deal with uncertainty. Used to identify the most important assumptions in a company’s business plans, to test these assumptions, and to accommodate unexpected outcomes”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Example: if you have no experience with a payment methodology such as bundled payments, method allows you to test different performance assumptions and to develop “what if” solutions if performance falls short of expectations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Resources on Assumption-based planning include: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Critical assumption planning by D. Dunham &amp; Co.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Assumption-based planning by RAND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Discovery-Driven Planning by Rita Gunther McGrath and Ian C. MacMillan</a:t>
            </a:r>
          </a:p>
          <a:p>
            <a:pPr lvl="2">
              <a:lnSpc>
                <a:spcPct val="90000"/>
              </a:lnSpc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="" val="1403073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Roles for Your Board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Your Board may want to establish a community relations committee to focus on relationships with other healthcare/behavioral healthcare organizations</a:t>
            </a:r>
          </a:p>
          <a:p>
            <a:r>
              <a:rPr lang="en-US" sz="2400" dirty="0"/>
              <a:t>Brainstorm on how the organization can develop a community orientation</a:t>
            </a:r>
          </a:p>
          <a:p>
            <a:r>
              <a:rPr lang="en-US" sz="2400" dirty="0"/>
              <a:t>Recruit members with experience in complexity management </a:t>
            </a:r>
          </a:p>
          <a:p>
            <a:pPr lvl="1"/>
            <a:r>
              <a:rPr lang="en-US" sz="2000" dirty="0"/>
              <a:t>Strong relationship building skills</a:t>
            </a:r>
          </a:p>
          <a:p>
            <a:pPr lvl="1"/>
            <a:r>
              <a:rPr lang="en-US" sz="2000" dirty="0"/>
              <a:t>Change leadership skills</a:t>
            </a:r>
          </a:p>
          <a:p>
            <a:pPr lvl="1"/>
            <a:r>
              <a:rPr lang="en-US" sz="2000" dirty="0"/>
              <a:t>Collaboration skills</a:t>
            </a:r>
          </a:p>
        </p:txBody>
      </p:sp>
    </p:spTree>
    <p:extLst>
      <p:ext uri="{BB962C8B-B14F-4D97-AF65-F5344CB8AC3E}">
        <p14:creationId xmlns:p14="http://schemas.microsoft.com/office/powerpoint/2010/main" xmlns="" val="101684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Leadership Skills for Health Care Reform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Agenda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What are some of the pressures that Health Care Reform presents to Behavioral Health?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What  kind of leadership skills will be required to  manage  within Health Care Reform?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1639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PRESSURES FROM REFORM- </a:t>
            </a:r>
            <a:r>
              <a:rPr lang="en-US" sz="3200" dirty="0" smtClean="0"/>
              <a:t>Colette </a:t>
            </a:r>
            <a:r>
              <a:rPr lang="en-US" sz="3200" dirty="0" err="1" smtClean="0"/>
              <a:t>Croze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800" dirty="0" smtClean="0"/>
          </a:p>
          <a:p>
            <a:r>
              <a:rPr lang="en-US" sz="2800" dirty="0" smtClean="0"/>
              <a:t>PERFORMANCE</a:t>
            </a:r>
          </a:p>
          <a:p>
            <a:r>
              <a:rPr lang="en-US" sz="2800" dirty="0" smtClean="0"/>
              <a:t>PURCHASING</a:t>
            </a:r>
          </a:p>
          <a:p>
            <a:r>
              <a:rPr lang="en-US" sz="2800" dirty="0" smtClean="0"/>
              <a:t>FINANCING</a:t>
            </a:r>
          </a:p>
          <a:p>
            <a:r>
              <a:rPr lang="en-US" sz="2800" dirty="0" smtClean="0"/>
              <a:t>INNOVATION</a:t>
            </a:r>
          </a:p>
          <a:p>
            <a:pPr algn="ctr">
              <a:buNone/>
            </a:pPr>
            <a:r>
              <a:rPr lang="en-US" sz="2800" i="1" dirty="0" smtClean="0"/>
              <a:t>THE TRIPLE AIM</a:t>
            </a:r>
          </a:p>
          <a:p>
            <a:pPr algn="ctr">
              <a:buNone/>
            </a:pPr>
            <a:r>
              <a:rPr lang="en-US" sz="2800" dirty="0" smtClean="0"/>
              <a:t>ENHANCED HEALTH CARE EXPERIENCE </a:t>
            </a:r>
          </a:p>
          <a:p>
            <a:pPr algn="ctr">
              <a:buNone/>
            </a:pPr>
            <a:r>
              <a:rPr lang="en-US" sz="2800" dirty="0" smtClean="0"/>
              <a:t>IMPROVED HEALTH </a:t>
            </a:r>
          </a:p>
          <a:p>
            <a:pPr algn="ctr">
              <a:buNone/>
            </a:pPr>
            <a:r>
              <a:rPr lang="en-US" sz="2800" dirty="0" smtClean="0"/>
              <a:t>REDUCED COSTS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PERFORMANCE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POPULATION HEALTH</a:t>
            </a:r>
          </a:p>
          <a:p>
            <a:r>
              <a:rPr lang="en-US" sz="2800" dirty="0" smtClean="0"/>
              <a:t>CONTINUOUS WELLNESS</a:t>
            </a:r>
          </a:p>
          <a:p>
            <a:r>
              <a:rPr lang="en-US" sz="2800" dirty="0" smtClean="0"/>
              <a:t>PATIENT ACTIVATION/SELF-CARE</a:t>
            </a:r>
          </a:p>
          <a:p>
            <a:r>
              <a:rPr lang="en-US" sz="2800" dirty="0" smtClean="0"/>
              <a:t>HEALTH HOME</a:t>
            </a:r>
          </a:p>
          <a:p>
            <a:r>
              <a:rPr lang="en-US" sz="2800" dirty="0" smtClean="0"/>
              <a:t>TEAM-BASED MEDICINE</a:t>
            </a:r>
          </a:p>
          <a:p>
            <a:r>
              <a:rPr lang="en-US" sz="2800" dirty="0" smtClean="0"/>
              <a:t>NEW CLINICAL MODELS (E.G. SBIRT FOR MH)</a:t>
            </a:r>
          </a:p>
          <a:p>
            <a:r>
              <a:rPr lang="en-US" sz="2800" dirty="0" smtClean="0"/>
              <a:t>TECHNOLOGY</a:t>
            </a:r>
          </a:p>
          <a:p>
            <a:r>
              <a:rPr lang="en-US" sz="2800" dirty="0" smtClean="0"/>
              <a:t>CRITICAL MASS: VOLUME, INFRASTRUCTURE, QUALITY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PURCHASING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SAFETY NET: COVERAGE FOR PEOPLE</a:t>
            </a:r>
          </a:p>
          <a:p>
            <a:r>
              <a:rPr lang="en-US" sz="2800" dirty="0" smtClean="0"/>
              <a:t>BENEFIT PACKAGES, NOT PROVIDER SUBSIDIES </a:t>
            </a:r>
          </a:p>
          <a:p>
            <a:r>
              <a:rPr lang="en-US" sz="2800" dirty="0" smtClean="0"/>
              <a:t>SUBSIDY “CROWD OUT”</a:t>
            </a:r>
          </a:p>
          <a:p>
            <a:r>
              <a:rPr lang="en-US" sz="2800" dirty="0" smtClean="0"/>
              <a:t>COORDINATED BENEFIT PLANS:  MEDICAID, HEALTH EXCHANGES, INDIGENT CARE</a:t>
            </a:r>
          </a:p>
          <a:p>
            <a:r>
              <a:rPr lang="en-US" sz="2800" dirty="0" smtClean="0"/>
              <a:t>DELIVERY SYSTEM DESIGN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FINANCING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BENDING THE COST CURVE</a:t>
            </a:r>
          </a:p>
          <a:p>
            <a:r>
              <a:rPr lang="en-US" sz="2800" dirty="0" smtClean="0"/>
              <a:t>PAY FOR PERFORMANCE</a:t>
            </a:r>
          </a:p>
          <a:p>
            <a:r>
              <a:rPr lang="en-US" sz="2800" dirty="0" smtClean="0"/>
              <a:t>BUNDLED REIMBURSEMENT</a:t>
            </a:r>
          </a:p>
          <a:p>
            <a:r>
              <a:rPr lang="en-US" sz="2800" dirty="0" smtClean="0"/>
              <a:t>POTENTIALLY AVOIDABLE CONDITIONS</a:t>
            </a:r>
          </a:p>
          <a:p>
            <a:r>
              <a:rPr lang="en-US" sz="2800" dirty="0" smtClean="0"/>
              <a:t>NEVER EVENTS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INNOVATION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BALANCE COST AND QUALITY</a:t>
            </a:r>
          </a:p>
          <a:p>
            <a:r>
              <a:rPr lang="en-US" sz="2800" dirty="0" smtClean="0"/>
              <a:t>EXPECTATION</a:t>
            </a:r>
          </a:p>
          <a:p>
            <a:r>
              <a:rPr lang="en-US" sz="2800" dirty="0" smtClean="0"/>
              <a:t>EXNOVATION A GIVEN</a:t>
            </a:r>
          </a:p>
          <a:p>
            <a:r>
              <a:rPr lang="en-US" sz="2800" dirty="0" smtClean="0"/>
              <a:t>COMPETITIVE SURVIVAL</a:t>
            </a:r>
          </a:p>
          <a:p>
            <a:endParaRPr lang="en-US" sz="2800" dirty="0" smtClean="0"/>
          </a:p>
          <a:p>
            <a:pPr algn="ctr">
              <a:buNone/>
            </a:pPr>
            <a:r>
              <a:rPr lang="en-US" sz="2800" smtClean="0"/>
              <a:t>WOULD ANY OF US ACCEPT THE CANCER TREATMENT OF TEN YEARS AGO?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LEADERSHIP- Sandy </a:t>
            </a:r>
            <a:r>
              <a:rPr lang="en-US" sz="3600" dirty="0" err="1" smtClean="0"/>
              <a:t>Forquer</a:t>
            </a:r>
            <a:endParaRPr lang="en-US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/>
              <a:t>leadership challenges in the health reform era</a:t>
            </a:r>
          </a:p>
          <a:p>
            <a:r>
              <a:rPr lang="en-US" dirty="0"/>
              <a:t>New leadership skills you’ll need in your tool box</a:t>
            </a:r>
          </a:p>
          <a:p>
            <a:r>
              <a:rPr lang="en-US" dirty="0"/>
              <a:t>New roles for your Board</a:t>
            </a:r>
          </a:p>
        </p:txBody>
      </p:sp>
    </p:spTree>
    <p:extLst>
      <p:ext uri="{BB962C8B-B14F-4D97-AF65-F5344CB8AC3E}">
        <p14:creationId xmlns:p14="http://schemas.microsoft.com/office/powerpoint/2010/main" xmlns="" val="1624124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New Leadership Challenges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“Health care reform is a journey to top performance”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Shift from acute care focus to a population management focus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Shift from “sick care” to “health care”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IT systems will need new “robust” functionality for bundled payments, sub-capitation and data reporting in order to manage risk effectively in new financial arrangements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New time spans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New responsibilities for holistic care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xmlns="" val="3410494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594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LEADERSHIP SKILLS FOR HEALTH REFORM</vt:lpstr>
      <vt:lpstr>Leadership Skills for Health Care Reform</vt:lpstr>
      <vt:lpstr>PRESSURES FROM REFORM- Colette Croze</vt:lpstr>
      <vt:lpstr>PERFORMANCE</vt:lpstr>
      <vt:lpstr>PURCHASING</vt:lpstr>
      <vt:lpstr>FINANCING</vt:lpstr>
      <vt:lpstr>INNOVATION</vt:lpstr>
      <vt:lpstr>LEADERSHIP- Sandy Forquer</vt:lpstr>
      <vt:lpstr>New Leadership Challenges</vt:lpstr>
      <vt:lpstr>New Leadership Challenges (cont.)</vt:lpstr>
      <vt:lpstr>The New Leadership Tool Box</vt:lpstr>
      <vt:lpstr>More Tools</vt:lpstr>
      <vt:lpstr>New Roles for Your Board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LEADERSHIP SKILLS FOR HEALTH REFORM</dc:title>
  <dc:creator>Colette</dc:creator>
  <cp:lastModifiedBy>Kris Ericson, PhD</cp:lastModifiedBy>
  <cp:revision>13</cp:revision>
  <dcterms:created xsi:type="dcterms:W3CDTF">2010-12-08T20:35:44Z</dcterms:created>
  <dcterms:modified xsi:type="dcterms:W3CDTF">2010-12-16T18:09:12Z</dcterms:modified>
</cp:coreProperties>
</file>